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8" r:id="rId2"/>
    <p:sldId id="257" r:id="rId3"/>
    <p:sldId id="282" r:id="rId4"/>
    <p:sldId id="259" r:id="rId5"/>
  </p:sldIdLst>
  <p:sldSz cx="12192000" cy="6858000"/>
  <p:notesSz cx="6888163" cy="100218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D7D31"/>
    <a:srgbClr val="FF40FF"/>
    <a:srgbClr val="F6F5A7"/>
    <a:srgbClr val="D6FCD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8"/>
    <p:restoredTop sz="94660"/>
  </p:normalViewPr>
  <p:slideViewPr>
    <p:cSldViewPr>
      <p:cViewPr varScale="1">
        <p:scale>
          <a:sx n="92" d="100"/>
          <a:sy n="92" d="100"/>
        </p:scale>
        <p:origin x="192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BD147-8D4B-48D3-BFE9-7876D7592D56}" type="doc">
      <dgm:prSet loTypeId="urn:microsoft.com/office/officeart/2005/8/layout/chevron1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kumimoji="1" lang="ja-JP" altLang="en-US"/>
        </a:p>
      </dgm:t>
    </dgm:pt>
    <dgm:pt modelId="{19577DD5-A94F-4B55-96F2-A970C6BE5E79}">
      <dgm:prSet phldrT="[テキスト]" custT="1"/>
      <dgm:spPr>
        <a:ln>
          <a:solidFill>
            <a:schemeClr val="accent6"/>
          </a:solidFill>
        </a:ln>
      </dgm:spPr>
      <dgm:t>
        <a:bodyPr/>
        <a:lstStyle/>
        <a:p>
          <a:r>
            <a:rPr kumimoji="1" lang="ja-JP" altLang="en-US" sz="2400" b="0">
              <a:latin typeface="+mj-ea"/>
              <a:ea typeface="+mj-ea"/>
            </a:rPr>
            <a:t>発刊</a:t>
          </a:r>
          <a:r>
            <a:rPr kumimoji="1" lang="en-US" altLang="ja-JP" sz="2400" b="0" dirty="0">
              <a:latin typeface="+mj-ea"/>
              <a:ea typeface="+mj-ea"/>
            </a:rPr>
            <a:t>2</a:t>
          </a:r>
          <a:r>
            <a:rPr kumimoji="1" lang="ja-JP" altLang="en-US" sz="2400" b="0">
              <a:latin typeface="+mj-ea"/>
              <a:ea typeface="+mj-ea"/>
            </a:rPr>
            <a:t>ヶ月前</a:t>
          </a:r>
          <a:br>
            <a:rPr kumimoji="1" lang="en-US" altLang="ja-JP" sz="2600" b="0" dirty="0">
              <a:latin typeface="+mj-ea"/>
              <a:ea typeface="+mj-ea"/>
            </a:rPr>
          </a:br>
          <a:r>
            <a:rPr kumimoji="1" lang="ja-JP" altLang="en-US" sz="2600" b="0" dirty="0">
              <a:latin typeface="+mj-ea"/>
              <a:ea typeface="+mj-ea"/>
            </a:rPr>
            <a:t>申込〆切</a:t>
          </a:r>
        </a:p>
      </dgm:t>
    </dgm:pt>
    <dgm:pt modelId="{7A4271BF-232A-480E-B6AB-6E738DF1C994}" type="parTrans" cxnId="{2E7CFC4B-88FA-4772-A5AA-E0A19EB75538}">
      <dgm:prSet/>
      <dgm:spPr/>
      <dgm:t>
        <a:bodyPr/>
        <a:lstStyle/>
        <a:p>
          <a:endParaRPr kumimoji="1" lang="ja-JP" altLang="en-US" b="0">
            <a:latin typeface="+mj-ea"/>
            <a:ea typeface="+mj-ea"/>
          </a:endParaRPr>
        </a:p>
      </dgm:t>
    </dgm:pt>
    <dgm:pt modelId="{1BB4072E-975E-47E5-AFD7-1337E7A5C7E1}" type="sibTrans" cxnId="{2E7CFC4B-88FA-4772-A5AA-E0A19EB75538}">
      <dgm:prSet/>
      <dgm:spPr/>
      <dgm:t>
        <a:bodyPr/>
        <a:lstStyle/>
        <a:p>
          <a:endParaRPr kumimoji="1" lang="ja-JP" altLang="en-US" b="0">
            <a:latin typeface="+mj-ea"/>
            <a:ea typeface="+mj-ea"/>
          </a:endParaRPr>
        </a:p>
      </dgm:t>
    </dgm:pt>
    <dgm:pt modelId="{FF0FA9F8-2215-4BA6-AA4E-572E5E2E5E86}">
      <dgm:prSet phldrT="[テキスト]" custT="1"/>
      <dgm:spPr>
        <a:ln>
          <a:solidFill>
            <a:schemeClr val="accent6"/>
          </a:solidFill>
        </a:ln>
      </dgm:spPr>
      <dgm:t>
        <a:bodyPr/>
        <a:lstStyle/>
        <a:p>
          <a:r>
            <a:rPr kumimoji="1" lang="ja-JP" altLang="en-US" sz="2000" b="0">
              <a:latin typeface="+mj-ea"/>
              <a:ea typeface="+mj-ea"/>
            </a:rPr>
            <a:t>発刊</a:t>
          </a:r>
          <a:r>
            <a:rPr kumimoji="1" lang="en-US" altLang="ja-JP" sz="2000" b="0" dirty="0">
              <a:latin typeface="+mj-ea"/>
              <a:ea typeface="+mj-ea"/>
            </a:rPr>
            <a:t>1〜2</a:t>
          </a:r>
          <a:r>
            <a:rPr kumimoji="1" lang="ja-JP" altLang="en-US" sz="2000" b="0">
              <a:latin typeface="+mj-ea"/>
              <a:ea typeface="+mj-ea"/>
            </a:rPr>
            <a:t>ヶ月前</a:t>
          </a:r>
          <a:br>
            <a:rPr kumimoji="1" lang="en-US" altLang="ja-JP" sz="2900" b="0" dirty="0">
              <a:latin typeface="+mj-ea"/>
              <a:ea typeface="+mj-ea"/>
            </a:rPr>
          </a:br>
          <a:r>
            <a:rPr kumimoji="1" lang="ja-JP" altLang="en-US" sz="2900" b="0">
              <a:latin typeface="+mj-ea"/>
              <a:ea typeface="+mj-ea"/>
            </a:rPr>
            <a:t>誌面</a:t>
          </a:r>
          <a:r>
            <a:rPr kumimoji="1" lang="ja-JP" altLang="en-US" sz="2900" b="0" dirty="0">
              <a:latin typeface="+mj-ea"/>
              <a:ea typeface="+mj-ea"/>
            </a:rPr>
            <a:t>確認</a:t>
          </a:r>
        </a:p>
      </dgm:t>
    </dgm:pt>
    <dgm:pt modelId="{777DF6A8-8C46-4DD4-8CB0-5927936BDE86}" type="parTrans" cxnId="{77ADF73A-2223-4A07-B2FD-1681088C386B}">
      <dgm:prSet/>
      <dgm:spPr/>
      <dgm:t>
        <a:bodyPr/>
        <a:lstStyle/>
        <a:p>
          <a:endParaRPr kumimoji="1" lang="ja-JP" altLang="en-US" b="0">
            <a:latin typeface="+mj-ea"/>
            <a:ea typeface="+mj-ea"/>
          </a:endParaRPr>
        </a:p>
      </dgm:t>
    </dgm:pt>
    <dgm:pt modelId="{B400D791-C9D0-413E-A1B8-BB717B28F23A}" type="sibTrans" cxnId="{77ADF73A-2223-4A07-B2FD-1681088C386B}">
      <dgm:prSet/>
      <dgm:spPr/>
      <dgm:t>
        <a:bodyPr/>
        <a:lstStyle/>
        <a:p>
          <a:endParaRPr kumimoji="1" lang="ja-JP" altLang="en-US" b="0">
            <a:latin typeface="+mj-ea"/>
            <a:ea typeface="+mj-ea"/>
          </a:endParaRPr>
        </a:p>
      </dgm:t>
    </dgm:pt>
    <dgm:pt modelId="{614630A0-1298-4740-A1ED-F4E241FB6530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spcFirstLastPara="0" vert="horz" wrap="square" lIns="0" tIns="0" rIns="0" bIns="0" numCol="1" spcCol="1270" anchor="t" anchorCtr="0"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l"/>
          </a:pPr>
          <a:r>
            <a:rPr kumimoji="1" lang="ja-JP" altLang="en-US" sz="20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  <a:t>「協力雇用主制度」へのご加入</a:t>
          </a:r>
          <a:br>
            <a:rPr kumimoji="1" lang="en-US" altLang="ja-JP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</a:br>
          <a:r>
            <a:rPr kumimoji="1" lang="ja-JP" altLang="en-US" sz="20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  <a:t>（最寄りの保護観察所に連絡）</a:t>
          </a:r>
          <a:endParaRPr kumimoji="1" lang="ja-JP" altLang="en-U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+mn-cs"/>
          </a:endParaRPr>
        </a:p>
      </dgm:t>
    </dgm:pt>
    <dgm:pt modelId="{1B6C93EB-4F54-410D-84C6-01CAEFB62095}" type="parTrans" cxnId="{7D5B9108-08B6-455D-A4E9-F14A31332FD2}">
      <dgm:prSet/>
      <dgm:spPr/>
      <dgm:t>
        <a:bodyPr/>
        <a:lstStyle/>
        <a:p>
          <a:endParaRPr kumimoji="1" lang="ja-JP" altLang="en-US" b="0">
            <a:latin typeface="+mj-ea"/>
            <a:ea typeface="+mj-ea"/>
          </a:endParaRPr>
        </a:p>
      </dgm:t>
    </dgm:pt>
    <dgm:pt modelId="{E3AA788F-D62B-497B-82F2-D30FA0D6342A}" type="sibTrans" cxnId="{7D5B9108-08B6-455D-A4E9-F14A31332FD2}">
      <dgm:prSet/>
      <dgm:spPr/>
      <dgm:t>
        <a:bodyPr/>
        <a:lstStyle/>
        <a:p>
          <a:endParaRPr kumimoji="1" lang="ja-JP" altLang="en-US" b="0">
            <a:latin typeface="+mj-ea"/>
            <a:ea typeface="+mj-ea"/>
          </a:endParaRPr>
        </a:p>
      </dgm:t>
    </dgm:pt>
    <dgm:pt modelId="{2DF858D1-A439-422E-9120-84DF0DF7F87C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0" tIns="0" rIns="0" bIns="0" numCol="1" spcCol="1270" anchor="t" anchorCtr="0"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l"/>
          </a:pPr>
          <a:r>
            <a:rPr kumimoji="1" lang="ja-JP" alt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  <a:t>応募者との</a:t>
          </a:r>
          <a:r>
            <a:rPr kumimoji="1" lang="ja-JP" altLang="en-US" sz="20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  <a:t>通信・面会</a:t>
          </a:r>
          <a:br>
            <a:rPr kumimoji="1" lang="en-US" altLang="ja-JP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</a:br>
          <a:endParaRPr kumimoji="1" lang="ja-JP" altLang="en-U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+mn-cs"/>
          </a:endParaRPr>
        </a:p>
      </dgm:t>
    </dgm:pt>
    <dgm:pt modelId="{1E1F2DD0-89AD-407E-A7A2-8DA9BF4A2348}" type="parTrans" cxnId="{90D2F681-4E14-4ED5-B52C-E048488C903F}">
      <dgm:prSet/>
      <dgm:spPr/>
      <dgm:t>
        <a:bodyPr/>
        <a:lstStyle/>
        <a:p>
          <a:endParaRPr kumimoji="1" lang="ja-JP" altLang="en-US" b="0">
            <a:latin typeface="+mj-ea"/>
            <a:ea typeface="+mj-ea"/>
          </a:endParaRPr>
        </a:p>
      </dgm:t>
    </dgm:pt>
    <dgm:pt modelId="{357DDB4A-28E5-496C-BF5E-DB2BA60EAA39}" type="sibTrans" cxnId="{90D2F681-4E14-4ED5-B52C-E048488C903F}">
      <dgm:prSet/>
      <dgm:spPr/>
      <dgm:t>
        <a:bodyPr/>
        <a:lstStyle/>
        <a:p>
          <a:endParaRPr kumimoji="1" lang="ja-JP" altLang="en-US" b="0">
            <a:latin typeface="+mj-ea"/>
            <a:ea typeface="+mj-ea"/>
          </a:endParaRPr>
        </a:p>
      </dgm:t>
    </dgm:pt>
    <dgm:pt modelId="{CB6B5614-44BA-4B13-A943-DC1A5EC21500}">
      <dgm:prSet phldrT="[テキスト]" custT="1"/>
      <dgm:spPr>
        <a:ln>
          <a:solidFill>
            <a:schemeClr val="accent6"/>
          </a:solidFill>
        </a:ln>
      </dgm:spPr>
      <dgm:t>
        <a:bodyPr/>
        <a:lstStyle/>
        <a:p>
          <a:r>
            <a:rPr kumimoji="1" lang="en-US" altLang="ja-JP" sz="2400" b="0" dirty="0">
              <a:latin typeface="+mj-ea"/>
              <a:ea typeface="+mj-ea"/>
            </a:rPr>
            <a:t>3,6,9,12</a:t>
          </a:r>
          <a:r>
            <a:rPr kumimoji="1" lang="ja-JP" altLang="en-US" sz="2400" b="0">
              <a:latin typeface="+mj-ea"/>
              <a:ea typeface="+mj-ea"/>
            </a:rPr>
            <a:t>月</a:t>
          </a:r>
          <a:r>
            <a:rPr kumimoji="1" lang="en-US" altLang="ja-JP" sz="2400" b="0" dirty="0">
              <a:latin typeface="+mj-ea"/>
              <a:ea typeface="+mj-ea"/>
            </a:rPr>
            <a:t>1</a:t>
          </a:r>
          <a:r>
            <a:rPr kumimoji="1" lang="ja-JP" altLang="en-US" sz="2400" b="0">
              <a:latin typeface="+mj-ea"/>
              <a:ea typeface="+mj-ea"/>
            </a:rPr>
            <a:t>日</a:t>
          </a:r>
          <a:br>
            <a:rPr kumimoji="1" lang="en-US" altLang="ja-JP" sz="2400" b="0" dirty="0">
              <a:latin typeface="+mj-ea"/>
              <a:ea typeface="+mj-ea"/>
            </a:rPr>
          </a:br>
          <a:r>
            <a:rPr kumimoji="1" lang="ja-JP" altLang="en-US" sz="2600" b="0" dirty="0">
              <a:latin typeface="+mj-ea"/>
              <a:ea typeface="+mj-ea"/>
            </a:rPr>
            <a:t>発刊・配布</a:t>
          </a:r>
        </a:p>
      </dgm:t>
    </dgm:pt>
    <dgm:pt modelId="{9938EA81-F6CD-4CBC-8270-15810202FA25}" type="parTrans" cxnId="{62828DF6-890D-4AF9-BA31-04B4E2C0685D}">
      <dgm:prSet/>
      <dgm:spPr/>
      <dgm:t>
        <a:bodyPr/>
        <a:lstStyle/>
        <a:p>
          <a:endParaRPr kumimoji="1" lang="ja-JP" altLang="en-US" b="0">
            <a:latin typeface="+mj-ea"/>
            <a:ea typeface="+mj-ea"/>
          </a:endParaRPr>
        </a:p>
      </dgm:t>
    </dgm:pt>
    <dgm:pt modelId="{B4D49BBD-8248-4718-BBF5-E62FDE9B5D10}" type="sibTrans" cxnId="{62828DF6-890D-4AF9-BA31-04B4E2C0685D}">
      <dgm:prSet/>
      <dgm:spPr/>
      <dgm:t>
        <a:bodyPr/>
        <a:lstStyle/>
        <a:p>
          <a:endParaRPr kumimoji="1" lang="ja-JP" altLang="en-US" b="0">
            <a:latin typeface="+mj-ea"/>
            <a:ea typeface="+mj-ea"/>
          </a:endParaRPr>
        </a:p>
      </dgm:t>
    </dgm:pt>
    <dgm:pt modelId="{C73CDBFC-D445-4BFA-A39F-FCC1F590D20A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0" tIns="0" rIns="0" bIns="0" numCol="1" spcCol="1270" anchor="t" anchorCtr="0"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l"/>
          </a:pPr>
          <a:r>
            <a:rPr kumimoji="1" lang="ja-JP" altLang="en-US" sz="20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  <a:t>内定後の環境調整</a:t>
          </a:r>
          <a:br>
            <a:rPr kumimoji="1" lang="en-US" altLang="ja-JP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</a:br>
          <a:endParaRPr kumimoji="1" lang="ja-JP" altLang="en-U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+mn-cs"/>
          </a:endParaRPr>
        </a:p>
      </dgm:t>
    </dgm:pt>
    <dgm:pt modelId="{70C4D165-CE04-4815-8FF2-7A6FA6B49CF0}" type="parTrans" cxnId="{F3E968F7-F53F-4D5E-B941-299866A81EEE}">
      <dgm:prSet/>
      <dgm:spPr/>
      <dgm:t>
        <a:bodyPr/>
        <a:lstStyle/>
        <a:p>
          <a:endParaRPr kumimoji="1" lang="ja-JP" altLang="en-US"/>
        </a:p>
      </dgm:t>
    </dgm:pt>
    <dgm:pt modelId="{FBEFDD8F-BBC4-47B0-B65B-027CEE708667}" type="sibTrans" cxnId="{F3E968F7-F53F-4D5E-B941-299866A81EEE}">
      <dgm:prSet/>
      <dgm:spPr/>
      <dgm:t>
        <a:bodyPr/>
        <a:lstStyle/>
        <a:p>
          <a:endParaRPr kumimoji="1" lang="ja-JP" altLang="en-US"/>
        </a:p>
      </dgm:t>
    </dgm:pt>
    <dgm:pt modelId="{9B5E868C-A705-49C0-BD57-39F5A571DC17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0" tIns="0" rIns="0" bIns="0" numCol="1" spcCol="1270" anchor="t" anchorCtr="0"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l"/>
          </a:pPr>
          <a:r>
            <a:rPr kumimoji="1" lang="ja-JP" alt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  <a:t>住居のご手配</a:t>
          </a:r>
        </a:p>
      </dgm:t>
    </dgm:pt>
    <dgm:pt modelId="{FAD928DF-1BAA-4A2E-97C3-D23F619F1998}" type="parTrans" cxnId="{3957E190-B9BA-48FC-9428-19AEE48C490E}">
      <dgm:prSet/>
      <dgm:spPr/>
      <dgm:t>
        <a:bodyPr/>
        <a:lstStyle/>
        <a:p>
          <a:endParaRPr kumimoji="1" lang="ja-JP" altLang="en-US"/>
        </a:p>
      </dgm:t>
    </dgm:pt>
    <dgm:pt modelId="{58235FD4-3A2D-4DB0-A414-A390C4B28323}" type="sibTrans" cxnId="{3957E190-B9BA-48FC-9428-19AEE48C490E}">
      <dgm:prSet/>
      <dgm:spPr/>
      <dgm:t>
        <a:bodyPr/>
        <a:lstStyle/>
        <a:p>
          <a:endParaRPr kumimoji="1" lang="ja-JP" altLang="en-US"/>
        </a:p>
      </dgm:t>
    </dgm:pt>
    <dgm:pt modelId="{18739E01-80B8-4B29-8411-2C54179BB42C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spcFirstLastPara="0" vert="horz" wrap="square" lIns="0" tIns="0" rIns="0" bIns="0" numCol="1" spcCol="1270" anchor="t" anchorCtr="0"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l"/>
          </a:pPr>
          <a:r>
            <a:rPr kumimoji="1" lang="ja-JP" altLang="en-US" sz="20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  <a:t>ハローワーク「受刑者等専用求人」で求人票を出して頂く</a:t>
          </a:r>
          <a:br>
            <a:rPr kumimoji="1" lang="en-US" altLang="ja-JP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</a:br>
          <a:endParaRPr kumimoji="1" lang="ja-JP" altLang="en-U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+mn-cs"/>
          </a:endParaRPr>
        </a:p>
      </dgm:t>
    </dgm:pt>
    <dgm:pt modelId="{3ABAFE71-7696-4C6F-91BB-F690BBEC1617}" type="parTrans" cxnId="{1C448CB8-1915-4310-AE96-A5FD907686B3}">
      <dgm:prSet/>
      <dgm:spPr/>
      <dgm:t>
        <a:bodyPr/>
        <a:lstStyle/>
        <a:p>
          <a:endParaRPr kumimoji="1" lang="ja-JP" altLang="en-US"/>
        </a:p>
      </dgm:t>
    </dgm:pt>
    <dgm:pt modelId="{5E1A047E-5CD9-4521-977E-33368A117781}" type="sibTrans" cxnId="{1C448CB8-1915-4310-AE96-A5FD907686B3}">
      <dgm:prSet/>
      <dgm:spPr/>
      <dgm:t>
        <a:bodyPr/>
        <a:lstStyle/>
        <a:p>
          <a:endParaRPr kumimoji="1" lang="ja-JP" altLang="en-US"/>
        </a:p>
      </dgm:t>
    </dgm:pt>
    <dgm:pt modelId="{B59934C4-D213-4A15-B1E0-064AA1050E34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Wingdings" panose="05000000000000000000" pitchFamily="2" charset="2"/>
            <a:buChar char="l"/>
          </a:pPr>
          <a:r>
            <a:rPr kumimoji="1" lang="ja-JP" altLang="en-US" sz="2000" b="0">
              <a:latin typeface="+mj-ea"/>
              <a:ea typeface="+mj-ea"/>
            </a:rPr>
            <a:t>掲載内容のフォームと画像のご提出</a:t>
          </a:r>
          <a:br>
            <a:rPr kumimoji="1" lang="en-US" altLang="ja-JP" sz="2000" b="0" dirty="0">
              <a:latin typeface="+mj-ea"/>
              <a:ea typeface="+mj-ea"/>
            </a:rPr>
          </a:br>
          <a:br>
            <a:rPr kumimoji="1" lang="en-US" altLang="ja-JP" sz="2000" b="0" dirty="0">
              <a:latin typeface="+mj-ea"/>
              <a:ea typeface="+mj-ea"/>
            </a:rPr>
          </a:br>
          <a:endParaRPr kumimoji="1" lang="ja-JP" altLang="en-US" sz="2000" b="0" dirty="0">
            <a:latin typeface="+mj-ea"/>
            <a:ea typeface="+mj-ea"/>
          </a:endParaRPr>
        </a:p>
      </dgm:t>
    </dgm:pt>
    <dgm:pt modelId="{C2F02214-E1A7-4192-8FFE-0223E53445A4}" type="parTrans" cxnId="{68F8AE79-CD3C-4FE7-B81D-946E11BA3D3C}">
      <dgm:prSet/>
      <dgm:spPr/>
      <dgm:t>
        <a:bodyPr/>
        <a:lstStyle/>
        <a:p>
          <a:endParaRPr kumimoji="1" lang="ja-JP" altLang="en-US"/>
        </a:p>
      </dgm:t>
    </dgm:pt>
    <dgm:pt modelId="{3EA505F5-D7BD-47A8-8EDF-BFCE8DC20305}" type="sibTrans" cxnId="{68F8AE79-CD3C-4FE7-B81D-946E11BA3D3C}">
      <dgm:prSet/>
      <dgm:spPr/>
      <dgm:t>
        <a:bodyPr/>
        <a:lstStyle/>
        <a:p>
          <a:endParaRPr kumimoji="1" lang="ja-JP" altLang="en-US"/>
        </a:p>
      </dgm:t>
    </dgm:pt>
    <dgm:pt modelId="{80B85A58-06CC-4AFA-9BB9-B22F4F4D60EE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Wingdings" panose="05000000000000000000" pitchFamily="2" charset="2"/>
            <a:buNone/>
          </a:pPr>
          <a:endParaRPr kumimoji="1" lang="ja-JP" altLang="en-US" sz="2000" b="0" dirty="0">
            <a:latin typeface="+mj-ea"/>
            <a:ea typeface="+mj-ea"/>
          </a:endParaRPr>
        </a:p>
      </dgm:t>
    </dgm:pt>
    <dgm:pt modelId="{FCA720CE-553C-47DC-9ECE-2470342D2D2C}" type="parTrans" cxnId="{5EE5A458-36F7-4F76-B4CE-F6814B17360E}">
      <dgm:prSet/>
      <dgm:spPr/>
      <dgm:t>
        <a:bodyPr/>
        <a:lstStyle/>
        <a:p>
          <a:endParaRPr kumimoji="1" lang="ja-JP" altLang="en-US"/>
        </a:p>
      </dgm:t>
    </dgm:pt>
    <dgm:pt modelId="{57056075-A959-4F7F-8B11-2B279B416A38}" type="sibTrans" cxnId="{5EE5A458-36F7-4F76-B4CE-F6814B17360E}">
      <dgm:prSet/>
      <dgm:spPr/>
      <dgm:t>
        <a:bodyPr/>
        <a:lstStyle/>
        <a:p>
          <a:endParaRPr kumimoji="1" lang="ja-JP" altLang="en-US"/>
        </a:p>
      </dgm:t>
    </dgm:pt>
    <dgm:pt modelId="{78C7EA86-68E8-4D43-AB8F-188B9FCDDD71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spcFirstLastPara="0" vert="horz" wrap="square" lIns="0" tIns="0" rIns="0" bIns="0" numCol="1" spcCol="1270" anchor="t" anchorCtr="0"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l"/>
          </a:pPr>
          <a:endParaRPr kumimoji="1" lang="ja-JP" altLang="en-U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+mn-cs"/>
          </a:endParaRPr>
        </a:p>
      </dgm:t>
    </dgm:pt>
    <dgm:pt modelId="{19F9E4A4-CAC2-4C0E-BB20-A9CE6F2F50C3}" type="parTrans" cxnId="{300726C7-3546-4FEC-8452-7434042DC0D1}">
      <dgm:prSet/>
      <dgm:spPr/>
      <dgm:t>
        <a:bodyPr/>
        <a:lstStyle/>
        <a:p>
          <a:endParaRPr kumimoji="1" lang="ja-JP" altLang="en-US"/>
        </a:p>
      </dgm:t>
    </dgm:pt>
    <dgm:pt modelId="{59EE4766-E102-459E-8B7A-86506FA335EC}" type="sibTrans" cxnId="{300726C7-3546-4FEC-8452-7434042DC0D1}">
      <dgm:prSet/>
      <dgm:spPr/>
      <dgm:t>
        <a:bodyPr/>
        <a:lstStyle/>
        <a:p>
          <a:endParaRPr kumimoji="1" lang="ja-JP" altLang="en-US"/>
        </a:p>
      </dgm:t>
    </dgm:pt>
    <dgm:pt modelId="{63FC88B9-FE64-427A-84BA-7EDF44FC9E2A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0" tIns="0" rIns="0" bIns="0" numCol="1" spcCol="1270" anchor="t" anchorCtr="0"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l"/>
          </a:pPr>
          <a:endParaRPr kumimoji="1" lang="ja-JP" altLang="en-U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+mn-cs"/>
          </a:endParaRPr>
        </a:p>
      </dgm:t>
    </dgm:pt>
    <dgm:pt modelId="{EF73C5E4-6E8C-4023-919C-F8810049D67A}" type="parTrans" cxnId="{F3E5390D-D2A5-44C1-A484-9A148FFBD0B5}">
      <dgm:prSet/>
      <dgm:spPr/>
      <dgm:t>
        <a:bodyPr/>
        <a:lstStyle/>
        <a:p>
          <a:endParaRPr kumimoji="1" lang="ja-JP" altLang="en-US"/>
        </a:p>
      </dgm:t>
    </dgm:pt>
    <dgm:pt modelId="{354DD1B7-5A63-47A2-8C9C-763A4E0FE931}" type="sibTrans" cxnId="{F3E5390D-D2A5-44C1-A484-9A148FFBD0B5}">
      <dgm:prSet/>
      <dgm:spPr/>
      <dgm:t>
        <a:bodyPr/>
        <a:lstStyle/>
        <a:p>
          <a:endParaRPr kumimoji="1" lang="ja-JP" altLang="en-US"/>
        </a:p>
      </dgm:t>
    </dgm:pt>
    <dgm:pt modelId="{EFDB3024-085E-7244-9C60-E1A19FC8A9D1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l"/>
          </a:pPr>
          <a:r>
            <a:rPr kumimoji="1" lang="ja-JP" altLang="en-US" sz="20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  <a:t>誌面のご確認</a:t>
          </a:r>
          <a:br>
            <a:rPr kumimoji="1" lang="en-US" altLang="ja-JP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</a:br>
          <a:endParaRPr kumimoji="1" lang="ja-JP" altLang="en-U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+mn-cs"/>
          </a:endParaRPr>
        </a:p>
      </dgm:t>
    </dgm:pt>
    <dgm:pt modelId="{808E8059-DD44-C843-AA75-905CF0658382}" type="parTrans" cxnId="{FB06972E-FF33-CC42-830C-A537A67B0AFF}">
      <dgm:prSet/>
      <dgm:spPr/>
      <dgm:t>
        <a:bodyPr/>
        <a:lstStyle/>
        <a:p>
          <a:endParaRPr kumimoji="1" lang="ja-JP" altLang="en-US"/>
        </a:p>
      </dgm:t>
    </dgm:pt>
    <dgm:pt modelId="{B9856675-1DC5-F84F-9FE7-50AD9B2279D9}" type="sibTrans" cxnId="{FB06972E-FF33-CC42-830C-A537A67B0AFF}">
      <dgm:prSet/>
      <dgm:spPr/>
      <dgm:t>
        <a:bodyPr/>
        <a:lstStyle/>
        <a:p>
          <a:endParaRPr kumimoji="1" lang="ja-JP" altLang="en-US"/>
        </a:p>
      </dgm:t>
    </dgm:pt>
    <dgm:pt modelId="{29C8CBFE-A3E3-D04B-9FEC-13C3A83074E3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Wingdings" panose="05000000000000000000" pitchFamily="2" charset="2"/>
            <a:buChar char="l"/>
          </a:pPr>
          <a:endParaRPr kumimoji="1" lang="ja-JP" altLang="en-US" sz="2000" b="0" dirty="0">
            <a:latin typeface="+mj-ea"/>
            <a:ea typeface="+mj-ea"/>
          </a:endParaRPr>
        </a:p>
      </dgm:t>
    </dgm:pt>
    <dgm:pt modelId="{CB4D3ABA-A401-914F-8FD9-836691A49631}" type="parTrans" cxnId="{BF71BFFD-8D4F-2248-AF7D-EC7E0BB20651}">
      <dgm:prSet/>
      <dgm:spPr/>
      <dgm:t>
        <a:bodyPr/>
        <a:lstStyle/>
        <a:p>
          <a:endParaRPr kumimoji="1" lang="ja-JP" altLang="en-US"/>
        </a:p>
      </dgm:t>
    </dgm:pt>
    <dgm:pt modelId="{C28E04E5-5E7B-0440-A00E-1A3DBFEA3C6A}" type="sibTrans" cxnId="{BF71BFFD-8D4F-2248-AF7D-EC7E0BB20651}">
      <dgm:prSet/>
      <dgm:spPr/>
      <dgm:t>
        <a:bodyPr/>
        <a:lstStyle/>
        <a:p>
          <a:endParaRPr kumimoji="1" lang="ja-JP" altLang="en-US"/>
        </a:p>
      </dgm:t>
    </dgm:pt>
    <dgm:pt modelId="{FABE004F-146B-3F4D-AFC7-0C7EC5926AB9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Wingdings" panose="05000000000000000000" pitchFamily="2" charset="2"/>
            <a:buChar char="l"/>
          </a:pPr>
          <a:r>
            <a:rPr kumimoji="1" lang="ja-JP" altLang="en-US" sz="2000" b="0">
              <a:latin typeface="+mj-ea"/>
              <a:ea typeface="+mj-ea"/>
            </a:rPr>
            <a:t>求人広告掲載契約書（</a:t>
          </a:r>
          <a:r>
            <a:rPr kumimoji="1" lang="en-US" altLang="ja-JP" sz="2000" b="0" dirty="0">
              <a:latin typeface="+mj-ea"/>
              <a:ea typeface="+mj-ea"/>
            </a:rPr>
            <a:t>WEB)</a:t>
          </a:r>
          <a:r>
            <a:rPr kumimoji="1" lang="ja-JP" altLang="en-US" sz="2000" b="0">
              <a:latin typeface="+mj-ea"/>
              <a:ea typeface="+mj-ea"/>
            </a:rPr>
            <a:t> 取り交わし</a:t>
          </a:r>
          <a:br>
            <a:rPr kumimoji="1" lang="en-US" altLang="ja-JP" sz="2000" b="0" dirty="0">
              <a:latin typeface="+mj-ea"/>
              <a:ea typeface="+mj-ea"/>
            </a:rPr>
          </a:br>
          <a:endParaRPr kumimoji="1" lang="ja-JP" altLang="en-US" sz="2000" b="0" dirty="0">
            <a:latin typeface="+mj-ea"/>
            <a:ea typeface="+mj-ea"/>
          </a:endParaRPr>
        </a:p>
      </dgm:t>
    </dgm:pt>
    <dgm:pt modelId="{1178A6BE-B606-4A4A-A8F5-DD48F74647CA}" type="parTrans" cxnId="{6EEC6602-47AF-D44D-8613-5107EAEDB0D5}">
      <dgm:prSet/>
      <dgm:spPr/>
      <dgm:t>
        <a:bodyPr/>
        <a:lstStyle/>
        <a:p>
          <a:endParaRPr kumimoji="1" lang="ja-JP" altLang="en-US"/>
        </a:p>
      </dgm:t>
    </dgm:pt>
    <dgm:pt modelId="{1D596D32-6C7D-2C41-A53D-C2BBB4BF9473}" type="sibTrans" cxnId="{6EEC6602-47AF-D44D-8613-5107EAEDB0D5}">
      <dgm:prSet/>
      <dgm:spPr/>
      <dgm:t>
        <a:bodyPr/>
        <a:lstStyle/>
        <a:p>
          <a:endParaRPr kumimoji="1" lang="ja-JP" altLang="en-US"/>
        </a:p>
      </dgm:t>
    </dgm:pt>
    <dgm:pt modelId="{B278862E-AACF-9843-B57E-CBE9DDFE9DB0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Wingdings" panose="05000000000000000000" pitchFamily="2" charset="2"/>
            <a:buChar char="l"/>
          </a:pPr>
          <a:r>
            <a:rPr kumimoji="1" lang="ja-JP" altLang="en-US" sz="2000" b="0">
              <a:latin typeface="+mj-ea"/>
              <a:ea typeface="+mj-ea"/>
            </a:rPr>
            <a:t>お支払</a:t>
          </a:r>
          <a:br>
            <a:rPr kumimoji="1" lang="en-US" altLang="ja-JP" sz="2000" b="0" dirty="0">
              <a:latin typeface="+mj-ea"/>
              <a:ea typeface="+mj-ea"/>
            </a:rPr>
          </a:br>
          <a:r>
            <a:rPr kumimoji="1" lang="en-US" altLang="ja-JP" sz="2000" b="0" dirty="0">
              <a:solidFill>
                <a:srgbClr val="FF0000"/>
              </a:solidFill>
              <a:latin typeface="+mj-ea"/>
              <a:ea typeface="+mj-ea"/>
            </a:rPr>
            <a:t>※</a:t>
          </a:r>
          <a:r>
            <a:rPr kumimoji="1" lang="ja-JP" altLang="en-US" sz="2000" b="0" u="none">
              <a:solidFill>
                <a:srgbClr val="FF0000"/>
              </a:solidFill>
              <a:latin typeface="+mj-ea"/>
              <a:ea typeface="+mj-ea"/>
            </a:rPr>
            <a:t>請求書はメールとなります</a:t>
          </a:r>
          <a:endParaRPr kumimoji="1" lang="ja-JP" altLang="en-US" sz="2000" b="0" dirty="0">
            <a:latin typeface="+mj-ea"/>
            <a:ea typeface="+mj-ea"/>
          </a:endParaRPr>
        </a:p>
      </dgm:t>
    </dgm:pt>
    <dgm:pt modelId="{0A977C2C-B31B-AA47-85E9-26336A11893E}" type="parTrans" cxnId="{1D335800-5289-EC4C-BB68-83BCCCE14E10}">
      <dgm:prSet/>
      <dgm:spPr/>
      <dgm:t>
        <a:bodyPr/>
        <a:lstStyle/>
        <a:p>
          <a:endParaRPr kumimoji="1" lang="ja-JP" altLang="en-US"/>
        </a:p>
      </dgm:t>
    </dgm:pt>
    <dgm:pt modelId="{CBF3D9CE-1F0F-E64B-BF87-6DCFBFA52E6F}" type="sibTrans" cxnId="{1D335800-5289-EC4C-BB68-83BCCCE14E10}">
      <dgm:prSet/>
      <dgm:spPr/>
      <dgm:t>
        <a:bodyPr/>
        <a:lstStyle/>
        <a:p>
          <a:endParaRPr kumimoji="1" lang="ja-JP" altLang="en-US"/>
        </a:p>
      </dgm:t>
    </dgm:pt>
    <dgm:pt modelId="{B4EC7CAC-B025-4584-8B37-1F581603923E}" type="pres">
      <dgm:prSet presAssocID="{287BD147-8D4B-48D3-BFE9-7876D7592D56}" presName="Name0" presStyleCnt="0">
        <dgm:presLayoutVars>
          <dgm:dir/>
          <dgm:animLvl val="lvl"/>
          <dgm:resizeHandles val="exact"/>
        </dgm:presLayoutVars>
      </dgm:prSet>
      <dgm:spPr/>
    </dgm:pt>
    <dgm:pt modelId="{4C173124-0103-4FC5-8170-43B4346B2DEF}" type="pres">
      <dgm:prSet presAssocID="{19577DD5-A94F-4B55-96F2-A970C6BE5E79}" presName="composite" presStyleCnt="0"/>
      <dgm:spPr/>
    </dgm:pt>
    <dgm:pt modelId="{0862C12D-5F2D-41AF-8B1F-BD2217AFAF13}" type="pres">
      <dgm:prSet presAssocID="{19577DD5-A94F-4B55-96F2-A970C6BE5E79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7C3F57A-E44F-4C21-A754-0DEE0D0A50B1}" type="pres">
      <dgm:prSet presAssocID="{19577DD5-A94F-4B55-96F2-A970C6BE5E79}" presName="desTx" presStyleLbl="revTx" presStyleIdx="0" presStyleCnt="3" custLinFactNeighborX="11422" custLinFactNeighborY="334">
        <dgm:presLayoutVars>
          <dgm:bulletEnabled val="1"/>
        </dgm:presLayoutVars>
      </dgm:prSet>
      <dgm:spPr/>
    </dgm:pt>
    <dgm:pt modelId="{008A5BDD-E354-4ADD-B1CF-6D92EBA4F18B}" type="pres">
      <dgm:prSet presAssocID="{1BB4072E-975E-47E5-AFD7-1337E7A5C7E1}" presName="space" presStyleCnt="0"/>
      <dgm:spPr/>
    </dgm:pt>
    <dgm:pt modelId="{B8FC6CF8-5371-4EE6-A87A-85661A4EAA63}" type="pres">
      <dgm:prSet presAssocID="{FF0FA9F8-2215-4BA6-AA4E-572E5E2E5E86}" presName="composite" presStyleCnt="0"/>
      <dgm:spPr/>
    </dgm:pt>
    <dgm:pt modelId="{F8E7CFD7-F8CB-4678-9C02-C396BFA48336}" type="pres">
      <dgm:prSet presAssocID="{FF0FA9F8-2215-4BA6-AA4E-572E5E2E5E86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6D9BC31-A5A5-4A3E-B17D-7491E1616D65}" type="pres">
      <dgm:prSet presAssocID="{FF0FA9F8-2215-4BA6-AA4E-572E5E2E5E86}" presName="desTx" presStyleLbl="revTx" presStyleIdx="1" presStyleCnt="3" custLinFactNeighborX="10681">
        <dgm:presLayoutVars>
          <dgm:bulletEnabled val="1"/>
        </dgm:presLayoutVars>
      </dgm:prSet>
      <dgm:spPr/>
    </dgm:pt>
    <dgm:pt modelId="{42C04C7D-F351-4204-81D8-3C9ADAA804B0}" type="pres">
      <dgm:prSet presAssocID="{B400D791-C9D0-413E-A1B8-BB717B28F23A}" presName="space" presStyleCnt="0"/>
      <dgm:spPr/>
    </dgm:pt>
    <dgm:pt modelId="{6015232A-A590-45D9-B5D8-6DB1947816D9}" type="pres">
      <dgm:prSet presAssocID="{CB6B5614-44BA-4B13-A943-DC1A5EC21500}" presName="composite" presStyleCnt="0"/>
      <dgm:spPr/>
    </dgm:pt>
    <dgm:pt modelId="{B19F728C-E7FB-4B57-A159-26FB188D6FF5}" type="pres">
      <dgm:prSet presAssocID="{CB6B5614-44BA-4B13-A943-DC1A5EC21500}" presName="parTx" presStyleLbl="node1" presStyleIdx="2" presStyleCnt="3" custLinFactNeighborX="18229" custLinFactNeighborY="1424">
        <dgm:presLayoutVars>
          <dgm:chMax val="0"/>
          <dgm:chPref val="0"/>
          <dgm:bulletEnabled val="1"/>
        </dgm:presLayoutVars>
      </dgm:prSet>
      <dgm:spPr/>
    </dgm:pt>
    <dgm:pt modelId="{2879EA9E-BA65-45EB-AEAD-D370334EBE55}" type="pres">
      <dgm:prSet presAssocID="{CB6B5614-44BA-4B13-A943-DC1A5EC21500}" presName="desTx" presStyleLbl="revTx" presStyleIdx="2" presStyleCnt="3" custLinFactNeighborX="11206" custLinFactNeighborY="414">
        <dgm:presLayoutVars>
          <dgm:bulletEnabled val="1"/>
        </dgm:presLayoutVars>
      </dgm:prSet>
      <dgm:spPr>
        <a:xfrm>
          <a:off x="6172213" y="1519188"/>
          <a:ext cx="2571571" cy="3858750"/>
        </a:xfrm>
        <a:prstGeom prst="rect">
          <a:avLst/>
        </a:prstGeom>
      </dgm:spPr>
    </dgm:pt>
  </dgm:ptLst>
  <dgm:cxnLst>
    <dgm:cxn modelId="{1D335800-5289-EC4C-BB68-83BCCCE14E10}" srcId="{19577DD5-A94F-4B55-96F2-A970C6BE5E79}" destId="{B278862E-AACF-9843-B57E-CBE9DDFE9DB0}" srcOrd="2" destOrd="0" parTransId="{0A977C2C-B31B-AA47-85E9-26336A11893E}" sibTransId="{CBF3D9CE-1F0F-E64B-BF87-6DCFBFA52E6F}"/>
    <dgm:cxn modelId="{6EEC6602-47AF-D44D-8613-5107EAEDB0D5}" srcId="{19577DD5-A94F-4B55-96F2-A970C6BE5E79}" destId="{FABE004F-146B-3F4D-AFC7-0C7EC5926AB9}" srcOrd="1" destOrd="0" parTransId="{1178A6BE-B606-4A4A-A8F5-DD48F74647CA}" sibTransId="{1D596D32-6C7D-2C41-A53D-C2BBB4BF9473}"/>
    <dgm:cxn modelId="{7D5B9108-08B6-455D-A4E9-F14A31332FD2}" srcId="{FF0FA9F8-2215-4BA6-AA4E-572E5E2E5E86}" destId="{614630A0-1298-4740-A1ED-F4E241FB6530}" srcOrd="3" destOrd="0" parTransId="{1B6C93EB-4F54-410D-84C6-01CAEFB62095}" sibTransId="{E3AA788F-D62B-497B-82F2-D30FA0D6342A}"/>
    <dgm:cxn modelId="{F3E5390D-D2A5-44C1-A484-9A148FFBD0B5}" srcId="{CB6B5614-44BA-4B13-A943-DC1A5EC21500}" destId="{63FC88B9-FE64-427A-84BA-7EDF44FC9E2A}" srcOrd="0" destOrd="0" parTransId="{EF73C5E4-6E8C-4023-919C-F8810049D67A}" sibTransId="{354DD1B7-5A63-47A2-8C9C-763A4E0FE931}"/>
    <dgm:cxn modelId="{06E93217-7291-5540-938A-FA3B3A2D9AE8}" type="presOf" srcId="{B278862E-AACF-9843-B57E-CBE9DDFE9DB0}" destId="{97C3F57A-E44F-4C21-A754-0DEE0D0A50B1}" srcOrd="0" destOrd="2" presId="urn:microsoft.com/office/officeart/2005/8/layout/chevron1"/>
    <dgm:cxn modelId="{0E7F392E-CE81-C24B-827C-F7800AA48C6D}" type="presOf" srcId="{FABE004F-146B-3F4D-AFC7-0C7EC5926AB9}" destId="{97C3F57A-E44F-4C21-A754-0DEE0D0A50B1}" srcOrd="0" destOrd="1" presId="urn:microsoft.com/office/officeart/2005/8/layout/chevron1"/>
    <dgm:cxn modelId="{FB06972E-FF33-CC42-830C-A537A67B0AFF}" srcId="{FF0FA9F8-2215-4BA6-AA4E-572E5E2E5E86}" destId="{EFDB3024-085E-7244-9C60-E1A19FC8A9D1}" srcOrd="2" destOrd="0" parTransId="{808E8059-DD44-C843-AA75-905CF0658382}" sibTransId="{B9856675-1DC5-F84F-9FE7-50AD9B2279D9}"/>
    <dgm:cxn modelId="{77ADF73A-2223-4A07-B2FD-1681088C386B}" srcId="{287BD147-8D4B-48D3-BFE9-7876D7592D56}" destId="{FF0FA9F8-2215-4BA6-AA4E-572E5E2E5E86}" srcOrd="1" destOrd="0" parTransId="{777DF6A8-8C46-4DD4-8CB0-5927936BDE86}" sibTransId="{B400D791-C9D0-413E-A1B8-BB717B28F23A}"/>
    <dgm:cxn modelId="{6C97543D-4BC8-4A49-B630-5E073047F744}" type="presOf" srcId="{C73CDBFC-D445-4BFA-A39F-FCC1F590D20A}" destId="{2879EA9E-BA65-45EB-AEAD-D370334EBE55}" srcOrd="0" destOrd="2" presId="urn:microsoft.com/office/officeart/2005/8/layout/chevron1"/>
    <dgm:cxn modelId="{2E7CFC4B-88FA-4772-A5AA-E0A19EB75538}" srcId="{287BD147-8D4B-48D3-BFE9-7876D7592D56}" destId="{19577DD5-A94F-4B55-96F2-A970C6BE5E79}" srcOrd="0" destOrd="0" parTransId="{7A4271BF-232A-480E-B6AB-6E738DF1C994}" sibTransId="{1BB4072E-975E-47E5-AFD7-1337E7A5C7E1}"/>
    <dgm:cxn modelId="{5EE5A458-36F7-4F76-B4CE-F6814B17360E}" srcId="{19577DD5-A94F-4B55-96F2-A970C6BE5E79}" destId="{80B85A58-06CC-4AFA-9BB9-B22F4F4D60EE}" srcOrd="0" destOrd="0" parTransId="{FCA720CE-553C-47DC-9ECE-2470342D2D2C}" sibTransId="{57056075-A959-4F7F-8B11-2B279B416A38}"/>
    <dgm:cxn modelId="{73C8D362-A664-544B-AD3C-257E9847696A}" type="presOf" srcId="{29C8CBFE-A3E3-D04B-9FEC-13C3A83074E3}" destId="{97C3F57A-E44F-4C21-A754-0DEE0D0A50B1}" srcOrd="0" destOrd="3" presId="urn:microsoft.com/office/officeart/2005/8/layout/chevron1"/>
    <dgm:cxn modelId="{01DB4771-5CA0-4572-9DB0-CD281A6BBB65}" type="presOf" srcId="{287BD147-8D4B-48D3-BFE9-7876D7592D56}" destId="{B4EC7CAC-B025-4584-8B37-1F581603923E}" srcOrd="0" destOrd="0" presId="urn:microsoft.com/office/officeart/2005/8/layout/chevron1"/>
    <dgm:cxn modelId="{68F8AE79-CD3C-4FE7-B81D-946E11BA3D3C}" srcId="{19577DD5-A94F-4B55-96F2-A970C6BE5E79}" destId="{B59934C4-D213-4A15-B1E0-064AA1050E34}" srcOrd="4" destOrd="0" parTransId="{C2F02214-E1A7-4192-8FFE-0223E53445A4}" sibTransId="{3EA505F5-D7BD-47A8-8EDF-BFCE8DC20305}"/>
    <dgm:cxn modelId="{F3A0757C-E9FE-4FED-98B0-D5D9FEB8A5B3}" type="presOf" srcId="{614630A0-1298-4740-A1ED-F4E241FB6530}" destId="{86D9BC31-A5A5-4A3E-B17D-7491E1616D65}" srcOrd="0" destOrd="3" presId="urn:microsoft.com/office/officeart/2005/8/layout/chevron1"/>
    <dgm:cxn modelId="{90D2F681-4E14-4ED5-B52C-E048488C903F}" srcId="{CB6B5614-44BA-4B13-A943-DC1A5EC21500}" destId="{2DF858D1-A439-422E-9120-84DF0DF7F87C}" srcOrd="1" destOrd="0" parTransId="{1E1F2DD0-89AD-407E-A7A2-8DA9BF4A2348}" sibTransId="{357DDB4A-28E5-496C-BF5E-DB2BA60EAA39}"/>
    <dgm:cxn modelId="{7187D885-045A-A04B-A131-5C7A955034AA}" type="presOf" srcId="{EFDB3024-085E-7244-9C60-E1A19FC8A9D1}" destId="{86D9BC31-A5A5-4A3E-B17D-7491E1616D65}" srcOrd="0" destOrd="2" presId="urn:microsoft.com/office/officeart/2005/8/layout/chevron1"/>
    <dgm:cxn modelId="{9FD99C87-E486-4B12-9DFE-E805E6E19C7B}" type="presOf" srcId="{FF0FA9F8-2215-4BA6-AA4E-572E5E2E5E86}" destId="{F8E7CFD7-F8CB-4678-9C02-C396BFA48336}" srcOrd="0" destOrd="0" presId="urn:microsoft.com/office/officeart/2005/8/layout/chevron1"/>
    <dgm:cxn modelId="{3957E190-B9BA-48FC-9428-19AEE48C490E}" srcId="{CB6B5614-44BA-4B13-A943-DC1A5EC21500}" destId="{9B5E868C-A705-49C0-BD57-39F5A571DC17}" srcOrd="3" destOrd="0" parTransId="{FAD928DF-1BAA-4A2E-97C3-D23F619F1998}" sibTransId="{58235FD4-3A2D-4DB0-A414-A390C4B28323}"/>
    <dgm:cxn modelId="{B3E362AA-6F48-4D33-A699-7F9E79912207}" type="presOf" srcId="{18739E01-80B8-4B29-8411-2C54179BB42C}" destId="{86D9BC31-A5A5-4A3E-B17D-7491E1616D65}" srcOrd="0" destOrd="1" presId="urn:microsoft.com/office/officeart/2005/8/layout/chevron1"/>
    <dgm:cxn modelId="{DB49FAB3-B5D7-49E3-BA2A-6D561EEC452A}" type="presOf" srcId="{2DF858D1-A439-422E-9120-84DF0DF7F87C}" destId="{2879EA9E-BA65-45EB-AEAD-D370334EBE55}" srcOrd="0" destOrd="1" presId="urn:microsoft.com/office/officeart/2005/8/layout/chevron1"/>
    <dgm:cxn modelId="{1C448CB8-1915-4310-AE96-A5FD907686B3}" srcId="{FF0FA9F8-2215-4BA6-AA4E-572E5E2E5E86}" destId="{18739E01-80B8-4B29-8411-2C54179BB42C}" srcOrd="1" destOrd="0" parTransId="{3ABAFE71-7696-4C6F-91BB-F690BBEC1617}" sibTransId="{5E1A047E-5CD9-4521-977E-33368A117781}"/>
    <dgm:cxn modelId="{AC7414BC-02D5-484D-BBA3-03B1A25FC662}" type="presOf" srcId="{80B85A58-06CC-4AFA-9BB9-B22F4F4D60EE}" destId="{97C3F57A-E44F-4C21-A754-0DEE0D0A50B1}" srcOrd="0" destOrd="0" presId="urn:microsoft.com/office/officeart/2005/8/layout/chevron1"/>
    <dgm:cxn modelId="{1C574CC2-B6C2-4911-BC98-196573882A50}" type="presOf" srcId="{CB6B5614-44BA-4B13-A943-DC1A5EC21500}" destId="{B19F728C-E7FB-4B57-A159-26FB188D6FF5}" srcOrd="0" destOrd="0" presId="urn:microsoft.com/office/officeart/2005/8/layout/chevron1"/>
    <dgm:cxn modelId="{E57310C7-4AB4-4A22-98FF-DD22F1A3CB4F}" type="presOf" srcId="{B59934C4-D213-4A15-B1E0-064AA1050E34}" destId="{97C3F57A-E44F-4C21-A754-0DEE0D0A50B1}" srcOrd="0" destOrd="4" presId="urn:microsoft.com/office/officeart/2005/8/layout/chevron1"/>
    <dgm:cxn modelId="{300726C7-3546-4FEC-8452-7434042DC0D1}" srcId="{FF0FA9F8-2215-4BA6-AA4E-572E5E2E5E86}" destId="{78C7EA86-68E8-4D43-AB8F-188B9FCDDD71}" srcOrd="0" destOrd="0" parTransId="{19F9E4A4-CAC2-4C0E-BB20-A9CE6F2F50C3}" sibTransId="{59EE4766-E102-459E-8B7A-86506FA335EC}"/>
    <dgm:cxn modelId="{9AF31EC9-5DE9-4DCD-AAAF-F320398EF41D}" type="presOf" srcId="{78C7EA86-68E8-4D43-AB8F-188B9FCDDD71}" destId="{86D9BC31-A5A5-4A3E-B17D-7491E1616D65}" srcOrd="0" destOrd="0" presId="urn:microsoft.com/office/officeart/2005/8/layout/chevron1"/>
    <dgm:cxn modelId="{A75294D2-D3CC-4324-99BC-E68F71523E79}" type="presOf" srcId="{9B5E868C-A705-49C0-BD57-39F5A571DC17}" destId="{2879EA9E-BA65-45EB-AEAD-D370334EBE55}" srcOrd="0" destOrd="3" presId="urn:microsoft.com/office/officeart/2005/8/layout/chevron1"/>
    <dgm:cxn modelId="{E008FDE4-2499-4EC4-9804-2EC296AABEA4}" type="presOf" srcId="{19577DD5-A94F-4B55-96F2-A970C6BE5E79}" destId="{0862C12D-5F2D-41AF-8B1F-BD2217AFAF13}" srcOrd="0" destOrd="0" presId="urn:microsoft.com/office/officeart/2005/8/layout/chevron1"/>
    <dgm:cxn modelId="{12D466EE-C59E-45B8-8750-BE006BFDF785}" type="presOf" srcId="{63FC88B9-FE64-427A-84BA-7EDF44FC9E2A}" destId="{2879EA9E-BA65-45EB-AEAD-D370334EBE55}" srcOrd="0" destOrd="0" presId="urn:microsoft.com/office/officeart/2005/8/layout/chevron1"/>
    <dgm:cxn modelId="{62828DF6-890D-4AF9-BA31-04B4E2C0685D}" srcId="{287BD147-8D4B-48D3-BFE9-7876D7592D56}" destId="{CB6B5614-44BA-4B13-A943-DC1A5EC21500}" srcOrd="2" destOrd="0" parTransId="{9938EA81-F6CD-4CBC-8270-15810202FA25}" sibTransId="{B4D49BBD-8248-4718-BBF5-E62FDE9B5D10}"/>
    <dgm:cxn modelId="{F3E968F7-F53F-4D5E-B941-299866A81EEE}" srcId="{CB6B5614-44BA-4B13-A943-DC1A5EC21500}" destId="{C73CDBFC-D445-4BFA-A39F-FCC1F590D20A}" srcOrd="2" destOrd="0" parTransId="{70C4D165-CE04-4815-8FF2-7A6FA6B49CF0}" sibTransId="{FBEFDD8F-BBC4-47B0-B65B-027CEE708667}"/>
    <dgm:cxn modelId="{BF71BFFD-8D4F-2248-AF7D-EC7E0BB20651}" srcId="{19577DD5-A94F-4B55-96F2-A970C6BE5E79}" destId="{29C8CBFE-A3E3-D04B-9FEC-13C3A83074E3}" srcOrd="3" destOrd="0" parTransId="{CB4D3ABA-A401-914F-8FD9-836691A49631}" sibTransId="{C28E04E5-5E7B-0440-A00E-1A3DBFEA3C6A}"/>
    <dgm:cxn modelId="{44E49A2C-9F94-4AF1-AADC-710093B4DA7A}" type="presParOf" srcId="{B4EC7CAC-B025-4584-8B37-1F581603923E}" destId="{4C173124-0103-4FC5-8170-43B4346B2DEF}" srcOrd="0" destOrd="0" presId="urn:microsoft.com/office/officeart/2005/8/layout/chevron1"/>
    <dgm:cxn modelId="{ED95374D-3835-4C2A-98E0-8D891035A76D}" type="presParOf" srcId="{4C173124-0103-4FC5-8170-43B4346B2DEF}" destId="{0862C12D-5F2D-41AF-8B1F-BD2217AFAF13}" srcOrd="0" destOrd="0" presId="urn:microsoft.com/office/officeart/2005/8/layout/chevron1"/>
    <dgm:cxn modelId="{2F0013B3-EF72-417F-9E58-FE5A044B7DD4}" type="presParOf" srcId="{4C173124-0103-4FC5-8170-43B4346B2DEF}" destId="{97C3F57A-E44F-4C21-A754-0DEE0D0A50B1}" srcOrd="1" destOrd="0" presId="urn:microsoft.com/office/officeart/2005/8/layout/chevron1"/>
    <dgm:cxn modelId="{C6E09515-A326-4D4A-8FF5-A6CDEBAF1990}" type="presParOf" srcId="{B4EC7CAC-B025-4584-8B37-1F581603923E}" destId="{008A5BDD-E354-4ADD-B1CF-6D92EBA4F18B}" srcOrd="1" destOrd="0" presId="urn:microsoft.com/office/officeart/2005/8/layout/chevron1"/>
    <dgm:cxn modelId="{0496B4F1-BC38-435B-B579-58053453F539}" type="presParOf" srcId="{B4EC7CAC-B025-4584-8B37-1F581603923E}" destId="{B8FC6CF8-5371-4EE6-A87A-85661A4EAA63}" srcOrd="2" destOrd="0" presId="urn:microsoft.com/office/officeart/2005/8/layout/chevron1"/>
    <dgm:cxn modelId="{CC938CA4-0C57-464C-92E2-1C72E5A0A78D}" type="presParOf" srcId="{B8FC6CF8-5371-4EE6-A87A-85661A4EAA63}" destId="{F8E7CFD7-F8CB-4678-9C02-C396BFA48336}" srcOrd="0" destOrd="0" presId="urn:microsoft.com/office/officeart/2005/8/layout/chevron1"/>
    <dgm:cxn modelId="{ED7ADF29-29AE-49B7-9160-53F4D2FC2469}" type="presParOf" srcId="{B8FC6CF8-5371-4EE6-A87A-85661A4EAA63}" destId="{86D9BC31-A5A5-4A3E-B17D-7491E1616D65}" srcOrd="1" destOrd="0" presId="urn:microsoft.com/office/officeart/2005/8/layout/chevron1"/>
    <dgm:cxn modelId="{B3E0CBD3-31BF-463F-B3DB-FBF1879F6DAA}" type="presParOf" srcId="{B4EC7CAC-B025-4584-8B37-1F581603923E}" destId="{42C04C7D-F351-4204-81D8-3C9ADAA804B0}" srcOrd="3" destOrd="0" presId="urn:microsoft.com/office/officeart/2005/8/layout/chevron1"/>
    <dgm:cxn modelId="{ED6976D2-99B4-4EFC-B9B7-3FEBCBADA10E}" type="presParOf" srcId="{B4EC7CAC-B025-4584-8B37-1F581603923E}" destId="{6015232A-A590-45D9-B5D8-6DB1947816D9}" srcOrd="4" destOrd="0" presId="urn:microsoft.com/office/officeart/2005/8/layout/chevron1"/>
    <dgm:cxn modelId="{408FC244-BA69-40DA-A516-BE19BD02AD0F}" type="presParOf" srcId="{6015232A-A590-45D9-B5D8-6DB1947816D9}" destId="{B19F728C-E7FB-4B57-A159-26FB188D6FF5}" srcOrd="0" destOrd="0" presId="urn:microsoft.com/office/officeart/2005/8/layout/chevron1"/>
    <dgm:cxn modelId="{7E6789FC-9282-44AC-A889-BFAC23BB9D75}" type="presParOf" srcId="{6015232A-A590-45D9-B5D8-6DB1947816D9}" destId="{2879EA9E-BA65-45EB-AEAD-D370334EBE55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2C12D-5F2D-41AF-8B1F-BD2217AFAF13}">
      <dsp:nvSpPr>
        <dsp:cNvPr id="0" name=""/>
        <dsp:cNvSpPr/>
      </dsp:nvSpPr>
      <dsp:spPr>
        <a:xfrm>
          <a:off x="1184" y="108633"/>
          <a:ext cx="3076154" cy="123046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0" kern="1200">
              <a:latin typeface="+mj-ea"/>
              <a:ea typeface="+mj-ea"/>
            </a:rPr>
            <a:t>発刊</a:t>
          </a:r>
          <a:r>
            <a:rPr kumimoji="1" lang="en-US" altLang="ja-JP" sz="2400" b="0" kern="1200" dirty="0">
              <a:latin typeface="+mj-ea"/>
              <a:ea typeface="+mj-ea"/>
            </a:rPr>
            <a:t>2</a:t>
          </a:r>
          <a:r>
            <a:rPr kumimoji="1" lang="ja-JP" altLang="en-US" sz="2400" b="0" kern="1200">
              <a:latin typeface="+mj-ea"/>
              <a:ea typeface="+mj-ea"/>
            </a:rPr>
            <a:t>ヶ月前</a:t>
          </a:r>
          <a:br>
            <a:rPr kumimoji="1" lang="en-US" altLang="ja-JP" sz="2600" b="0" kern="1200" dirty="0">
              <a:latin typeface="+mj-ea"/>
              <a:ea typeface="+mj-ea"/>
            </a:rPr>
          </a:br>
          <a:r>
            <a:rPr kumimoji="1" lang="ja-JP" altLang="en-US" sz="2600" b="0" kern="1200" dirty="0">
              <a:latin typeface="+mj-ea"/>
              <a:ea typeface="+mj-ea"/>
            </a:rPr>
            <a:t>申込〆切</a:t>
          </a:r>
        </a:p>
      </dsp:txBody>
      <dsp:txXfrm>
        <a:off x="616415" y="108633"/>
        <a:ext cx="1845693" cy="1230461"/>
      </dsp:txXfrm>
    </dsp:sp>
    <dsp:sp modelId="{97C3F57A-E44F-4C21-A754-0DEE0D0A50B1}">
      <dsp:nvSpPr>
        <dsp:cNvPr id="0" name=""/>
        <dsp:cNvSpPr/>
      </dsp:nvSpPr>
      <dsp:spPr>
        <a:xfrm>
          <a:off x="282271" y="1505603"/>
          <a:ext cx="2460923" cy="38025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kumimoji="1" lang="ja-JP" altLang="en-US" sz="2000" b="0" kern="1200" dirty="0">
            <a:latin typeface="+mj-ea"/>
            <a:ea typeface="+mj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l"/>
          </a:pPr>
          <a:r>
            <a:rPr kumimoji="1" lang="ja-JP" altLang="en-US" sz="2000" b="0" kern="1200">
              <a:latin typeface="+mj-ea"/>
              <a:ea typeface="+mj-ea"/>
            </a:rPr>
            <a:t>求人広告掲載契約書（</a:t>
          </a:r>
          <a:r>
            <a:rPr kumimoji="1" lang="en-US" altLang="ja-JP" sz="2000" b="0" kern="1200" dirty="0">
              <a:latin typeface="+mj-ea"/>
              <a:ea typeface="+mj-ea"/>
            </a:rPr>
            <a:t>WEB)</a:t>
          </a:r>
          <a:r>
            <a:rPr kumimoji="1" lang="ja-JP" altLang="en-US" sz="2000" b="0" kern="1200">
              <a:latin typeface="+mj-ea"/>
              <a:ea typeface="+mj-ea"/>
            </a:rPr>
            <a:t> 取り交わし</a:t>
          </a:r>
          <a:br>
            <a:rPr kumimoji="1" lang="en-US" altLang="ja-JP" sz="2000" b="0" kern="1200" dirty="0">
              <a:latin typeface="+mj-ea"/>
              <a:ea typeface="+mj-ea"/>
            </a:rPr>
          </a:br>
          <a:endParaRPr kumimoji="1" lang="ja-JP" altLang="en-US" sz="2000" b="0" kern="1200" dirty="0">
            <a:latin typeface="+mj-ea"/>
            <a:ea typeface="+mj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l"/>
          </a:pPr>
          <a:r>
            <a:rPr kumimoji="1" lang="ja-JP" altLang="en-US" sz="2000" b="0" kern="1200">
              <a:latin typeface="+mj-ea"/>
              <a:ea typeface="+mj-ea"/>
            </a:rPr>
            <a:t>お支払</a:t>
          </a:r>
          <a:br>
            <a:rPr kumimoji="1" lang="en-US" altLang="ja-JP" sz="2000" b="0" kern="1200" dirty="0">
              <a:latin typeface="+mj-ea"/>
              <a:ea typeface="+mj-ea"/>
            </a:rPr>
          </a:br>
          <a:r>
            <a:rPr kumimoji="1" lang="en-US" altLang="ja-JP" sz="2000" b="0" kern="1200" dirty="0">
              <a:solidFill>
                <a:srgbClr val="FF0000"/>
              </a:solidFill>
              <a:latin typeface="+mj-ea"/>
              <a:ea typeface="+mj-ea"/>
            </a:rPr>
            <a:t>※</a:t>
          </a:r>
          <a:r>
            <a:rPr kumimoji="1" lang="ja-JP" altLang="en-US" sz="2000" b="0" u="none" kern="1200">
              <a:solidFill>
                <a:srgbClr val="FF0000"/>
              </a:solidFill>
              <a:latin typeface="+mj-ea"/>
              <a:ea typeface="+mj-ea"/>
            </a:rPr>
            <a:t>請求書はメールとなります</a:t>
          </a:r>
          <a:endParaRPr kumimoji="1" lang="ja-JP" altLang="en-US" sz="2000" b="0" kern="1200" dirty="0">
            <a:latin typeface="+mj-ea"/>
            <a:ea typeface="+mj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l"/>
          </a:pPr>
          <a:endParaRPr kumimoji="1" lang="ja-JP" altLang="en-US" sz="2000" b="0" kern="1200" dirty="0">
            <a:latin typeface="+mj-ea"/>
            <a:ea typeface="+mj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l"/>
          </a:pPr>
          <a:r>
            <a:rPr kumimoji="1" lang="ja-JP" altLang="en-US" sz="2000" b="0" kern="1200">
              <a:latin typeface="+mj-ea"/>
              <a:ea typeface="+mj-ea"/>
            </a:rPr>
            <a:t>掲載内容のフォームと画像のご提出</a:t>
          </a:r>
          <a:br>
            <a:rPr kumimoji="1" lang="en-US" altLang="ja-JP" sz="2000" b="0" kern="1200" dirty="0">
              <a:latin typeface="+mj-ea"/>
              <a:ea typeface="+mj-ea"/>
            </a:rPr>
          </a:br>
          <a:br>
            <a:rPr kumimoji="1" lang="en-US" altLang="ja-JP" sz="2000" b="0" kern="1200" dirty="0">
              <a:latin typeface="+mj-ea"/>
              <a:ea typeface="+mj-ea"/>
            </a:rPr>
          </a:br>
          <a:endParaRPr kumimoji="1" lang="ja-JP" altLang="en-US" sz="2000" b="0" kern="1200" dirty="0">
            <a:latin typeface="+mj-ea"/>
            <a:ea typeface="+mj-ea"/>
          </a:endParaRPr>
        </a:p>
      </dsp:txBody>
      <dsp:txXfrm>
        <a:off x="282271" y="1505603"/>
        <a:ext cx="2460923" cy="3802500"/>
      </dsp:txXfrm>
    </dsp:sp>
    <dsp:sp modelId="{F8E7CFD7-F8CB-4678-9C02-C396BFA48336}">
      <dsp:nvSpPr>
        <dsp:cNvPr id="0" name=""/>
        <dsp:cNvSpPr/>
      </dsp:nvSpPr>
      <dsp:spPr>
        <a:xfrm>
          <a:off x="2861339" y="108633"/>
          <a:ext cx="3076154" cy="123046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0" kern="1200">
              <a:latin typeface="+mj-ea"/>
              <a:ea typeface="+mj-ea"/>
            </a:rPr>
            <a:t>発刊</a:t>
          </a:r>
          <a:r>
            <a:rPr kumimoji="1" lang="en-US" altLang="ja-JP" sz="2000" b="0" kern="1200" dirty="0">
              <a:latin typeface="+mj-ea"/>
              <a:ea typeface="+mj-ea"/>
            </a:rPr>
            <a:t>1〜2</a:t>
          </a:r>
          <a:r>
            <a:rPr kumimoji="1" lang="ja-JP" altLang="en-US" sz="2000" b="0" kern="1200">
              <a:latin typeface="+mj-ea"/>
              <a:ea typeface="+mj-ea"/>
            </a:rPr>
            <a:t>ヶ月前</a:t>
          </a:r>
          <a:br>
            <a:rPr kumimoji="1" lang="en-US" altLang="ja-JP" sz="2900" b="0" kern="1200" dirty="0">
              <a:latin typeface="+mj-ea"/>
              <a:ea typeface="+mj-ea"/>
            </a:rPr>
          </a:br>
          <a:r>
            <a:rPr kumimoji="1" lang="ja-JP" altLang="en-US" sz="2900" b="0" kern="1200">
              <a:latin typeface="+mj-ea"/>
              <a:ea typeface="+mj-ea"/>
            </a:rPr>
            <a:t>誌面</a:t>
          </a:r>
          <a:r>
            <a:rPr kumimoji="1" lang="ja-JP" altLang="en-US" sz="2900" b="0" kern="1200" dirty="0">
              <a:latin typeface="+mj-ea"/>
              <a:ea typeface="+mj-ea"/>
            </a:rPr>
            <a:t>確認</a:t>
          </a:r>
        </a:p>
      </dsp:txBody>
      <dsp:txXfrm>
        <a:off x="3476570" y="108633"/>
        <a:ext cx="1845693" cy="1230461"/>
      </dsp:txXfrm>
    </dsp:sp>
    <dsp:sp modelId="{86D9BC31-A5A5-4A3E-B17D-7491E1616D65}">
      <dsp:nvSpPr>
        <dsp:cNvPr id="0" name=""/>
        <dsp:cNvSpPr/>
      </dsp:nvSpPr>
      <dsp:spPr>
        <a:xfrm>
          <a:off x="3124190" y="1492903"/>
          <a:ext cx="2460923" cy="38025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l"/>
          </a:pPr>
          <a:endParaRPr kumimoji="1" lang="ja-JP" altLang="en-U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l"/>
          </a:pPr>
          <a:r>
            <a:rPr kumimoji="1" lang="ja-JP" altLang="en-US" sz="20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  <a:t>ハローワーク「受刑者等専用求人」で求人票を出して頂く</a:t>
          </a:r>
          <a:br>
            <a:rPr kumimoji="1" lang="en-US" altLang="ja-JP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</a:br>
          <a:endParaRPr kumimoji="1" lang="ja-JP" altLang="en-U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l"/>
          </a:pPr>
          <a:r>
            <a:rPr kumimoji="1" lang="ja-JP" altLang="en-US" sz="20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  <a:t>誌面のご確認</a:t>
          </a:r>
          <a:br>
            <a:rPr kumimoji="1" lang="en-US" altLang="ja-JP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</a:br>
          <a:endParaRPr kumimoji="1" lang="ja-JP" altLang="en-U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l"/>
          </a:pPr>
          <a:r>
            <a:rPr kumimoji="1" lang="ja-JP" altLang="en-US" sz="20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  <a:t>「協力雇用主制度」へのご加入</a:t>
          </a:r>
          <a:br>
            <a:rPr kumimoji="1" lang="en-US" altLang="ja-JP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</a:br>
          <a:r>
            <a:rPr kumimoji="1" lang="ja-JP" altLang="en-US" sz="20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  <a:t>（最寄りの保護観察所に連絡）</a:t>
          </a:r>
          <a:endParaRPr kumimoji="1" lang="ja-JP" altLang="en-U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+mn-cs"/>
          </a:endParaRPr>
        </a:p>
      </dsp:txBody>
      <dsp:txXfrm>
        <a:off x="3124190" y="1492903"/>
        <a:ext cx="2460923" cy="3802500"/>
      </dsp:txXfrm>
    </dsp:sp>
    <dsp:sp modelId="{B19F728C-E7FB-4B57-A159-26FB188D6FF5}">
      <dsp:nvSpPr>
        <dsp:cNvPr id="0" name=""/>
        <dsp:cNvSpPr/>
      </dsp:nvSpPr>
      <dsp:spPr>
        <a:xfrm>
          <a:off x="5722679" y="126155"/>
          <a:ext cx="3076154" cy="123046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b="0" kern="1200" dirty="0">
              <a:latin typeface="+mj-ea"/>
              <a:ea typeface="+mj-ea"/>
            </a:rPr>
            <a:t>3,6,9,12</a:t>
          </a:r>
          <a:r>
            <a:rPr kumimoji="1" lang="ja-JP" altLang="en-US" sz="2400" b="0" kern="1200">
              <a:latin typeface="+mj-ea"/>
              <a:ea typeface="+mj-ea"/>
            </a:rPr>
            <a:t>月</a:t>
          </a:r>
          <a:r>
            <a:rPr kumimoji="1" lang="en-US" altLang="ja-JP" sz="2400" b="0" kern="1200" dirty="0">
              <a:latin typeface="+mj-ea"/>
              <a:ea typeface="+mj-ea"/>
            </a:rPr>
            <a:t>1</a:t>
          </a:r>
          <a:r>
            <a:rPr kumimoji="1" lang="ja-JP" altLang="en-US" sz="2400" b="0" kern="1200">
              <a:latin typeface="+mj-ea"/>
              <a:ea typeface="+mj-ea"/>
            </a:rPr>
            <a:t>日</a:t>
          </a:r>
          <a:br>
            <a:rPr kumimoji="1" lang="en-US" altLang="ja-JP" sz="2400" b="0" kern="1200" dirty="0">
              <a:latin typeface="+mj-ea"/>
              <a:ea typeface="+mj-ea"/>
            </a:rPr>
          </a:br>
          <a:r>
            <a:rPr kumimoji="1" lang="ja-JP" altLang="en-US" sz="2600" b="0" kern="1200" dirty="0">
              <a:latin typeface="+mj-ea"/>
              <a:ea typeface="+mj-ea"/>
            </a:rPr>
            <a:t>発刊・配布</a:t>
          </a:r>
        </a:p>
      </dsp:txBody>
      <dsp:txXfrm>
        <a:off x="6337910" y="126155"/>
        <a:ext cx="1845693" cy="1230461"/>
      </dsp:txXfrm>
    </dsp:sp>
    <dsp:sp modelId="{2879EA9E-BA65-45EB-AEAD-D370334EBE55}">
      <dsp:nvSpPr>
        <dsp:cNvPr id="0" name=""/>
        <dsp:cNvSpPr/>
      </dsp:nvSpPr>
      <dsp:spPr>
        <a:xfrm>
          <a:off x="5997265" y="1508645"/>
          <a:ext cx="2460923" cy="38025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l"/>
          </a:pPr>
          <a:endParaRPr kumimoji="1" lang="ja-JP" altLang="en-U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l"/>
          </a:pPr>
          <a:r>
            <a:rPr kumimoji="1" lang="ja-JP" alt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  <a:t>応募者との</a:t>
          </a:r>
          <a:r>
            <a:rPr kumimoji="1" lang="ja-JP" altLang="en-US" sz="20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  <a:t>通信・面会</a:t>
          </a:r>
          <a:br>
            <a:rPr kumimoji="1" lang="en-US" altLang="ja-JP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</a:br>
          <a:endParaRPr kumimoji="1" lang="ja-JP" altLang="en-U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l"/>
          </a:pPr>
          <a:r>
            <a:rPr kumimoji="1" lang="ja-JP" altLang="en-US" sz="20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  <a:t>内定後の環境調整</a:t>
          </a:r>
          <a:br>
            <a:rPr kumimoji="1" lang="en-US" altLang="ja-JP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</a:br>
          <a:endParaRPr kumimoji="1" lang="ja-JP" altLang="en-U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l"/>
          </a:pPr>
          <a:r>
            <a:rPr kumimoji="1" lang="ja-JP" alt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rPr>
            <a:t>住居のご手配</a:t>
          </a:r>
        </a:p>
      </dsp:txBody>
      <dsp:txXfrm>
        <a:off x="5997265" y="1508645"/>
        <a:ext cx="2460923" cy="380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2985126" cy="50352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947" y="6"/>
            <a:ext cx="2985125" cy="50352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89C1BEAD-D9EC-4468-81F8-188E2FD072EF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709" y="4822701"/>
            <a:ext cx="5510748" cy="3947317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8373"/>
            <a:ext cx="2985126" cy="50352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947" y="9518373"/>
            <a:ext cx="2985125" cy="50352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13045D8-E304-44D1-BA37-28BF7F767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80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-2008188" y="1824038"/>
            <a:ext cx="8748713" cy="4922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73179" y="7021000"/>
            <a:ext cx="3785427" cy="5744693"/>
          </a:xfrm>
          <a:prstGeom prst="rect">
            <a:avLst/>
          </a:prstGeom>
          <a:noFill/>
          <a:ln>
            <a:noFill/>
          </a:ln>
        </p:spPr>
        <p:txBody>
          <a:bodyPr lIns="96555" tIns="48265" rIns="96555" bIns="48265" anchor="t" anchorCtr="0">
            <a:noAutofit/>
          </a:bodyPr>
          <a:lstStyle/>
          <a:p>
            <a:pPr>
              <a:buSzPct val="25000"/>
            </a:pPr>
            <a:endParaRPr sz="1300"/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2680248" y="13857109"/>
            <a:ext cx="2050439" cy="731847"/>
          </a:xfrm>
          <a:prstGeom prst="rect">
            <a:avLst/>
          </a:prstGeom>
          <a:noFill/>
          <a:ln>
            <a:noFill/>
          </a:ln>
        </p:spPr>
        <p:txBody>
          <a:bodyPr lIns="96555" tIns="48265" rIns="96555" bIns="48265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altLang="ja-JP" sz="13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1</a:t>
            </a:fld>
            <a:endParaRPr lang="ja-JP" altLang="en-US"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-2009775" y="1824038"/>
            <a:ext cx="8750300" cy="4922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473030" y="7021000"/>
            <a:ext cx="3784227" cy="5744693"/>
          </a:xfrm>
          <a:prstGeom prst="rect">
            <a:avLst/>
          </a:prstGeom>
          <a:noFill/>
          <a:ln>
            <a:noFill/>
          </a:ln>
        </p:spPr>
        <p:txBody>
          <a:bodyPr lIns="96555" tIns="48265" rIns="96555" bIns="48265" anchor="t" anchorCtr="0">
            <a:noAutofit/>
          </a:bodyPr>
          <a:lstStyle/>
          <a:p>
            <a:pPr>
              <a:buSzPct val="25000"/>
            </a:pPr>
            <a:endParaRPr sz="1300" dirty="0"/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2679399" y="13857108"/>
            <a:ext cx="2049790" cy="731847"/>
          </a:xfrm>
          <a:prstGeom prst="rect">
            <a:avLst/>
          </a:prstGeom>
          <a:noFill/>
          <a:ln>
            <a:noFill/>
          </a:ln>
        </p:spPr>
        <p:txBody>
          <a:bodyPr lIns="96555" tIns="48265" rIns="96555" bIns="4826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25000"/>
                <a:buFontTx/>
                <a:buNone/>
                <a:tabLst/>
                <a:defRPr/>
              </a:pPr>
              <a:t>3</a:t>
            </a:fld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40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045D8-E304-44D1-BA37-28BF7F7675D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34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76DB-94A0-4C74-971A-56CEAED9AB6C}" type="datetime1">
              <a:rPr lang="en-US" altLang="ja-JP" smtClean="0"/>
              <a:t>2/5/25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heavy">
                <a:solidFill>
                  <a:srgbClr val="ED7D31"/>
                </a:solidFill>
                <a:latin typeface="游ゴシック"/>
                <a:cs typeface="游ゴシック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7AF17-3ABB-4271-B4A6-8671DFF1D951}" type="datetime1">
              <a:rPr lang="en-US" altLang="ja-JP" smtClean="0"/>
              <a:t>2/5/25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heavy">
                <a:solidFill>
                  <a:srgbClr val="ED7D31"/>
                </a:solidFill>
                <a:latin typeface="游ゴシック"/>
                <a:cs typeface="游ゴシック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81B1A-BBF0-4857-A543-E2864107CE28}" type="datetime1">
              <a:rPr lang="en-US" altLang="ja-JP" smtClean="0"/>
              <a:t>2/5/25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heavy">
                <a:solidFill>
                  <a:srgbClr val="ED7D31"/>
                </a:solidFill>
                <a:latin typeface="游ゴシック"/>
                <a:cs typeface="游ゴシック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A074A-6DDD-47C4-BF49-1586D88EEB99}" type="datetime1">
              <a:rPr lang="en-US" altLang="ja-JP" smtClean="0"/>
              <a:t>2/5/25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FADD-A526-4BAB-BB90-026B1F1CCAA5}" type="datetime1">
              <a:rPr lang="en-US" altLang="ja-JP" smtClean="0"/>
              <a:t>2/5/25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8035" y="1188858"/>
            <a:ext cx="9935928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 u="heavy">
                <a:solidFill>
                  <a:srgbClr val="ED7D31"/>
                </a:solidFill>
                <a:latin typeface="游ゴシック"/>
                <a:cs typeface="游ゴシック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9891" y="1374647"/>
            <a:ext cx="10872216" cy="210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E5762-9A18-4443-B0CE-1D7B5CED566A}" type="datetime1">
              <a:rPr lang="en-US" altLang="ja-JP" smtClean="0"/>
              <a:t>2/5/25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uman-comedy.com" TargetMode="External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2859" y="6760953"/>
            <a:ext cx="12188999" cy="12660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744071" y="5220066"/>
            <a:ext cx="10609728" cy="8145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br>
              <a:rPr lang="en-US" altLang="ja-JP" sz="28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28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8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株</a:t>
            </a:r>
            <a:r>
              <a:rPr lang="en-US" altLang="ja-JP" sz="28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28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ヒューマン・コメディ</a:t>
            </a:r>
            <a:endParaRPr lang="ja-JP" sz="2800" b="1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1344069" y="1149758"/>
            <a:ext cx="9863292" cy="76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Clr>
                <a:schemeClr val="accent2"/>
              </a:buClr>
              <a:buSzPct val="25000"/>
            </a:pPr>
            <a:r>
              <a:rPr lang="en-US" altLang="ja-JP" sz="4000" b="1" u="sng" dirty="0">
                <a:solidFill>
                  <a:srgbClr val="FF66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『Chance!! 』</a:t>
            </a:r>
            <a:r>
              <a:rPr lang="ja-JP" altLang="en-US" sz="4000" b="1" u="sng">
                <a:solidFill>
                  <a:srgbClr val="FF66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求人</a:t>
            </a:r>
            <a:r>
              <a:rPr lang="ja-JP" altLang="en-US" sz="4000" b="1" u="sng" dirty="0">
                <a:solidFill>
                  <a:srgbClr val="FF66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広告掲載のご案内</a:t>
            </a:r>
            <a:endParaRPr lang="ja-JP" sz="4000" b="1" i="0" u="sng" strike="noStrike" cap="none" dirty="0">
              <a:solidFill>
                <a:srgbClr val="FF66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814" y="2636215"/>
            <a:ext cx="3629087" cy="2157291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B7600E-B758-4AFD-B888-DC24C719249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1</a:t>
            </a:fld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CDE6B5-ADFF-74B4-DEF5-BA3F38C59902}"/>
              </a:ext>
            </a:extLst>
          </p:cNvPr>
          <p:cNvSpPr txBox="1"/>
          <p:nvPr/>
        </p:nvSpPr>
        <p:spPr>
          <a:xfrm>
            <a:off x="9868743" y="6324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</a:rPr>
              <a:t>Ver. </a:t>
            </a:r>
            <a:r>
              <a:rPr kumimoji="1" lang="en-US" altLang="ja-JP" sz="1600" dirty="0">
                <a:solidFill>
                  <a:schemeClr val="bg1">
                    <a:lumMod val="50000"/>
                  </a:schemeClr>
                </a:solidFill>
              </a:rPr>
              <a:t>20250205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704219" y="4866476"/>
            <a:ext cx="7831564" cy="1503924"/>
          </a:xfrm>
          <a:custGeom>
            <a:avLst/>
            <a:gdLst/>
            <a:ahLst/>
            <a:cxnLst/>
            <a:rect l="l" t="t" r="r" b="b"/>
            <a:pathLst>
              <a:path w="7391400" h="1559560">
                <a:moveTo>
                  <a:pt x="7131558" y="0"/>
                </a:moveTo>
                <a:lnTo>
                  <a:pt x="259842" y="0"/>
                </a:lnTo>
                <a:lnTo>
                  <a:pt x="213134" y="4186"/>
                </a:lnTo>
                <a:lnTo>
                  <a:pt x="169173" y="16256"/>
                </a:lnTo>
                <a:lnTo>
                  <a:pt x="128693" y="35475"/>
                </a:lnTo>
                <a:lnTo>
                  <a:pt x="92427" y="61110"/>
                </a:lnTo>
                <a:lnTo>
                  <a:pt x="61110" y="92427"/>
                </a:lnTo>
                <a:lnTo>
                  <a:pt x="35475" y="128693"/>
                </a:lnTo>
                <a:lnTo>
                  <a:pt x="16255" y="169173"/>
                </a:lnTo>
                <a:lnTo>
                  <a:pt x="4186" y="213134"/>
                </a:lnTo>
                <a:lnTo>
                  <a:pt x="0" y="259842"/>
                </a:lnTo>
                <a:lnTo>
                  <a:pt x="0" y="1299197"/>
                </a:lnTo>
                <a:lnTo>
                  <a:pt x="4186" y="1345905"/>
                </a:lnTo>
                <a:lnTo>
                  <a:pt x="16256" y="1389867"/>
                </a:lnTo>
                <a:lnTo>
                  <a:pt x="35475" y="1430349"/>
                </a:lnTo>
                <a:lnTo>
                  <a:pt x="61110" y="1466616"/>
                </a:lnTo>
                <a:lnTo>
                  <a:pt x="92427" y="1497936"/>
                </a:lnTo>
                <a:lnTo>
                  <a:pt x="128693" y="1523573"/>
                </a:lnTo>
                <a:lnTo>
                  <a:pt x="169173" y="1542794"/>
                </a:lnTo>
                <a:lnTo>
                  <a:pt x="213134" y="1554865"/>
                </a:lnTo>
                <a:lnTo>
                  <a:pt x="259842" y="1559052"/>
                </a:lnTo>
                <a:lnTo>
                  <a:pt x="7131558" y="1559052"/>
                </a:lnTo>
                <a:lnTo>
                  <a:pt x="7178265" y="1554865"/>
                </a:lnTo>
                <a:lnTo>
                  <a:pt x="7222226" y="1542794"/>
                </a:lnTo>
                <a:lnTo>
                  <a:pt x="7262706" y="1523573"/>
                </a:lnTo>
                <a:lnTo>
                  <a:pt x="7298972" y="1497936"/>
                </a:lnTo>
                <a:lnTo>
                  <a:pt x="7330289" y="1466616"/>
                </a:lnTo>
                <a:lnTo>
                  <a:pt x="7355924" y="1430349"/>
                </a:lnTo>
                <a:lnTo>
                  <a:pt x="7375144" y="1389867"/>
                </a:lnTo>
                <a:lnTo>
                  <a:pt x="7387213" y="1345905"/>
                </a:lnTo>
                <a:lnTo>
                  <a:pt x="7391400" y="1299197"/>
                </a:lnTo>
                <a:lnTo>
                  <a:pt x="7391400" y="259842"/>
                </a:lnTo>
                <a:lnTo>
                  <a:pt x="7387213" y="213134"/>
                </a:lnTo>
                <a:lnTo>
                  <a:pt x="7375144" y="169173"/>
                </a:lnTo>
                <a:lnTo>
                  <a:pt x="7355924" y="128693"/>
                </a:lnTo>
                <a:lnTo>
                  <a:pt x="7330289" y="92427"/>
                </a:lnTo>
                <a:lnTo>
                  <a:pt x="7298972" y="61110"/>
                </a:lnTo>
                <a:lnTo>
                  <a:pt x="7262706" y="35475"/>
                </a:lnTo>
                <a:lnTo>
                  <a:pt x="7222226" y="16256"/>
                </a:lnTo>
                <a:lnTo>
                  <a:pt x="7178265" y="4186"/>
                </a:lnTo>
                <a:lnTo>
                  <a:pt x="7131558" y="0"/>
                </a:lnTo>
                <a:close/>
              </a:path>
            </a:pathLst>
          </a:custGeom>
          <a:solidFill>
            <a:srgbClr val="FBE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99891" y="4961274"/>
            <a:ext cx="7131091" cy="12714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41800"/>
              </a:lnSpc>
              <a:spcBef>
                <a:spcPts val="105"/>
              </a:spcBef>
              <a:tabLst>
                <a:tab pos="2012950" algn="l"/>
                <a:tab pos="2044064" algn="l"/>
              </a:tabLst>
            </a:pPr>
            <a:r>
              <a:rPr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代表メッセージ</a:t>
            </a:r>
            <a:r>
              <a:rPr sz="2000" b="1" dirty="0">
                <a:latin typeface="游ゴシック"/>
                <a:cs typeface="游ゴシック"/>
              </a:rPr>
              <a:t>		</a:t>
            </a:r>
            <a:r>
              <a:rPr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：受刑者を採用する思い</a:t>
            </a:r>
            <a:b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</a:br>
            <a:r>
              <a:rPr sz="20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採用後のイメージ：数</a:t>
            </a:r>
            <a:r>
              <a:rPr sz="2000" b="1" spc="-15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カ</a:t>
            </a:r>
            <a:r>
              <a:rPr sz="20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月後</a:t>
            </a:r>
            <a:r>
              <a:rPr sz="2000" b="1" spc="-15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の</a:t>
            </a:r>
            <a:r>
              <a:rPr sz="20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就労</a:t>
            </a:r>
            <a:r>
              <a:rPr sz="2000" b="1" spc="-15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・</a:t>
            </a:r>
            <a:r>
              <a:rPr sz="20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生活</a:t>
            </a:r>
            <a:r>
              <a:rPr sz="2000" b="1" spc="-15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イ</a:t>
            </a:r>
            <a:r>
              <a:rPr sz="20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メージ</a:t>
            </a:r>
            <a:r>
              <a:rPr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 </a:t>
            </a:r>
            <a:endParaRPr lang="en-US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游ゴシック"/>
            </a:endParaRPr>
          </a:p>
          <a:p>
            <a:pPr marL="12700" marR="5080">
              <a:lnSpc>
                <a:spcPct val="141800"/>
              </a:lnSpc>
              <a:spcBef>
                <a:spcPts val="105"/>
              </a:spcBef>
              <a:tabLst>
                <a:tab pos="2012950" algn="l"/>
                <a:tab pos="2044064" algn="l"/>
              </a:tabLst>
            </a:pP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募集要項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 </a:t>
            </a:r>
            <a:r>
              <a:rPr lang="en-US" sz="20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条件等</a:t>
            </a:r>
            <a:r>
              <a:rPr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	</a:t>
            </a:r>
            <a:r>
              <a:rPr 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 </a:t>
            </a:r>
            <a:r>
              <a:rPr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：応募資格、待遇、</a:t>
            </a:r>
            <a:r>
              <a:rPr sz="2000" b="1" spc="-1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給</a:t>
            </a:r>
            <a:r>
              <a:rPr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与等</a:t>
            </a:r>
            <a:endParaRPr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游ゴシック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7" y="6760464"/>
            <a:ext cx="12189460" cy="97790"/>
          </a:xfrm>
          <a:custGeom>
            <a:avLst/>
            <a:gdLst/>
            <a:ahLst/>
            <a:cxnLst/>
            <a:rect l="l" t="t" r="r" b="b"/>
            <a:pathLst>
              <a:path w="12189460" h="97790">
                <a:moveTo>
                  <a:pt x="0" y="97535"/>
                </a:moveTo>
                <a:lnTo>
                  <a:pt x="12188952" y="97535"/>
                </a:lnTo>
                <a:lnTo>
                  <a:pt x="12188952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4218" y="914400"/>
            <a:ext cx="7848600" cy="3560808"/>
          </a:xfrm>
          <a:custGeom>
            <a:avLst/>
            <a:gdLst/>
            <a:ahLst/>
            <a:cxnLst/>
            <a:rect l="l" t="t" r="r" b="b"/>
            <a:pathLst>
              <a:path w="8958580" h="4057015">
                <a:moveTo>
                  <a:pt x="8526056" y="0"/>
                </a:moveTo>
                <a:lnTo>
                  <a:pt x="432015" y="0"/>
                </a:lnTo>
                <a:lnTo>
                  <a:pt x="384943" y="2535"/>
                </a:lnTo>
                <a:lnTo>
                  <a:pt x="339338" y="9964"/>
                </a:lnTo>
                <a:lnTo>
                  <a:pt x="295465" y="22024"/>
                </a:lnTo>
                <a:lnTo>
                  <a:pt x="253588" y="38451"/>
                </a:lnTo>
                <a:lnTo>
                  <a:pt x="213969" y="58983"/>
                </a:lnTo>
                <a:lnTo>
                  <a:pt x="176873" y="83354"/>
                </a:lnTo>
                <a:lnTo>
                  <a:pt x="142562" y="111302"/>
                </a:lnTo>
                <a:lnTo>
                  <a:pt x="111302" y="142562"/>
                </a:lnTo>
                <a:lnTo>
                  <a:pt x="83354" y="176873"/>
                </a:lnTo>
                <a:lnTo>
                  <a:pt x="58983" y="213969"/>
                </a:lnTo>
                <a:lnTo>
                  <a:pt x="38451" y="253588"/>
                </a:lnTo>
                <a:lnTo>
                  <a:pt x="22024" y="295465"/>
                </a:lnTo>
                <a:lnTo>
                  <a:pt x="9964" y="339338"/>
                </a:lnTo>
                <a:lnTo>
                  <a:pt x="2535" y="384943"/>
                </a:lnTo>
                <a:lnTo>
                  <a:pt x="0" y="432015"/>
                </a:lnTo>
                <a:lnTo>
                  <a:pt x="0" y="3624872"/>
                </a:lnTo>
                <a:lnTo>
                  <a:pt x="2535" y="3671944"/>
                </a:lnTo>
                <a:lnTo>
                  <a:pt x="9964" y="3717549"/>
                </a:lnTo>
                <a:lnTo>
                  <a:pt x="22024" y="3761422"/>
                </a:lnTo>
                <a:lnTo>
                  <a:pt x="38451" y="3803299"/>
                </a:lnTo>
                <a:lnTo>
                  <a:pt x="58983" y="3842918"/>
                </a:lnTo>
                <a:lnTo>
                  <a:pt x="83354" y="3880014"/>
                </a:lnTo>
                <a:lnTo>
                  <a:pt x="111302" y="3914325"/>
                </a:lnTo>
                <a:lnTo>
                  <a:pt x="142562" y="3945585"/>
                </a:lnTo>
                <a:lnTo>
                  <a:pt x="176873" y="3973533"/>
                </a:lnTo>
                <a:lnTo>
                  <a:pt x="213969" y="3997904"/>
                </a:lnTo>
                <a:lnTo>
                  <a:pt x="253588" y="4018436"/>
                </a:lnTo>
                <a:lnTo>
                  <a:pt x="295465" y="4034863"/>
                </a:lnTo>
                <a:lnTo>
                  <a:pt x="339338" y="4046923"/>
                </a:lnTo>
                <a:lnTo>
                  <a:pt x="384943" y="4054352"/>
                </a:lnTo>
                <a:lnTo>
                  <a:pt x="432015" y="4056888"/>
                </a:lnTo>
                <a:lnTo>
                  <a:pt x="8526056" y="4056888"/>
                </a:lnTo>
                <a:lnTo>
                  <a:pt x="8573128" y="4054352"/>
                </a:lnTo>
                <a:lnTo>
                  <a:pt x="8618733" y="4046923"/>
                </a:lnTo>
                <a:lnTo>
                  <a:pt x="8662606" y="4034863"/>
                </a:lnTo>
                <a:lnTo>
                  <a:pt x="8704483" y="4018436"/>
                </a:lnTo>
                <a:lnTo>
                  <a:pt x="8744102" y="3997904"/>
                </a:lnTo>
                <a:lnTo>
                  <a:pt x="8781198" y="3973533"/>
                </a:lnTo>
                <a:lnTo>
                  <a:pt x="8815509" y="3945585"/>
                </a:lnTo>
                <a:lnTo>
                  <a:pt x="8846769" y="3914325"/>
                </a:lnTo>
                <a:lnTo>
                  <a:pt x="8874717" y="3880014"/>
                </a:lnTo>
                <a:lnTo>
                  <a:pt x="8899088" y="3842918"/>
                </a:lnTo>
                <a:lnTo>
                  <a:pt x="8919620" y="3803299"/>
                </a:lnTo>
                <a:lnTo>
                  <a:pt x="8936047" y="3761422"/>
                </a:lnTo>
                <a:lnTo>
                  <a:pt x="8948107" y="3717549"/>
                </a:lnTo>
                <a:lnTo>
                  <a:pt x="8955536" y="3671944"/>
                </a:lnTo>
                <a:lnTo>
                  <a:pt x="8958072" y="3624872"/>
                </a:lnTo>
                <a:lnTo>
                  <a:pt x="8958072" y="432015"/>
                </a:lnTo>
                <a:lnTo>
                  <a:pt x="8955536" y="384943"/>
                </a:lnTo>
                <a:lnTo>
                  <a:pt x="8948107" y="339338"/>
                </a:lnTo>
                <a:lnTo>
                  <a:pt x="8936047" y="295465"/>
                </a:lnTo>
                <a:lnTo>
                  <a:pt x="8919620" y="253588"/>
                </a:lnTo>
                <a:lnTo>
                  <a:pt x="8899088" y="213969"/>
                </a:lnTo>
                <a:lnTo>
                  <a:pt x="8874717" y="176873"/>
                </a:lnTo>
                <a:lnTo>
                  <a:pt x="8846769" y="142562"/>
                </a:lnTo>
                <a:lnTo>
                  <a:pt x="8815509" y="111302"/>
                </a:lnTo>
                <a:lnTo>
                  <a:pt x="8781198" y="83354"/>
                </a:lnTo>
                <a:lnTo>
                  <a:pt x="8744102" y="58983"/>
                </a:lnTo>
                <a:lnTo>
                  <a:pt x="8704483" y="38451"/>
                </a:lnTo>
                <a:lnTo>
                  <a:pt x="8662606" y="22024"/>
                </a:lnTo>
                <a:lnTo>
                  <a:pt x="8618733" y="9964"/>
                </a:lnTo>
                <a:lnTo>
                  <a:pt x="8573128" y="2535"/>
                </a:lnTo>
                <a:lnTo>
                  <a:pt x="8526056" y="0"/>
                </a:lnTo>
                <a:close/>
              </a:path>
            </a:pathLst>
          </a:custGeom>
          <a:solidFill>
            <a:srgbClr val="FBE5D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081572" y="1090468"/>
            <a:ext cx="534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目的</a:t>
            </a:r>
            <a:endParaRPr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游ゴシック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59810" y="2885814"/>
            <a:ext cx="2195767" cy="986167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b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</a:br>
            <a:r>
              <a:rPr sz="20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掲載料</a:t>
            </a:r>
            <a:r>
              <a:rPr lang="en-US" altLang="ja-JP" sz="2000" b="1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(</a:t>
            </a:r>
            <a:r>
              <a:rPr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1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頁</a:t>
            </a:r>
            <a:r>
              <a:rPr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)</a:t>
            </a:r>
            <a:endParaRPr lang="ja-JP" altLang="en-US" sz="2000" b="1">
              <a:latin typeface="HG丸ｺﾞｼｯｸM-PRO" panose="020F0600000000000000" pitchFamily="50" charset="-128"/>
              <a:ea typeface="HG丸ｺﾞｼｯｸM-PRO" panose="020F0600000000000000" pitchFamily="50" charset="-128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掲載料</a:t>
            </a:r>
            <a:r>
              <a:rPr lang="en-US" altLang="ja-JP" sz="2000" b="1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(2</a:t>
            </a:r>
            <a:r>
              <a:rPr lang="ja-JP" altLang="en-US" sz="2000" b="1" spc="-5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頁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)</a:t>
            </a: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游ゴシック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70987" y="3962401"/>
            <a:ext cx="1383747" cy="318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掲載期間</a:t>
            </a:r>
            <a:endParaRPr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游ゴシック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54735" y="1065250"/>
            <a:ext cx="6661065" cy="321562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8290" marR="821055" indent="-276225">
              <a:lnSpc>
                <a:spcPts val="2160"/>
              </a:lnSpc>
              <a:spcBef>
                <a:spcPts val="375"/>
              </a:spcBef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：「絶対にやり直す」という覚悟のある方と</a:t>
            </a:r>
            <a:b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</a:b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彼らを採用したい企業をつなぐため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：少年院入院者・受刑者・出所者等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：</a:t>
            </a:r>
            <a:r>
              <a:rPr sz="20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全国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の</a:t>
            </a:r>
            <a:r>
              <a:rPr sz="20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少年院・刑務所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・拘置所</a:t>
            </a:r>
            <a:r>
              <a:rPr sz="2000" b="1" spc="-1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（</a:t>
            </a:r>
            <a:r>
              <a:rPr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約</a:t>
            </a:r>
            <a:r>
              <a:rPr lang="en-US" altLang="ja-JP" sz="2000" b="1" spc="-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240</a:t>
            </a:r>
            <a:r>
              <a:rPr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施</a:t>
            </a:r>
            <a:r>
              <a:rPr sz="2000" b="1" spc="-1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設</a:t>
            </a:r>
            <a:r>
              <a:rPr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）</a:t>
            </a:r>
            <a:b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</a:b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　</a:t>
            </a:r>
            <a:r>
              <a:rPr lang="zh-TW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更生保護施設</a:t>
            </a:r>
            <a:r>
              <a:rPr lang="zh-TW" altLang="en-US" sz="2000" b="1" spc="-15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、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保護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観察所、</a:t>
            </a:r>
            <a:r>
              <a:rPr sz="20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受刑者個人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等</a:t>
            </a:r>
            <a:b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</a:b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　</a:t>
            </a:r>
            <a:r>
              <a:rPr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計</a:t>
            </a:r>
            <a:r>
              <a:rPr 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4,9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00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部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ja-JP" altLang="en-US" sz="2000" b="1"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：</a:t>
            </a:r>
            <a:r>
              <a:rPr lang="en-US" altLang="ja-JP"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1</a:t>
            </a:r>
            <a:r>
              <a:rPr lang="ja-JP" altLang="en-US" sz="2000" b="1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回</a:t>
            </a:r>
            <a:r>
              <a:rPr lang="ja-JP" altLang="en-US" sz="2000" b="1" u="sng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 </a:t>
            </a:r>
            <a:r>
              <a:rPr lang="en-US" altLang="ja-JP" sz="20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10</a:t>
            </a:r>
            <a:r>
              <a:rPr lang="ja-JP" altLang="en-US" sz="2000" b="1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万円、 年</a:t>
            </a:r>
            <a:r>
              <a:rPr lang="en-US" altLang="ja-JP"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4</a:t>
            </a:r>
            <a:r>
              <a:rPr lang="ja-JP" altLang="en-US" sz="2000" b="1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回</a:t>
            </a:r>
            <a:r>
              <a:rPr lang="ja-JP" altLang="en-US" sz="2000" b="1" u="sng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 </a:t>
            </a:r>
            <a:r>
              <a:rPr lang="en-US" altLang="ja-JP" sz="20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32</a:t>
            </a:r>
            <a:r>
              <a:rPr lang="ja-JP" altLang="en-US" sz="2000" b="1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万円 </a:t>
            </a:r>
            <a:r>
              <a:rPr lang="en-US" altLang="ja-JP"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000" b="1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税別</a:t>
            </a:r>
            <a:r>
              <a:rPr lang="en-US" altLang="ja-JP"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br>
              <a:rPr lang="ja-JP" altLang="en-US" sz="2000" b="1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2000" b="1"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000" b="1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 </a:t>
            </a:r>
            <a:r>
              <a:rPr lang="en-US" altLang="ja-JP"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lang="ja-JP" altLang="en-US" sz="2000" b="1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万円、 年</a:t>
            </a:r>
            <a:r>
              <a:rPr lang="en-US" altLang="ja-JP"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2000" b="1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 </a:t>
            </a:r>
            <a:r>
              <a:rPr lang="en-US" altLang="ja-JP"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64</a:t>
            </a:r>
            <a:r>
              <a:rPr lang="ja-JP" altLang="en-US" sz="2000" b="1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 </a:t>
            </a:r>
            <a:r>
              <a:rPr lang="en-US" altLang="ja-JP"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000" b="1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税別</a:t>
            </a:r>
            <a:r>
              <a:rPr lang="en-US" altLang="ja-JP"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2000" b="1" u="sng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2700">
              <a:lnSpc>
                <a:spcPts val="2400"/>
              </a:lnSpc>
              <a:spcBef>
                <a:spcPts val="1000"/>
              </a:spcBef>
            </a:pPr>
            <a:r>
              <a:rPr lang="ja-JP" altLang="en-US" sz="2000" b="1" spc="-5"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：</a:t>
            </a:r>
            <a:r>
              <a:rPr lang="ja-JP" altLang="en-US" sz="2000" b="1"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３カ月間</a:t>
            </a:r>
            <a:endParaRPr lang="ja-JP" altLang="en-US" sz="2000" b="1" dirty="0">
              <a:uFill>
                <a:solidFill>
                  <a:srgbClr val="FF000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游ゴシック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26FDC56-BFEB-47E9-B31D-AB14AA60F9BD}"/>
              </a:ext>
            </a:extLst>
          </p:cNvPr>
          <p:cNvSpPr/>
          <p:nvPr/>
        </p:nvSpPr>
        <p:spPr>
          <a:xfrm>
            <a:off x="76200" y="89309"/>
            <a:ext cx="5192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u="sng" spc="-5" dirty="0">
                <a:solidFill>
                  <a:srgbClr val="FF6600"/>
                </a:solidFill>
                <a:latin typeface="+mj-ea"/>
                <a:ea typeface="+mj-ea"/>
              </a:rPr>
              <a:t>求人広告掲載のご案内</a:t>
            </a:r>
            <a:endParaRPr lang="ja-JP" altLang="en-US" sz="3200" b="1" u="sng" dirty="0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A91C3FBD-A385-44C8-BABD-EA1CCB66D8F9}"/>
              </a:ext>
            </a:extLst>
          </p:cNvPr>
          <p:cNvSpPr txBox="1"/>
          <p:nvPr/>
        </p:nvSpPr>
        <p:spPr>
          <a:xfrm>
            <a:off x="4054491" y="1710711"/>
            <a:ext cx="100082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対象者</a:t>
            </a:r>
            <a:endParaRPr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游ゴシック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6DD5FC64-BBE6-4D0B-B2C9-D71888FD1AE6}"/>
              </a:ext>
            </a:extLst>
          </p:cNvPr>
          <p:cNvSpPr txBox="1"/>
          <p:nvPr/>
        </p:nvSpPr>
        <p:spPr>
          <a:xfrm>
            <a:off x="4059810" y="2141453"/>
            <a:ext cx="100082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游ゴシック"/>
              </a:rPr>
              <a:t>配布先</a:t>
            </a:r>
            <a:endParaRPr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游ゴシック"/>
            </a:endParaRPr>
          </a:p>
        </p:txBody>
      </p:sp>
      <p:sp>
        <p:nvSpPr>
          <p:cNvPr id="26" name="スライド番号プレースホルダー 25">
            <a:extLst>
              <a:ext uri="{FF2B5EF4-FFF2-40B4-BE49-F238E27FC236}">
                <a16:creationId xmlns:a16="http://schemas.microsoft.com/office/drawing/2014/main" id="{2A422841-985F-4E29-80BD-C601459CC2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2</a:t>
            </a:fld>
            <a:endParaRPr lang="ja-JP" altLang="en-US"/>
          </a:p>
        </p:txBody>
      </p:sp>
      <p:pic>
        <p:nvPicPr>
          <p:cNvPr id="6" name="図 5" descr="男性の顔と文字&#10;&#10;低い精度で自動的に生成された説明">
            <a:extLst>
              <a:ext uri="{FF2B5EF4-FFF2-40B4-BE49-F238E27FC236}">
                <a16:creationId xmlns:a16="http://schemas.microsoft.com/office/drawing/2014/main" id="{DBAA6AA4-5427-CB7C-8B22-B2F08F938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91925"/>
            <a:ext cx="2860494" cy="40468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770617" y="354264"/>
            <a:ext cx="9956451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25000"/>
              <a:buFont typeface="Arial"/>
              <a:buNone/>
              <a:tabLst/>
              <a:defRPr/>
            </a:pPr>
            <a:r>
              <a:rPr lang="ja-JP" altLang="en-US" sz="3200" b="1" u="sng" dirty="0">
                <a:solidFill>
                  <a:srgbClr val="FF66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Arial"/>
              </a:rPr>
              <a:t>掲載のお打合せ前にご確認頂きたいこと</a:t>
            </a:r>
            <a:endParaRPr kumimoji="1" lang="ja-JP" altLang="en-US" sz="3200" b="1" i="0" u="sng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  <p:sp>
        <p:nvSpPr>
          <p:cNvPr id="10" name="Shape 304">
            <a:extLst>
              <a:ext uri="{FF2B5EF4-FFF2-40B4-BE49-F238E27FC236}">
                <a16:creationId xmlns:a16="http://schemas.microsoft.com/office/drawing/2014/main" id="{A08A2E3F-DBE9-4754-9390-3C3A5E23CE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5719716" cy="3351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 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掲載にあたっての最低限の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つの条件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】</a:t>
            </a:r>
          </a:p>
        </p:txBody>
      </p:sp>
      <p:sp>
        <p:nvSpPr>
          <p:cNvPr id="14" name="Shape 268">
            <a:extLst>
              <a:ext uri="{FF2B5EF4-FFF2-40B4-BE49-F238E27FC236}">
                <a16:creationId xmlns:a16="http://schemas.microsoft.com/office/drawing/2014/main" id="{08580822-0F35-405A-AFF7-C3B6B76CFE28}"/>
              </a:ext>
            </a:extLst>
          </p:cNvPr>
          <p:cNvSpPr/>
          <p:nvPr/>
        </p:nvSpPr>
        <p:spPr>
          <a:xfrm>
            <a:off x="2859" y="6760953"/>
            <a:ext cx="12188999" cy="12660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D4F5BB5-21AB-49AD-936B-887027139F9D}"/>
              </a:ext>
            </a:extLst>
          </p:cNvPr>
          <p:cNvSpPr txBox="1"/>
          <p:nvPr/>
        </p:nvSpPr>
        <p:spPr>
          <a:xfrm>
            <a:off x="6400800" y="4267200"/>
            <a:ext cx="4953000" cy="2199027"/>
          </a:xfrm>
          <a:prstGeom prst="rect">
            <a:avLst/>
          </a:prstGeom>
          <a:noFill/>
          <a:ln w="28575">
            <a:noFill/>
          </a:ln>
        </p:spPr>
        <p:txBody>
          <a:bodyPr wrap="square" lIns="288000" tIns="144000" rIns="288000" bIns="144000" rtlCol="0">
            <a:spAutoFit/>
          </a:bodyPr>
          <a:lstStyle/>
          <a:p>
            <a:r>
              <a:rPr lang="ja-JP" altLang="en-US" dirty="0"/>
              <a:t>　　　　メールかお電話でご連絡ください</a:t>
            </a:r>
            <a:endParaRPr lang="en-US" altLang="ja-JP" dirty="0"/>
          </a:p>
          <a:p>
            <a:br>
              <a:rPr lang="en-US" altLang="ja-JP" dirty="0"/>
            </a:br>
            <a:r>
              <a:rPr lang="ja-JP" altLang="en-US"/>
              <a:t>　　　　　</a:t>
            </a:r>
            <a:r>
              <a:rPr lang="en-US" altLang="ja-JP" sz="2400" dirty="0">
                <a:hlinkClick r:id="rId3"/>
              </a:rPr>
              <a:t>info@human-comedy.com</a:t>
            </a:r>
            <a:endParaRPr lang="en-US" altLang="ja-JP" dirty="0"/>
          </a:p>
          <a:p>
            <a:r>
              <a:rPr lang="ja-JP" altLang="en-US" sz="2800" dirty="0"/>
              <a:t>　　　</a:t>
            </a:r>
            <a:r>
              <a:rPr lang="en-US" altLang="ja-JP" sz="2800" dirty="0"/>
              <a:t>050-3188-6011</a:t>
            </a:r>
          </a:p>
          <a:p>
            <a:endParaRPr lang="en-US" altLang="ja-JP" dirty="0"/>
          </a:p>
          <a:p>
            <a:r>
              <a:rPr lang="en-US" altLang="ja-JP" dirty="0"/>
              <a:t>(</a:t>
            </a:r>
            <a:r>
              <a:rPr lang="ja-JP" altLang="en-US" dirty="0"/>
              <a:t>株</a:t>
            </a:r>
            <a:r>
              <a:rPr lang="en-US" altLang="ja-JP" dirty="0"/>
              <a:t>)</a:t>
            </a:r>
            <a:r>
              <a:rPr lang="ja-JP" altLang="en-US" dirty="0"/>
              <a:t>ヒューマン・コメディ　担当：三宅（みやけ）</a:t>
            </a:r>
            <a:endParaRPr lang="ja-JP" altLang="ja-JP" dirty="0"/>
          </a:p>
        </p:txBody>
      </p:sp>
      <p:pic>
        <p:nvPicPr>
          <p:cNvPr id="17" name="グラフィックス 16" descr="受話器">
            <a:extLst>
              <a:ext uri="{FF2B5EF4-FFF2-40B4-BE49-F238E27FC236}">
                <a16:creationId xmlns:a16="http://schemas.microsoft.com/office/drawing/2014/main" id="{F7DD2427-F386-4A98-876C-A760BFA54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1800" y="5280267"/>
            <a:ext cx="457200" cy="457200"/>
          </a:xfrm>
          <a:prstGeom prst="rect">
            <a:avLst/>
          </a:prstGeom>
        </p:spPr>
      </p:pic>
      <p:pic>
        <p:nvPicPr>
          <p:cNvPr id="20" name="グラフィックス 19" descr="封筒">
            <a:extLst>
              <a:ext uri="{FF2B5EF4-FFF2-40B4-BE49-F238E27FC236}">
                <a16:creationId xmlns:a16="http://schemas.microsoft.com/office/drawing/2014/main" id="{173AD8D1-82A4-4713-89EC-CD38E6EFAA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81800" y="4823067"/>
            <a:ext cx="457200" cy="457200"/>
          </a:xfrm>
          <a:prstGeom prst="rect">
            <a:avLst/>
          </a:prstGeom>
        </p:spPr>
      </p:pic>
      <p:sp>
        <p:nvSpPr>
          <p:cNvPr id="15" name="object 10">
            <a:extLst>
              <a:ext uri="{FF2B5EF4-FFF2-40B4-BE49-F238E27FC236}">
                <a16:creationId xmlns:a16="http://schemas.microsoft.com/office/drawing/2014/main" id="{20B7195B-7C11-43FD-93CF-86F579BF4DCE}"/>
              </a:ext>
            </a:extLst>
          </p:cNvPr>
          <p:cNvSpPr/>
          <p:nvPr/>
        </p:nvSpPr>
        <p:spPr>
          <a:xfrm>
            <a:off x="914399" y="1833996"/>
            <a:ext cx="4605843" cy="4414404"/>
          </a:xfrm>
          <a:custGeom>
            <a:avLst/>
            <a:gdLst/>
            <a:ahLst/>
            <a:cxnLst/>
            <a:rect l="l" t="t" r="r" b="b"/>
            <a:pathLst>
              <a:path w="8958580" h="4057015">
                <a:moveTo>
                  <a:pt x="8526056" y="0"/>
                </a:moveTo>
                <a:lnTo>
                  <a:pt x="432015" y="0"/>
                </a:lnTo>
                <a:lnTo>
                  <a:pt x="384943" y="2535"/>
                </a:lnTo>
                <a:lnTo>
                  <a:pt x="339338" y="9964"/>
                </a:lnTo>
                <a:lnTo>
                  <a:pt x="295465" y="22024"/>
                </a:lnTo>
                <a:lnTo>
                  <a:pt x="253588" y="38451"/>
                </a:lnTo>
                <a:lnTo>
                  <a:pt x="213969" y="58983"/>
                </a:lnTo>
                <a:lnTo>
                  <a:pt x="176873" y="83354"/>
                </a:lnTo>
                <a:lnTo>
                  <a:pt x="142562" y="111302"/>
                </a:lnTo>
                <a:lnTo>
                  <a:pt x="111302" y="142562"/>
                </a:lnTo>
                <a:lnTo>
                  <a:pt x="83354" y="176873"/>
                </a:lnTo>
                <a:lnTo>
                  <a:pt x="58983" y="213969"/>
                </a:lnTo>
                <a:lnTo>
                  <a:pt x="38451" y="253588"/>
                </a:lnTo>
                <a:lnTo>
                  <a:pt x="22024" y="295465"/>
                </a:lnTo>
                <a:lnTo>
                  <a:pt x="9964" y="339338"/>
                </a:lnTo>
                <a:lnTo>
                  <a:pt x="2535" y="384943"/>
                </a:lnTo>
                <a:lnTo>
                  <a:pt x="0" y="432015"/>
                </a:lnTo>
                <a:lnTo>
                  <a:pt x="0" y="3624872"/>
                </a:lnTo>
                <a:lnTo>
                  <a:pt x="2535" y="3671944"/>
                </a:lnTo>
                <a:lnTo>
                  <a:pt x="9964" y="3717549"/>
                </a:lnTo>
                <a:lnTo>
                  <a:pt x="22024" y="3761422"/>
                </a:lnTo>
                <a:lnTo>
                  <a:pt x="38451" y="3803299"/>
                </a:lnTo>
                <a:lnTo>
                  <a:pt x="58983" y="3842918"/>
                </a:lnTo>
                <a:lnTo>
                  <a:pt x="83354" y="3880014"/>
                </a:lnTo>
                <a:lnTo>
                  <a:pt x="111302" y="3914325"/>
                </a:lnTo>
                <a:lnTo>
                  <a:pt x="142562" y="3945585"/>
                </a:lnTo>
                <a:lnTo>
                  <a:pt x="176873" y="3973533"/>
                </a:lnTo>
                <a:lnTo>
                  <a:pt x="213969" y="3997904"/>
                </a:lnTo>
                <a:lnTo>
                  <a:pt x="253588" y="4018436"/>
                </a:lnTo>
                <a:lnTo>
                  <a:pt x="295465" y="4034863"/>
                </a:lnTo>
                <a:lnTo>
                  <a:pt x="339338" y="4046923"/>
                </a:lnTo>
                <a:lnTo>
                  <a:pt x="384943" y="4054352"/>
                </a:lnTo>
                <a:lnTo>
                  <a:pt x="432015" y="4056888"/>
                </a:lnTo>
                <a:lnTo>
                  <a:pt x="8526056" y="4056888"/>
                </a:lnTo>
                <a:lnTo>
                  <a:pt x="8573128" y="4054352"/>
                </a:lnTo>
                <a:lnTo>
                  <a:pt x="8618733" y="4046923"/>
                </a:lnTo>
                <a:lnTo>
                  <a:pt x="8662606" y="4034863"/>
                </a:lnTo>
                <a:lnTo>
                  <a:pt x="8704483" y="4018436"/>
                </a:lnTo>
                <a:lnTo>
                  <a:pt x="8744102" y="3997904"/>
                </a:lnTo>
                <a:lnTo>
                  <a:pt x="8781198" y="3973533"/>
                </a:lnTo>
                <a:lnTo>
                  <a:pt x="8815509" y="3945585"/>
                </a:lnTo>
                <a:lnTo>
                  <a:pt x="8846769" y="3914325"/>
                </a:lnTo>
                <a:lnTo>
                  <a:pt x="8874717" y="3880014"/>
                </a:lnTo>
                <a:lnTo>
                  <a:pt x="8899088" y="3842918"/>
                </a:lnTo>
                <a:lnTo>
                  <a:pt x="8919620" y="3803299"/>
                </a:lnTo>
                <a:lnTo>
                  <a:pt x="8936047" y="3761422"/>
                </a:lnTo>
                <a:lnTo>
                  <a:pt x="8948107" y="3717549"/>
                </a:lnTo>
                <a:lnTo>
                  <a:pt x="8955536" y="3671944"/>
                </a:lnTo>
                <a:lnTo>
                  <a:pt x="8958072" y="3624872"/>
                </a:lnTo>
                <a:lnTo>
                  <a:pt x="8958072" y="432015"/>
                </a:lnTo>
                <a:lnTo>
                  <a:pt x="8955536" y="384943"/>
                </a:lnTo>
                <a:lnTo>
                  <a:pt x="8948107" y="339338"/>
                </a:lnTo>
                <a:lnTo>
                  <a:pt x="8936047" y="295465"/>
                </a:lnTo>
                <a:lnTo>
                  <a:pt x="8919620" y="253588"/>
                </a:lnTo>
                <a:lnTo>
                  <a:pt x="8899088" y="213969"/>
                </a:lnTo>
                <a:lnTo>
                  <a:pt x="8874717" y="176873"/>
                </a:lnTo>
                <a:lnTo>
                  <a:pt x="8846769" y="142562"/>
                </a:lnTo>
                <a:lnTo>
                  <a:pt x="8815509" y="111302"/>
                </a:lnTo>
                <a:lnTo>
                  <a:pt x="8781198" y="83354"/>
                </a:lnTo>
                <a:lnTo>
                  <a:pt x="8744102" y="58983"/>
                </a:lnTo>
                <a:lnTo>
                  <a:pt x="8704483" y="38451"/>
                </a:lnTo>
                <a:lnTo>
                  <a:pt x="8662606" y="22024"/>
                </a:lnTo>
                <a:lnTo>
                  <a:pt x="8618733" y="9964"/>
                </a:lnTo>
                <a:lnTo>
                  <a:pt x="8573128" y="2535"/>
                </a:lnTo>
                <a:lnTo>
                  <a:pt x="8526056" y="0"/>
                </a:lnTo>
                <a:close/>
              </a:path>
            </a:pathLst>
          </a:custGeom>
          <a:solidFill>
            <a:srgbClr val="FBE5D6"/>
          </a:solidFill>
        </p:spPr>
        <p:txBody>
          <a:bodyPr wrap="square" lIns="144000" tIns="144000" rIns="180000" bIns="180000" rtlCol="0">
            <a:noAutofit/>
          </a:bodyPr>
          <a:lstStyle/>
          <a:p>
            <a:pPr>
              <a:lnSpc>
                <a:spcPts val="2160"/>
              </a:lnSpc>
              <a:spcBef>
                <a:spcPts val="1200"/>
              </a:spcBef>
            </a:pPr>
            <a:r>
              <a:rPr lang="en-US" altLang="ja-JP" sz="1700" dirty="0"/>
              <a:t>① </a:t>
            </a:r>
            <a:r>
              <a:rPr lang="ja-JP" altLang="en-US" sz="1700"/>
              <a:t>ハローワーク「受刑者等専用求人」の求人票</a:t>
            </a:r>
          </a:p>
          <a:p>
            <a:pPr>
              <a:lnSpc>
                <a:spcPts val="2160"/>
              </a:lnSpc>
              <a:spcBef>
                <a:spcPts val="1200"/>
              </a:spcBef>
            </a:pPr>
            <a:r>
              <a:rPr lang="en-US" altLang="ja-JP" sz="1700" dirty="0"/>
              <a:t>② </a:t>
            </a:r>
            <a:r>
              <a:rPr lang="ja-JP" altLang="en-US" sz="1700"/>
              <a:t>協力雇用主制度への加入</a:t>
            </a:r>
          </a:p>
          <a:p>
            <a:pPr>
              <a:lnSpc>
                <a:spcPts val="2160"/>
              </a:lnSpc>
              <a:spcBef>
                <a:spcPts val="1200"/>
              </a:spcBef>
            </a:pPr>
            <a:r>
              <a:rPr lang="en-US" altLang="ja-JP" sz="1700" dirty="0"/>
              <a:t>③ </a:t>
            </a:r>
            <a:r>
              <a:rPr lang="ja-JP" altLang="en-US" sz="1700"/>
              <a:t>内定者の身元引受</a:t>
            </a:r>
          </a:p>
          <a:p>
            <a:pPr>
              <a:lnSpc>
                <a:spcPts val="2160"/>
              </a:lnSpc>
              <a:spcBef>
                <a:spcPts val="1200"/>
              </a:spcBef>
            </a:pPr>
            <a:r>
              <a:rPr lang="en-US" altLang="ja-JP" sz="1700" dirty="0"/>
              <a:t>④ </a:t>
            </a:r>
            <a:r>
              <a:rPr lang="ja-JP" altLang="en-US" sz="1700"/>
              <a:t>寮や社宅などの住居支援</a:t>
            </a:r>
          </a:p>
          <a:p>
            <a:pPr>
              <a:lnSpc>
                <a:spcPts val="2160"/>
              </a:lnSpc>
              <a:spcBef>
                <a:spcPts val="1200"/>
              </a:spcBef>
            </a:pPr>
            <a:r>
              <a:rPr lang="en-US" altLang="ja-JP" sz="1700" dirty="0"/>
              <a:t>⑤ </a:t>
            </a:r>
            <a:r>
              <a:rPr lang="ja-JP" altLang="en-US" sz="1700"/>
              <a:t>出院・出所後の当座の生活費支援</a:t>
            </a:r>
          </a:p>
          <a:p>
            <a:pPr>
              <a:lnSpc>
                <a:spcPts val="2160"/>
              </a:lnSpc>
              <a:spcBef>
                <a:spcPts val="1200"/>
              </a:spcBef>
            </a:pPr>
            <a:r>
              <a:rPr lang="en-US" altLang="ja-JP" sz="1700" dirty="0"/>
              <a:t>⑥ </a:t>
            </a:r>
            <a:r>
              <a:rPr lang="ja-JP" altLang="en-US" sz="1700"/>
              <a:t>代表者の顔写真掲載</a:t>
            </a:r>
          </a:p>
          <a:p>
            <a:pPr>
              <a:lnSpc>
                <a:spcPts val="2160"/>
              </a:lnSpc>
              <a:spcBef>
                <a:spcPts val="1200"/>
              </a:spcBef>
            </a:pPr>
            <a:r>
              <a:rPr lang="en-US" altLang="ja-JP" sz="1700" dirty="0"/>
              <a:t>⑦ </a:t>
            </a:r>
            <a:r>
              <a:rPr lang="ja-JP" altLang="en-US" sz="1700"/>
              <a:t>応募・定着状況を管理し、当社に共有</a:t>
            </a:r>
            <a:endParaRPr lang="en-US" altLang="ja-JP" sz="1700" dirty="0"/>
          </a:p>
          <a:p>
            <a:pPr>
              <a:lnSpc>
                <a:spcPts val="2160"/>
              </a:lnSpc>
              <a:spcBef>
                <a:spcPts val="1200"/>
              </a:spcBef>
            </a:pPr>
            <a:r>
              <a:rPr lang="en-US" altLang="ja-JP" sz="1700" dirty="0"/>
              <a:t>⑧ </a:t>
            </a:r>
            <a:r>
              <a:rPr lang="ja-JP" altLang="en-US" sz="1700"/>
              <a:t>内定者に対し契約内容（労働条件通知</a:t>
            </a:r>
            <a:br>
              <a:rPr lang="en-US" altLang="ja-JP" sz="1700" dirty="0"/>
            </a:br>
            <a:r>
              <a:rPr lang="ja-JP" altLang="en-US" sz="1700"/>
              <a:t>　　書等）を書面で提示</a:t>
            </a:r>
            <a:br>
              <a:rPr lang="en-US" altLang="ja-JP" sz="1700" dirty="0"/>
            </a:br>
            <a:r>
              <a:rPr lang="ja-JP" altLang="en-US" sz="1700"/>
              <a:t>　　上記を含め、労働関連法に則った雇用</a:t>
            </a:r>
          </a:p>
          <a:p>
            <a:pPr>
              <a:lnSpc>
                <a:spcPts val="2160"/>
              </a:lnSpc>
              <a:spcBef>
                <a:spcPts val="1200"/>
              </a:spcBef>
            </a:pPr>
            <a:br>
              <a:rPr lang="en-US" altLang="ja-JP" sz="1700" dirty="0"/>
            </a:br>
            <a:br>
              <a:rPr lang="ja-JP" altLang="en-US" sz="1600"/>
            </a:br>
            <a:endParaRPr lang="ja-JP" altLang="ja-JP" sz="1700"/>
          </a:p>
          <a:p>
            <a:pPr>
              <a:lnSpc>
                <a:spcPts val="2160"/>
              </a:lnSpc>
              <a:spcBef>
                <a:spcPts val="1200"/>
              </a:spcBef>
            </a:pPr>
            <a:br>
              <a:rPr lang="en-US" altLang="ja-JP" sz="1700" dirty="0">
                <a:solidFill>
                  <a:srgbClr val="000000"/>
                </a:solidFill>
                <a:latin typeface="Helvetica" pitchFamily="2" charset="0"/>
              </a:rPr>
            </a:br>
            <a:endParaRPr sz="17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B5DEBB-871C-43C7-8AEC-1940D065651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3</a:t>
            </a:fld>
            <a:endParaRPr lang="ja-JP" altLang="en-US"/>
          </a:p>
        </p:txBody>
      </p:sp>
      <p:sp>
        <p:nvSpPr>
          <p:cNvPr id="2" name="object 10">
            <a:extLst>
              <a:ext uri="{FF2B5EF4-FFF2-40B4-BE49-F238E27FC236}">
                <a16:creationId xmlns:a16="http://schemas.microsoft.com/office/drawing/2014/main" id="{8CC32D6B-3CB4-A880-6E3F-72F0378E709F}"/>
              </a:ext>
            </a:extLst>
          </p:cNvPr>
          <p:cNvSpPr/>
          <p:nvPr/>
        </p:nvSpPr>
        <p:spPr>
          <a:xfrm>
            <a:off x="6155079" y="1170085"/>
            <a:ext cx="5719716" cy="3015316"/>
          </a:xfrm>
          <a:custGeom>
            <a:avLst/>
            <a:gdLst/>
            <a:ahLst/>
            <a:cxnLst/>
            <a:rect l="l" t="t" r="r" b="b"/>
            <a:pathLst>
              <a:path w="8958580" h="4057015">
                <a:moveTo>
                  <a:pt x="8526056" y="0"/>
                </a:moveTo>
                <a:lnTo>
                  <a:pt x="432015" y="0"/>
                </a:lnTo>
                <a:lnTo>
                  <a:pt x="384943" y="2535"/>
                </a:lnTo>
                <a:lnTo>
                  <a:pt x="339338" y="9964"/>
                </a:lnTo>
                <a:lnTo>
                  <a:pt x="295465" y="22024"/>
                </a:lnTo>
                <a:lnTo>
                  <a:pt x="253588" y="38451"/>
                </a:lnTo>
                <a:lnTo>
                  <a:pt x="213969" y="58983"/>
                </a:lnTo>
                <a:lnTo>
                  <a:pt x="176873" y="83354"/>
                </a:lnTo>
                <a:lnTo>
                  <a:pt x="142562" y="111302"/>
                </a:lnTo>
                <a:lnTo>
                  <a:pt x="111302" y="142562"/>
                </a:lnTo>
                <a:lnTo>
                  <a:pt x="83354" y="176873"/>
                </a:lnTo>
                <a:lnTo>
                  <a:pt x="58983" y="213969"/>
                </a:lnTo>
                <a:lnTo>
                  <a:pt x="38451" y="253588"/>
                </a:lnTo>
                <a:lnTo>
                  <a:pt x="22024" y="295465"/>
                </a:lnTo>
                <a:lnTo>
                  <a:pt x="9964" y="339338"/>
                </a:lnTo>
                <a:lnTo>
                  <a:pt x="2535" y="384943"/>
                </a:lnTo>
                <a:lnTo>
                  <a:pt x="0" y="432015"/>
                </a:lnTo>
                <a:lnTo>
                  <a:pt x="0" y="3624872"/>
                </a:lnTo>
                <a:lnTo>
                  <a:pt x="2535" y="3671944"/>
                </a:lnTo>
                <a:lnTo>
                  <a:pt x="9964" y="3717549"/>
                </a:lnTo>
                <a:lnTo>
                  <a:pt x="22024" y="3761422"/>
                </a:lnTo>
                <a:lnTo>
                  <a:pt x="38451" y="3803299"/>
                </a:lnTo>
                <a:lnTo>
                  <a:pt x="58983" y="3842918"/>
                </a:lnTo>
                <a:lnTo>
                  <a:pt x="83354" y="3880014"/>
                </a:lnTo>
                <a:lnTo>
                  <a:pt x="111302" y="3914325"/>
                </a:lnTo>
                <a:lnTo>
                  <a:pt x="142562" y="3945585"/>
                </a:lnTo>
                <a:lnTo>
                  <a:pt x="176873" y="3973533"/>
                </a:lnTo>
                <a:lnTo>
                  <a:pt x="213969" y="3997904"/>
                </a:lnTo>
                <a:lnTo>
                  <a:pt x="253588" y="4018436"/>
                </a:lnTo>
                <a:lnTo>
                  <a:pt x="295465" y="4034863"/>
                </a:lnTo>
                <a:lnTo>
                  <a:pt x="339338" y="4046923"/>
                </a:lnTo>
                <a:lnTo>
                  <a:pt x="384943" y="4054352"/>
                </a:lnTo>
                <a:lnTo>
                  <a:pt x="432015" y="4056888"/>
                </a:lnTo>
                <a:lnTo>
                  <a:pt x="8526056" y="4056888"/>
                </a:lnTo>
                <a:lnTo>
                  <a:pt x="8573128" y="4054352"/>
                </a:lnTo>
                <a:lnTo>
                  <a:pt x="8618733" y="4046923"/>
                </a:lnTo>
                <a:lnTo>
                  <a:pt x="8662606" y="4034863"/>
                </a:lnTo>
                <a:lnTo>
                  <a:pt x="8704483" y="4018436"/>
                </a:lnTo>
                <a:lnTo>
                  <a:pt x="8744102" y="3997904"/>
                </a:lnTo>
                <a:lnTo>
                  <a:pt x="8781198" y="3973533"/>
                </a:lnTo>
                <a:lnTo>
                  <a:pt x="8815509" y="3945585"/>
                </a:lnTo>
                <a:lnTo>
                  <a:pt x="8846769" y="3914325"/>
                </a:lnTo>
                <a:lnTo>
                  <a:pt x="8874717" y="3880014"/>
                </a:lnTo>
                <a:lnTo>
                  <a:pt x="8899088" y="3842918"/>
                </a:lnTo>
                <a:lnTo>
                  <a:pt x="8919620" y="3803299"/>
                </a:lnTo>
                <a:lnTo>
                  <a:pt x="8936047" y="3761422"/>
                </a:lnTo>
                <a:lnTo>
                  <a:pt x="8948107" y="3717549"/>
                </a:lnTo>
                <a:lnTo>
                  <a:pt x="8955536" y="3671944"/>
                </a:lnTo>
                <a:lnTo>
                  <a:pt x="8958072" y="3624872"/>
                </a:lnTo>
                <a:lnTo>
                  <a:pt x="8958072" y="432015"/>
                </a:lnTo>
                <a:lnTo>
                  <a:pt x="8955536" y="384943"/>
                </a:lnTo>
                <a:lnTo>
                  <a:pt x="8948107" y="339338"/>
                </a:lnTo>
                <a:lnTo>
                  <a:pt x="8936047" y="295465"/>
                </a:lnTo>
                <a:lnTo>
                  <a:pt x="8919620" y="253588"/>
                </a:lnTo>
                <a:lnTo>
                  <a:pt x="8899088" y="213969"/>
                </a:lnTo>
                <a:lnTo>
                  <a:pt x="8874717" y="176873"/>
                </a:lnTo>
                <a:lnTo>
                  <a:pt x="8846769" y="142562"/>
                </a:lnTo>
                <a:lnTo>
                  <a:pt x="8815509" y="111302"/>
                </a:lnTo>
                <a:lnTo>
                  <a:pt x="8781198" y="83354"/>
                </a:lnTo>
                <a:lnTo>
                  <a:pt x="8744102" y="58983"/>
                </a:lnTo>
                <a:lnTo>
                  <a:pt x="8704483" y="38451"/>
                </a:lnTo>
                <a:lnTo>
                  <a:pt x="8662606" y="22024"/>
                </a:lnTo>
                <a:lnTo>
                  <a:pt x="8618733" y="9964"/>
                </a:lnTo>
                <a:lnTo>
                  <a:pt x="8573128" y="2535"/>
                </a:lnTo>
                <a:lnTo>
                  <a:pt x="8526056" y="0"/>
                </a:lnTo>
                <a:close/>
              </a:path>
            </a:pathLst>
          </a:custGeom>
          <a:noFill/>
          <a:ln w="25400">
            <a:solidFill>
              <a:srgbClr val="ED7D31"/>
            </a:solidFill>
          </a:ln>
        </p:spPr>
        <p:txBody>
          <a:bodyPr wrap="square" lIns="288000" tIns="144000" rIns="288000" bIns="144000" rtlCol="0">
            <a:noAutofit/>
          </a:bodyPr>
          <a:lstStyle/>
          <a:p>
            <a:r>
              <a:rPr lang="ja-JP" altLang="ja-JP" sz="1800">
                <a:latin typeface="HGMaruGothicMPRO" panose="020F0600000000000000" pitchFamily="34" charset="-128"/>
                <a:ea typeface="HGMaruGothicMPRO" panose="020F0600000000000000" pitchFamily="34" charset="-128"/>
              </a:rPr>
              <a:t>非行歴や犯罪歴のある方</a:t>
            </a:r>
            <a:r>
              <a:rPr lang="ja-JP" altLang="en-US" sz="1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を</a:t>
            </a:r>
            <a:r>
              <a:rPr lang="ja-JP" altLang="ja-JP" sz="1800">
                <a:latin typeface="HGMaruGothicMPRO" panose="020F0600000000000000" pitchFamily="34" charset="-128"/>
                <a:ea typeface="HGMaruGothicMPRO" panose="020F0600000000000000" pitchFamily="34" charset="-128"/>
              </a:rPr>
              <a:t>採用</a:t>
            </a:r>
            <a:r>
              <a:rPr lang="ja-JP" altLang="en-US" sz="1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した</a:t>
            </a:r>
            <a:r>
              <a:rPr lang="ja-JP" altLang="ja-JP" sz="1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ご経験のない事業主様には</a:t>
            </a:r>
            <a:r>
              <a:rPr lang="ja-JP" altLang="en-US" sz="1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、</a:t>
            </a:r>
            <a:r>
              <a:rPr lang="ja-JP" altLang="ja-JP" sz="1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基本的に</a:t>
            </a:r>
            <a:r>
              <a:rPr lang="ja-JP" altLang="en-US" sz="1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弊誌</a:t>
            </a:r>
            <a:r>
              <a:rPr lang="ja-JP" altLang="ja-JP" sz="1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の掲載は</a:t>
            </a:r>
            <a:r>
              <a:rPr lang="ja-JP" altLang="ja-JP" sz="180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お勧めしておりません。</a:t>
            </a:r>
            <a:endParaRPr lang="en-US" altLang="ja-JP" sz="1800" dirty="0">
              <a:solidFill>
                <a:srgbClr val="FF0000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sz="1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ja-JP" sz="1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それをご理解頂いた上で</a:t>
            </a:r>
            <a:r>
              <a:rPr lang="ja-JP" altLang="en-US" sz="1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、左記８</a:t>
            </a:r>
            <a:r>
              <a:rPr lang="ja-JP" altLang="en-US">
                <a:latin typeface="HGMaruGothicMPRO" panose="020F0600000000000000" pitchFamily="34" charset="-128"/>
                <a:ea typeface="HGMaruGothicMPRO" panose="020F0600000000000000" pitchFamily="34" charset="-128"/>
              </a:rPr>
              <a:t>つ</a:t>
            </a:r>
            <a:r>
              <a:rPr lang="ja-JP" altLang="en-US" sz="1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を</a:t>
            </a:r>
            <a:r>
              <a:rPr lang="ja-JP" altLang="ja-JP" sz="1800">
                <a:latin typeface="HGMaruGothicMPRO" panose="020F0600000000000000" pitchFamily="34" charset="-128"/>
                <a:ea typeface="HGMaruGothicMPRO" panose="020F0600000000000000" pitchFamily="34" charset="-128"/>
              </a:rPr>
              <a:t>掲載の</a:t>
            </a:r>
            <a:r>
              <a:rPr lang="ja-JP" altLang="en-US" sz="1800">
                <a:latin typeface="HGMaruGothicMPRO" panose="020F0600000000000000" pitchFamily="34" charset="-128"/>
                <a:ea typeface="HGMaruGothicMPRO" panose="020F0600000000000000" pitchFamily="34" charset="-128"/>
              </a:rPr>
              <a:t>最低限の</a:t>
            </a:r>
            <a:r>
              <a:rPr lang="ja-JP" altLang="ja-JP" sz="1800">
                <a:latin typeface="HGMaruGothicMPRO" panose="020F0600000000000000" pitchFamily="34" charset="-128"/>
                <a:ea typeface="HGMaruGothicMPRO" panose="020F0600000000000000" pitchFamily="34" charset="-128"/>
              </a:rPr>
              <a:t>条件とさせて頂いております。</a:t>
            </a:r>
            <a:r>
              <a:rPr lang="en-US" altLang="ja-JP" sz="1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 </a:t>
            </a:r>
          </a:p>
          <a:p>
            <a:br>
              <a:rPr lang="en-US" altLang="ja-JP" sz="1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</a:br>
            <a:r>
              <a:rPr lang="ja-JP" altLang="en-US" sz="1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すべて対応が可能でしたら、</a:t>
            </a:r>
            <a:r>
              <a:rPr lang="ja-JP" altLang="en-US" sz="180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一度</a:t>
            </a:r>
            <a:r>
              <a:rPr lang="ja-JP" altLang="ja-JP" sz="180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代表</a:t>
            </a:r>
            <a:r>
              <a:rPr lang="ja-JP" altLang="en-US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の方・</a:t>
            </a:r>
            <a:r>
              <a:rPr lang="ja-JP" altLang="en-US" sz="180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担当者の方と直接、もしくはお電話で必ず</a:t>
            </a:r>
            <a:r>
              <a:rPr lang="en-US" altLang="ja-JP" sz="1800" dirty="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1</a:t>
            </a:r>
            <a:r>
              <a:rPr lang="ja-JP" altLang="en-US" sz="180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時間ほど</a:t>
            </a:r>
            <a:r>
              <a:rPr lang="ja-JP" altLang="ja-JP" sz="180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お話をさせて</a:t>
            </a:r>
            <a:r>
              <a:rPr lang="ja-JP" altLang="en-US" sz="180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頂いた上でのご契約となります。</a:t>
            </a:r>
            <a:endParaRPr lang="ja-JP" altLang="ja-JP" sz="18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" name="矢印: 右 33">
            <a:extLst>
              <a:ext uri="{FF2B5EF4-FFF2-40B4-BE49-F238E27FC236}">
                <a16:creationId xmlns:a16="http://schemas.microsoft.com/office/drawing/2014/main" id="{40383F99-E071-449C-2730-AD371B5D2EC0}"/>
              </a:ext>
            </a:extLst>
          </p:cNvPr>
          <p:cNvSpPr/>
          <p:nvPr/>
        </p:nvSpPr>
        <p:spPr>
          <a:xfrm>
            <a:off x="5748843" y="4347513"/>
            <a:ext cx="551345" cy="461699"/>
          </a:xfrm>
          <a:prstGeom prst="rightArrow">
            <a:avLst>
              <a:gd name="adj1" fmla="val 43811"/>
              <a:gd name="adj2" fmla="val 5000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522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36650"/>
            <a:ext cx="879883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3200" u="sng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HG丸ｺﾞｼｯｸM-PRO"/>
              </a:rPr>
              <a:t>発刊までのスケジュール</a:t>
            </a:r>
            <a:endParaRPr sz="3200" u="sng" dirty="0">
              <a:solidFill>
                <a:srgbClr val="FF6600"/>
              </a:solidFill>
              <a:uFill>
                <a:solidFill>
                  <a:srgbClr val="FF6600"/>
                </a:solidFill>
              </a:uFill>
              <a:latin typeface="HG丸ｺﾞｼｯｸM-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7" y="6760464"/>
            <a:ext cx="12189460" cy="97790"/>
          </a:xfrm>
          <a:custGeom>
            <a:avLst/>
            <a:gdLst/>
            <a:ahLst/>
            <a:cxnLst/>
            <a:rect l="l" t="t" r="r" b="b"/>
            <a:pathLst>
              <a:path w="12189460" h="97790">
                <a:moveTo>
                  <a:pt x="0" y="97535"/>
                </a:moveTo>
                <a:lnTo>
                  <a:pt x="12188952" y="97535"/>
                </a:lnTo>
                <a:lnTo>
                  <a:pt x="12188952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図表 17">
            <a:extLst>
              <a:ext uri="{FF2B5EF4-FFF2-40B4-BE49-F238E27FC236}">
                <a16:creationId xmlns:a16="http://schemas.microsoft.com/office/drawing/2014/main" id="{49B961F0-D5FF-478D-8668-D082A0692A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696011"/>
              </p:ext>
            </p:extLst>
          </p:nvPr>
        </p:nvGraphicFramePr>
        <p:xfrm>
          <a:off x="2803109" y="1072963"/>
          <a:ext cx="8798834" cy="540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808D29CB-DAA8-4D9F-802E-C331279A17D0}"/>
              </a:ext>
            </a:extLst>
          </p:cNvPr>
          <p:cNvSpPr/>
          <p:nvPr/>
        </p:nvSpPr>
        <p:spPr>
          <a:xfrm>
            <a:off x="2022282" y="2286000"/>
            <a:ext cx="2778318" cy="40328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1629B89-F40B-48C2-8E71-44889127FF2C}"/>
              </a:ext>
            </a:extLst>
          </p:cNvPr>
          <p:cNvSpPr/>
          <p:nvPr/>
        </p:nvSpPr>
        <p:spPr>
          <a:xfrm>
            <a:off x="721670" y="1167803"/>
            <a:ext cx="1940118" cy="1270597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/>
              <a:t>当社製作</a:t>
            </a:r>
            <a:endParaRPr kumimoji="1" lang="en-US" altLang="ja-JP" sz="2200" dirty="0"/>
          </a:p>
          <a:p>
            <a:pPr algn="ctr"/>
            <a:r>
              <a:rPr kumimoji="1" lang="ja-JP" altLang="en-US" sz="2200" dirty="0"/>
              <a:t>スケジュール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4A8AD5C-C39C-4F12-9803-8F28ABC6552C}"/>
              </a:ext>
            </a:extLst>
          </p:cNvPr>
          <p:cNvSpPr/>
          <p:nvPr/>
        </p:nvSpPr>
        <p:spPr>
          <a:xfrm>
            <a:off x="721670" y="2590800"/>
            <a:ext cx="1940118" cy="38100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/>
              <a:t>企業</a:t>
            </a:r>
            <a:r>
              <a:rPr kumimoji="1" lang="ja-JP" altLang="en-US" sz="2200"/>
              <a:t>様にして頂くお手続き</a:t>
            </a:r>
            <a:endParaRPr kumimoji="1" lang="en-US" altLang="ja-JP" sz="2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6589DD-63FF-4729-87ED-3151906E0F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27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24866</TotalTime>
  <Words>504</Words>
  <Application>Microsoft Macintosh PowerPoint</Application>
  <PresentationFormat>ワイド画面</PresentationFormat>
  <Paragraphs>61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HG丸ｺﾞｼｯｸM-PRO</vt:lpstr>
      <vt:lpstr>HG丸ｺﾞｼｯｸM-PRO</vt:lpstr>
      <vt:lpstr>ＭＳ Ｐゴシック</vt:lpstr>
      <vt:lpstr>游ゴシック</vt:lpstr>
      <vt:lpstr>Arial</vt:lpstr>
      <vt:lpstr>Calibri</vt:lpstr>
      <vt:lpstr>Helvetica</vt:lpstr>
      <vt:lpstr>Wingdings</vt:lpstr>
      <vt:lpstr>Office Theme</vt:lpstr>
      <vt:lpstr>PowerPoint プレゼンテーション</vt:lpstr>
      <vt:lpstr>PowerPoint プレゼンテーション</vt:lpstr>
      <vt:lpstr>PowerPoint プレゼンテーション</vt:lpstr>
      <vt:lpstr>発刊までのスケジュール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三宅晶子</cp:lastModifiedBy>
  <cp:revision>256</cp:revision>
  <cp:lastPrinted>2023-09-06T06:23:36Z</cp:lastPrinted>
  <dcterms:created xsi:type="dcterms:W3CDTF">2018-10-22T23:17:20Z</dcterms:created>
  <dcterms:modified xsi:type="dcterms:W3CDTF">2025-02-05T04:57:07Z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2018-09-25T00:00:00Z</vt:filetime>
  </property>
  <property fmtid="{D5CDD505-2E9C-101B-9397-08002B2CF9AE}" pid="3" name="Creator">
    <vt:lpwstr>PowerPoint 用 Acrobat PDFMaker 18</vt:lpwstr>
  </property>
  <property fmtid="{D5CDD505-2E9C-101B-9397-08002B2CF9AE}" pid="4" name="LastSaved">
    <vt:filetime>2018-10-22T00:00:00Z</vt:filetime>
  </property>
</Properties>
</file>