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2" r:id="rId8"/>
    <p:sldId id="263" r:id="rId9"/>
    <p:sldId id="264" r:id="rId10"/>
    <p:sldId id="266" r:id="rId11"/>
    <p:sldId id="26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E43A4-99D0-494D-B2B2-03B9759A2C3F}" v="1" dt="2025-03-14T08:23:10.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2025/3/14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02A643-9BB0-4E02-80B2-2C0A5E5D738E}" type="datetimeFigureOut">
              <a:rPr kumimoji="1" lang="ja-JP" altLang="en-US" smtClean="0"/>
              <a:t>2025/3/14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v5qRZDJtOk" TargetMode="External"/><Relationship Id="rId2" Type="http://schemas.openxmlformats.org/officeDocument/2006/relationships/hyperlink" Target="https://www.youtube.com/watch?v=aZd3xN9brTQ" TargetMode="External"/><Relationship Id="rId1" Type="http://schemas.openxmlformats.org/officeDocument/2006/relationships/slideLayout" Target="../slideLayouts/slideLayout2.xml"/><Relationship Id="rId4" Type="http://schemas.openxmlformats.org/officeDocument/2006/relationships/hyperlink" Target="https://youtu.be/23XyldW8_x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URShWl4Oao" TargetMode="External"/><Relationship Id="rId2" Type="http://schemas.openxmlformats.org/officeDocument/2006/relationships/hyperlink" Target="https://www.dropbox.com/scl/fo/yf9o4qeizxysm057s2bp9/AIFZO1TbGjHsJUy1xHtW21Q?rlkey=t1fgdsncl3mvley7jmn62c4t0&amp;dl=0" TargetMode="External"/><Relationship Id="rId1" Type="http://schemas.openxmlformats.org/officeDocument/2006/relationships/slideLayout" Target="../slideLayouts/slideLayout2.xml"/><Relationship Id="rId4" Type="http://schemas.openxmlformats.org/officeDocument/2006/relationships/hyperlink" Target="https://www.youtube.com/shorts/dk9fX1XIPo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3" name="Rectangle 258">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285629" y="4153337"/>
            <a:ext cx="6377275" cy="1470012"/>
          </a:xfrm>
        </p:spPr>
        <p:txBody>
          <a:bodyPr anchor="t">
            <a:normAutofit/>
          </a:bodyPr>
          <a:lstStyle/>
          <a:p>
            <a:pPr algn="l"/>
            <a:r>
              <a:rPr lang="ja-JP" altLang="en-US" sz="3400">
                <a:solidFill>
                  <a:schemeClr val="tx2"/>
                </a:solidFill>
                <a:ea typeface="ＭＳ Ｐゴシック"/>
              </a:rPr>
              <a:t>社会貢献型アイドル</a:t>
            </a:r>
            <a:br>
              <a:rPr lang="ja-JP" altLang="en-US" sz="3400">
                <a:solidFill>
                  <a:schemeClr val="tx2"/>
                </a:solidFill>
                <a:ea typeface="ＭＳ Ｐゴシック"/>
              </a:rPr>
            </a:br>
            <a:r>
              <a:rPr lang="ja-JP" altLang="en-US" sz="3400">
                <a:solidFill>
                  <a:schemeClr val="tx2"/>
                </a:solidFill>
                <a:ea typeface="ＭＳ Ｐゴシック"/>
              </a:rPr>
              <a:t>CHIBA LOCAL SONG PROJECT ５４</a:t>
            </a:r>
            <a:endParaRPr kumimoji="1" lang="ja-JP" altLang="en-US" sz="3400">
              <a:solidFill>
                <a:schemeClr val="tx2"/>
              </a:solidFill>
            </a:endParaRPr>
          </a:p>
        </p:txBody>
      </p:sp>
      <p:grpSp>
        <p:nvGrpSpPr>
          <p:cNvPr id="274" name="Group 260">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262" name="Freeform: Shape 261">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64">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66">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268" name="Freeform: Shape 267">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サブタイトル 2"/>
          <p:cNvSpPr>
            <a:spLocks noGrp="1"/>
          </p:cNvSpPr>
          <p:nvPr>
            <p:ph type="subTitle" idx="1"/>
          </p:nvPr>
        </p:nvSpPr>
        <p:spPr>
          <a:xfrm>
            <a:off x="285629" y="2861722"/>
            <a:ext cx="6574337" cy="766751"/>
          </a:xfrm>
        </p:spPr>
        <p:txBody>
          <a:bodyPr vert="horz" lIns="91440" tIns="45720" rIns="91440" bIns="45720" rtlCol="0" anchor="b">
            <a:noAutofit/>
          </a:bodyPr>
          <a:lstStyle/>
          <a:p>
            <a:pPr algn="l"/>
            <a:endParaRPr lang="ja-JP" altLang="en-US" sz="2000">
              <a:solidFill>
                <a:schemeClr val="tx2"/>
              </a:solidFill>
              <a:ea typeface="ＭＳ Ｐゴシック"/>
            </a:endParaRPr>
          </a:p>
          <a:p>
            <a:pPr algn="l"/>
            <a:r>
              <a:rPr lang="ja-JP" altLang="en-US" sz="2800" b="1">
                <a:solidFill>
                  <a:schemeClr val="tx2"/>
                </a:solidFill>
                <a:ea typeface="ＭＳ Ｐゴシック"/>
              </a:rPr>
              <a:t>千葉県を音楽で元気に</a:t>
            </a:r>
          </a:p>
          <a:p>
            <a:pPr algn="l"/>
            <a:r>
              <a:rPr lang="ja-JP" altLang="en-US" sz="2800" b="1">
                <a:solidFill>
                  <a:schemeClr val="tx2"/>
                </a:solidFill>
                <a:ea typeface="ＭＳ Ｐゴシック"/>
              </a:rPr>
              <a:t>アイドルが千葉県54市町村をPRします</a:t>
            </a:r>
          </a:p>
        </p:txBody>
      </p:sp>
      <p:pic>
        <p:nvPicPr>
          <p:cNvPr id="4" name="図 3">
            <a:extLst>
              <a:ext uri="{FF2B5EF4-FFF2-40B4-BE49-F238E27FC236}">
                <a16:creationId xmlns:a16="http://schemas.microsoft.com/office/drawing/2014/main" id="{9D51A040-AF0D-6511-CF7A-1E4431E33868}"/>
              </a:ext>
            </a:extLst>
          </p:cNvPr>
          <p:cNvPicPr>
            <a:picLocks noChangeAspect="1"/>
          </p:cNvPicPr>
          <p:nvPr/>
        </p:nvPicPr>
        <p:blipFill>
          <a:blip r:embed="rId2"/>
          <a:stretch>
            <a:fillRect/>
          </a:stretch>
        </p:blipFill>
        <p:spPr>
          <a:xfrm>
            <a:off x="5475305" y="503646"/>
            <a:ext cx="2378315" cy="891868"/>
          </a:xfrm>
          <a:prstGeom prst="rect">
            <a:avLst/>
          </a:prstGeom>
        </p:spPr>
      </p:pic>
      <p:pic>
        <p:nvPicPr>
          <p:cNvPr id="6" name="図 5" descr="テキスト&#10;&#10;説明は自動で生成されたものです">
            <a:extLst>
              <a:ext uri="{FF2B5EF4-FFF2-40B4-BE49-F238E27FC236}">
                <a16:creationId xmlns:a16="http://schemas.microsoft.com/office/drawing/2014/main" id="{E22CBE3F-1DC4-6184-6E03-8EA14160F5E8}"/>
              </a:ext>
            </a:extLst>
          </p:cNvPr>
          <p:cNvPicPr>
            <a:picLocks noChangeAspect="1"/>
          </p:cNvPicPr>
          <p:nvPr/>
        </p:nvPicPr>
        <p:blipFill>
          <a:blip r:embed="rId3"/>
          <a:srcRect l="6590" r="11826" b="-1"/>
          <a:stretch/>
        </p:blipFill>
        <p:spPr>
          <a:xfrm>
            <a:off x="8640052" y="3918973"/>
            <a:ext cx="3027175" cy="2625205"/>
          </a:xfrm>
          <a:prstGeom prst="rect">
            <a:avLst/>
          </a:prstGeom>
        </p:spPr>
      </p:pic>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9" name="Freeform: Shape 18">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コンテンツ プレースホルダー 3" descr="テキスト, 手紙&#10;&#10;説明は自動で生成されたものです">
            <a:extLst>
              <a:ext uri="{FF2B5EF4-FFF2-40B4-BE49-F238E27FC236}">
                <a16:creationId xmlns:a16="http://schemas.microsoft.com/office/drawing/2014/main" id="{82087126-871A-4903-DC90-284569734FE9}"/>
              </a:ext>
            </a:extLst>
          </p:cNvPr>
          <p:cNvPicPr>
            <a:picLocks noGrp="1" noChangeAspect="1"/>
          </p:cNvPicPr>
          <p:nvPr>
            <p:ph idx="1"/>
          </p:nvPr>
        </p:nvPicPr>
        <p:blipFill>
          <a:blip r:embed="rId2"/>
          <a:stretch>
            <a:fillRect/>
          </a:stretch>
        </p:blipFill>
        <p:spPr>
          <a:xfrm>
            <a:off x="1394679" y="643467"/>
            <a:ext cx="9402641" cy="5571065"/>
          </a:xfrm>
          <a:prstGeom prst="rect">
            <a:avLst/>
          </a:prstGeom>
          <a:ln>
            <a:noFill/>
          </a:ln>
        </p:spPr>
      </p:pic>
    </p:spTree>
    <p:extLst>
      <p:ext uri="{BB962C8B-B14F-4D97-AF65-F5344CB8AC3E}">
        <p14:creationId xmlns:p14="http://schemas.microsoft.com/office/powerpoint/2010/main" val="284116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ight Triangle 1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コンテンツ プレースホルダー 3" descr="グラフィカル ユーザー インターフェイス, アプリケーション&#10;&#10;説明は自動で生成されたものです">
            <a:extLst>
              <a:ext uri="{FF2B5EF4-FFF2-40B4-BE49-F238E27FC236}">
                <a16:creationId xmlns:a16="http://schemas.microsoft.com/office/drawing/2014/main" id="{8F79FED0-3E8A-52E8-EB5F-5FE833F14ACC}"/>
              </a:ext>
            </a:extLst>
          </p:cNvPr>
          <p:cNvPicPr>
            <a:picLocks noGrp="1" noChangeAspect="1"/>
          </p:cNvPicPr>
          <p:nvPr>
            <p:ph idx="1"/>
          </p:nvPr>
        </p:nvPicPr>
        <p:blipFill>
          <a:blip r:embed="rId2"/>
          <a:stretch>
            <a:fillRect/>
          </a:stretch>
        </p:blipFill>
        <p:spPr>
          <a:xfrm>
            <a:off x="962163" y="1113250"/>
            <a:ext cx="7746709" cy="4589925"/>
          </a:xfrm>
          <a:prstGeom prst="rect">
            <a:avLst/>
          </a:prstGeom>
        </p:spPr>
      </p:pic>
    </p:spTree>
    <p:extLst>
      <p:ext uri="{BB962C8B-B14F-4D97-AF65-F5344CB8AC3E}">
        <p14:creationId xmlns:p14="http://schemas.microsoft.com/office/powerpoint/2010/main" val="311615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2" name="Group 6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63" name="Freeform: Shape 6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F59243E4-C5E0-EB5A-5F72-5692D67CE869}"/>
              </a:ext>
            </a:extLst>
          </p:cNvPr>
          <p:cNvSpPr>
            <a:spLocks noGrp="1"/>
          </p:cNvSpPr>
          <p:nvPr>
            <p:ph type="title"/>
          </p:nvPr>
        </p:nvSpPr>
        <p:spPr>
          <a:xfrm>
            <a:off x="121037" y="1243013"/>
            <a:ext cx="4374763" cy="4371974"/>
          </a:xfrm>
        </p:spPr>
        <p:txBody>
          <a:bodyPr>
            <a:normAutofit/>
          </a:bodyPr>
          <a:lstStyle/>
          <a:p>
            <a:r>
              <a:rPr lang="ja-JP" sz="3600" b="1">
                <a:solidFill>
                  <a:schemeClr val="tx2"/>
                </a:solidFill>
                <a:latin typeface="游明朝"/>
                <a:ea typeface="游明朝"/>
              </a:rPr>
              <a:t>社会貢献型アイドル</a:t>
            </a:r>
            <a:endParaRPr lang="ja-JP" altLang="en-US" sz="3600" b="1">
              <a:solidFill>
                <a:schemeClr val="tx2"/>
              </a:solidFill>
              <a:latin typeface="游明朝"/>
              <a:ea typeface="游明朝"/>
            </a:endParaRPr>
          </a:p>
        </p:txBody>
      </p:sp>
      <p:sp>
        <p:nvSpPr>
          <p:cNvPr id="3" name="コンテンツ プレースホルダー 2">
            <a:extLst>
              <a:ext uri="{FF2B5EF4-FFF2-40B4-BE49-F238E27FC236}">
                <a16:creationId xmlns:a16="http://schemas.microsoft.com/office/drawing/2014/main" id="{110E2542-794A-6F66-CAE8-9539DD984801}"/>
              </a:ext>
            </a:extLst>
          </p:cNvPr>
          <p:cNvSpPr>
            <a:spLocks noGrp="1"/>
          </p:cNvSpPr>
          <p:nvPr>
            <p:ph idx="1"/>
          </p:nvPr>
        </p:nvSpPr>
        <p:spPr>
          <a:xfrm>
            <a:off x="6172200" y="804672"/>
            <a:ext cx="5221224" cy="5230368"/>
          </a:xfrm>
        </p:spPr>
        <p:txBody>
          <a:bodyPr vert="horz" lIns="91440" tIns="45720" rIns="91440" bIns="45720" rtlCol="0" anchor="ctr">
            <a:normAutofit/>
          </a:bodyPr>
          <a:lstStyle/>
          <a:p>
            <a:pPr marL="0" indent="0">
              <a:buNone/>
            </a:pPr>
            <a:r>
              <a:rPr lang="ja-JP" altLang="en-US" sz="2400" b="1">
                <a:solidFill>
                  <a:schemeClr val="tx2"/>
                </a:solidFill>
                <a:ea typeface="ＭＳ Ｐゴシック"/>
              </a:rPr>
              <a:t>アイドルが社会のために活躍したい</a:t>
            </a:r>
          </a:p>
          <a:p>
            <a:pPr marL="0" indent="0">
              <a:buNone/>
            </a:pPr>
            <a:endParaRPr lang="ja-JP" altLang="en-US" sz="1800" b="1">
              <a:solidFill>
                <a:schemeClr val="tx2"/>
              </a:solidFill>
              <a:ea typeface="ＭＳ Ｐゴシック"/>
            </a:endParaRPr>
          </a:p>
          <a:p>
            <a:pPr marL="0" indent="0">
              <a:buNone/>
            </a:pPr>
            <a:r>
              <a:rPr lang="ja-JP" altLang="en-US" sz="2400" b="1">
                <a:solidFill>
                  <a:schemeClr val="tx2"/>
                </a:solidFill>
                <a:ea typeface="ＭＳ Ｐゴシック"/>
              </a:rPr>
              <a:t>音楽事務所としての強みを活かす</a:t>
            </a:r>
            <a:endParaRPr lang="ja-JP" sz="2400" b="1">
              <a:solidFill>
                <a:schemeClr val="tx2"/>
              </a:solidFill>
              <a:ea typeface="ＭＳ Ｐゴシック"/>
            </a:endParaRPr>
          </a:p>
          <a:p>
            <a:pPr marL="0" indent="0">
              <a:buNone/>
            </a:pPr>
            <a:r>
              <a:rPr lang="ja-JP" altLang="en-US" sz="1800" b="1">
                <a:solidFill>
                  <a:schemeClr val="tx2"/>
                </a:solidFill>
                <a:ea typeface="ＭＳ Ｐゴシック"/>
              </a:rPr>
              <a:t>◆プロデュース、マネージメント、育成（ボイトレ、振付、　　ダンス、他）</a:t>
            </a:r>
          </a:p>
          <a:p>
            <a:pPr marL="0" indent="0">
              <a:buNone/>
            </a:pPr>
            <a:r>
              <a:rPr lang="ja-JP" altLang="en-US" sz="1800" b="1">
                <a:solidFill>
                  <a:schemeClr val="tx2"/>
                </a:solidFill>
                <a:ea typeface="ＭＳ Ｐゴシック"/>
              </a:rPr>
              <a:t>　イベント制作、音響、ネットワーク</a:t>
            </a:r>
          </a:p>
          <a:p>
            <a:pPr marL="0" indent="0">
              <a:buNone/>
            </a:pPr>
            <a:r>
              <a:rPr lang="ja-JP" altLang="en-US" sz="1800" b="1">
                <a:solidFill>
                  <a:schemeClr val="tx2"/>
                </a:solidFill>
                <a:ea typeface="ＭＳ Ｐゴシック"/>
              </a:rPr>
              <a:t>◆アイドルの強みを活かす</a:t>
            </a:r>
          </a:p>
          <a:p>
            <a:pPr marL="0" indent="0">
              <a:buNone/>
            </a:pPr>
            <a:r>
              <a:rPr lang="ja-JP" altLang="en-US" sz="1800" b="1">
                <a:solidFill>
                  <a:schemeClr val="tx2"/>
                </a:solidFill>
                <a:ea typeface="ＭＳ Ｐゴシック"/>
              </a:rPr>
              <a:t>発信力、活動力、時代合った想像力、元気、カワイイ</a:t>
            </a:r>
          </a:p>
          <a:p>
            <a:pPr marL="0" indent="0">
              <a:buNone/>
            </a:pPr>
            <a:r>
              <a:rPr lang="ja-JP" altLang="en-US" sz="1800" b="1">
                <a:solidFill>
                  <a:schemeClr val="tx2"/>
                </a:solidFill>
                <a:ea typeface="ＭＳ Ｐゴシック"/>
              </a:rPr>
              <a:t>◆ご当地アイドル立上げノウハウ</a:t>
            </a:r>
          </a:p>
          <a:p>
            <a:pPr marL="0" indent="0">
              <a:buNone/>
            </a:pPr>
            <a:r>
              <a:rPr lang="ja-JP" altLang="en-US" sz="1800" b="1">
                <a:solidFill>
                  <a:schemeClr val="tx2"/>
                </a:solidFill>
                <a:ea typeface="ＭＳ Ｐゴシック"/>
              </a:rPr>
              <a:t>　時代の看板娘、身近な存在、親しみやすさ、同じ目線で</a:t>
            </a:r>
          </a:p>
          <a:p>
            <a:pPr marL="0" indent="0">
              <a:buNone/>
            </a:pPr>
            <a:endParaRPr lang="ja-JP" altLang="en-US" sz="1800" b="1">
              <a:solidFill>
                <a:schemeClr val="tx2"/>
              </a:solidFill>
              <a:ea typeface="ＭＳ Ｐゴシック"/>
            </a:endParaRPr>
          </a:p>
          <a:p>
            <a:pPr marL="0" indent="0">
              <a:buNone/>
            </a:pPr>
            <a:r>
              <a:rPr lang="ja-JP" altLang="en-US" sz="1800" b="1">
                <a:solidFill>
                  <a:schemeClr val="tx2"/>
                </a:solidFill>
                <a:ea typeface="ＭＳ Ｐゴシック"/>
              </a:rPr>
              <a:t>こんなに良いものもっているのになんで社会のために活躍しえないのか！！社会のために何ができるのか</a:t>
            </a:r>
          </a:p>
        </p:txBody>
      </p:sp>
    </p:spTree>
    <p:extLst>
      <p:ext uri="{BB962C8B-B14F-4D97-AF65-F5344CB8AC3E}">
        <p14:creationId xmlns:p14="http://schemas.microsoft.com/office/powerpoint/2010/main" val="45568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70E9EB52-5CD7-78A5-20A6-2FF599E02F65}"/>
              </a:ext>
            </a:extLst>
          </p:cNvPr>
          <p:cNvSpPr>
            <a:spLocks noGrp="1"/>
          </p:cNvSpPr>
          <p:nvPr>
            <p:ph type="title"/>
          </p:nvPr>
        </p:nvSpPr>
        <p:spPr>
          <a:xfrm>
            <a:off x="640080" y="1243013"/>
            <a:ext cx="3855720" cy="4371974"/>
          </a:xfrm>
        </p:spPr>
        <p:txBody>
          <a:bodyPr>
            <a:normAutofit/>
          </a:bodyPr>
          <a:lstStyle/>
          <a:p>
            <a:r>
              <a:rPr lang="ja-JP" altLang="en-US" sz="3600">
                <a:solidFill>
                  <a:schemeClr val="tx2"/>
                </a:solidFill>
                <a:ea typeface="ＭＳ Ｐゴシック"/>
              </a:rPr>
              <a:t>音楽の力で町をPRしよう ①</a:t>
            </a:r>
            <a:endParaRPr kumimoji="1" lang="ja-JP" altLang="en-US" sz="3600">
              <a:solidFill>
                <a:schemeClr val="tx2"/>
              </a:solidFill>
            </a:endParaRPr>
          </a:p>
        </p:txBody>
      </p:sp>
      <p:sp>
        <p:nvSpPr>
          <p:cNvPr id="3" name="コンテンツ プレースホルダー 2">
            <a:extLst>
              <a:ext uri="{FF2B5EF4-FFF2-40B4-BE49-F238E27FC236}">
                <a16:creationId xmlns:a16="http://schemas.microsoft.com/office/drawing/2014/main" id="{18C8C6F9-C330-AF3A-97B3-81F11DA78A68}"/>
              </a:ext>
            </a:extLst>
          </p:cNvPr>
          <p:cNvSpPr>
            <a:spLocks noGrp="1"/>
          </p:cNvSpPr>
          <p:nvPr>
            <p:ph idx="1"/>
          </p:nvPr>
        </p:nvSpPr>
        <p:spPr>
          <a:xfrm>
            <a:off x="5610727" y="804672"/>
            <a:ext cx="6093512" cy="5230368"/>
          </a:xfrm>
        </p:spPr>
        <p:txBody>
          <a:bodyPr vert="horz" lIns="91440" tIns="45720" rIns="91440" bIns="45720" rtlCol="0" anchor="ctr">
            <a:noAutofit/>
          </a:bodyPr>
          <a:lstStyle/>
          <a:p>
            <a:pPr marL="0" indent="0">
              <a:buNone/>
            </a:pPr>
            <a:endParaRPr lang="ja-JP" altLang="en-US" sz="1500">
              <a:solidFill>
                <a:schemeClr val="tx2"/>
              </a:solidFill>
              <a:ea typeface="ＭＳ Ｐゴシック"/>
            </a:endParaRPr>
          </a:p>
          <a:p>
            <a:pPr>
              <a:buNone/>
            </a:pPr>
            <a:r>
              <a:rPr lang="ja-JP" sz="1800">
                <a:solidFill>
                  <a:schemeClr val="tx2"/>
                </a:solidFill>
                <a:ea typeface="+mn-lt"/>
                <a:cs typeface="+mn-lt"/>
              </a:rPr>
              <a:t>◆「アイラブ津田沼」</a:t>
            </a:r>
            <a:r>
              <a:rPr lang="en-US" altLang="ja-JP" sz="1800">
                <a:solidFill>
                  <a:schemeClr val="tx2"/>
                </a:solidFill>
                <a:ea typeface="+mn-lt"/>
                <a:cs typeface="+mn-lt"/>
              </a:rPr>
              <a:t>/</a:t>
            </a:r>
            <a:r>
              <a:rPr lang="ja-JP" sz="1800">
                <a:solidFill>
                  <a:schemeClr val="tx2"/>
                </a:solidFill>
                <a:ea typeface="+mn-lt"/>
                <a:cs typeface="+mn-lt"/>
              </a:rPr>
              <a:t>津田沼ご当地ソングプロジェクトチーム</a:t>
            </a:r>
            <a:r>
              <a:rPr lang="en-US" altLang="ja-JP" sz="1800">
                <a:solidFill>
                  <a:schemeClr val="tx2"/>
                </a:solidFill>
                <a:ea typeface="+mn-lt"/>
                <a:cs typeface="+mn-lt"/>
              </a:rPr>
              <a:t>Milky</a:t>
            </a:r>
            <a:r>
              <a:rPr lang="ja-JP" sz="1800">
                <a:solidFill>
                  <a:schemeClr val="tx2"/>
                </a:solidFill>
                <a:ea typeface="+mn-lt"/>
                <a:cs typeface="+mn-lt"/>
              </a:rPr>
              <a:t>♡</a:t>
            </a:r>
            <a:r>
              <a:rPr lang="en-US" altLang="ja-JP" sz="1800">
                <a:solidFill>
                  <a:schemeClr val="tx2"/>
                </a:solidFill>
                <a:ea typeface="+mn-lt"/>
                <a:cs typeface="+mn-lt"/>
              </a:rPr>
              <a:t>Way</a:t>
            </a:r>
            <a:endParaRPr lang="ja-JP" sz="1800">
              <a:solidFill>
                <a:schemeClr val="tx2"/>
              </a:solidFill>
              <a:ea typeface="ＭＳ Ｐゴシック"/>
            </a:endParaRPr>
          </a:p>
          <a:p>
            <a:pPr>
              <a:buNone/>
            </a:pPr>
            <a:r>
              <a:rPr lang="ja-JP" sz="1800">
                <a:solidFill>
                  <a:schemeClr val="tx2"/>
                </a:solidFill>
                <a:ea typeface="+mn-lt"/>
                <a:cs typeface="+mn-lt"/>
              </a:rPr>
              <a:t>＊前原商店会様と共催、ふなばし市民まつり津田沼会場にて発表</a:t>
            </a:r>
            <a:endParaRPr lang="ja-JP" sz="1800">
              <a:solidFill>
                <a:schemeClr val="tx2"/>
              </a:solidFill>
              <a:ea typeface="ＭＳ Ｐゴシック"/>
            </a:endParaRPr>
          </a:p>
          <a:p>
            <a:pPr>
              <a:buNone/>
            </a:pPr>
            <a:r>
              <a:rPr lang="ja-JP" sz="1800">
                <a:solidFill>
                  <a:schemeClr val="tx2"/>
                </a:solidFill>
                <a:ea typeface="+mn-lt"/>
                <a:cs typeface="+mn-lt"/>
              </a:rPr>
              <a:t>＊習志野市、船橋市でふるさと納税返礼品として登録</a:t>
            </a:r>
            <a:endParaRPr lang="ja-JP" sz="1800">
              <a:solidFill>
                <a:schemeClr val="tx2"/>
              </a:solidFill>
              <a:ea typeface="ＭＳ Ｐゴシック"/>
            </a:endParaRPr>
          </a:p>
          <a:p>
            <a:pPr>
              <a:buNone/>
            </a:pPr>
            <a:r>
              <a:rPr lang="en-US" altLang="ja-JP" sz="1800">
                <a:solidFill>
                  <a:schemeClr val="tx2"/>
                </a:solidFill>
                <a:ea typeface="+mn-lt"/>
                <a:cs typeface="+mn-lt"/>
                <a:hlinkClick r:id="rId2">
                  <a:extLst>
                    <a:ext uri="{A12FA001-AC4F-418D-AE19-62706E023703}">
                      <ahyp:hlinkClr xmlns:ahyp="http://schemas.microsoft.com/office/drawing/2018/hyperlinkcolor" val="tx"/>
                    </a:ext>
                  </a:extLst>
                </a:hlinkClick>
              </a:rPr>
              <a:t>https://www.youtube.com/watch?v=aZd3xN9brTQ</a:t>
            </a:r>
            <a:endParaRPr lang="ja-JP" sz="1800">
              <a:solidFill>
                <a:schemeClr val="tx2"/>
              </a:solidFill>
              <a:ea typeface="ＭＳ Ｐゴシック"/>
            </a:endParaRPr>
          </a:p>
          <a:p>
            <a:pPr>
              <a:buNone/>
            </a:pPr>
            <a:endParaRPr lang="ja-JP" sz="1800">
              <a:solidFill>
                <a:schemeClr val="tx2"/>
              </a:solidFill>
              <a:ea typeface="ＭＳ Ｐゴシック"/>
            </a:endParaRPr>
          </a:p>
          <a:p>
            <a:pPr>
              <a:buNone/>
            </a:pPr>
            <a:r>
              <a:rPr lang="ja-JP" sz="1800">
                <a:solidFill>
                  <a:schemeClr val="tx2"/>
                </a:solidFill>
                <a:ea typeface="+mn-lt"/>
                <a:cs typeface="+mn-lt"/>
              </a:rPr>
              <a:t>◆あじさいが揺れたら（多古町</a:t>
            </a:r>
            <a:r>
              <a:rPr lang="en-US" altLang="ja-JP" sz="1800">
                <a:solidFill>
                  <a:schemeClr val="tx2"/>
                </a:solidFill>
                <a:ea typeface="+mn-lt"/>
                <a:cs typeface="+mn-lt"/>
              </a:rPr>
              <a:t>PR</a:t>
            </a:r>
            <a:r>
              <a:rPr lang="ja-JP" sz="1800">
                <a:solidFill>
                  <a:schemeClr val="tx2"/>
                </a:solidFill>
                <a:ea typeface="+mn-lt"/>
                <a:cs typeface="+mn-lt"/>
              </a:rPr>
              <a:t>ソング）</a:t>
            </a:r>
            <a:r>
              <a:rPr lang="en-US" altLang="ja-JP" sz="1800">
                <a:solidFill>
                  <a:schemeClr val="tx2"/>
                </a:solidFill>
                <a:ea typeface="+mn-lt"/>
                <a:cs typeface="+mn-lt"/>
              </a:rPr>
              <a:t>/CHIBA Flower Girls</a:t>
            </a:r>
            <a:r>
              <a:rPr lang="ja-JP" sz="1800">
                <a:solidFill>
                  <a:schemeClr val="tx2"/>
                </a:solidFill>
                <a:ea typeface="+mn-lt"/>
                <a:cs typeface="+mn-lt"/>
              </a:rPr>
              <a:t>（千葉県</a:t>
            </a:r>
            <a:r>
              <a:rPr lang="en-US" altLang="ja-JP" sz="1800">
                <a:solidFill>
                  <a:schemeClr val="tx2"/>
                </a:solidFill>
                <a:ea typeface="+mn-lt"/>
                <a:cs typeface="+mn-lt"/>
              </a:rPr>
              <a:t>54</a:t>
            </a:r>
            <a:r>
              <a:rPr lang="ja-JP" sz="1800">
                <a:solidFill>
                  <a:schemeClr val="tx2"/>
                </a:solidFill>
                <a:ea typeface="+mn-lt"/>
                <a:cs typeface="+mn-lt"/>
              </a:rPr>
              <a:t>市町村の花をテーマにしたチーム）</a:t>
            </a:r>
            <a:endParaRPr lang="ja-JP" sz="1800">
              <a:solidFill>
                <a:schemeClr val="tx2"/>
              </a:solidFill>
              <a:ea typeface="ＭＳ Ｐゴシック"/>
            </a:endParaRPr>
          </a:p>
          <a:p>
            <a:pPr>
              <a:buNone/>
            </a:pPr>
            <a:r>
              <a:rPr lang="en-US" altLang="ja-JP" sz="1800">
                <a:solidFill>
                  <a:schemeClr val="tx2"/>
                </a:solidFill>
                <a:ea typeface="+mn-lt"/>
                <a:cs typeface="+mn-lt"/>
                <a:hlinkClick r:id="rId3">
                  <a:extLst>
                    <a:ext uri="{A12FA001-AC4F-418D-AE19-62706E023703}">
                      <ahyp:hlinkClr xmlns:ahyp="http://schemas.microsoft.com/office/drawing/2018/hyperlinkcolor" val="tx"/>
                    </a:ext>
                  </a:extLst>
                </a:hlinkClick>
              </a:rPr>
              <a:t>https://www.youtube.com/watch?v=Ev5qRZDJtOk</a:t>
            </a:r>
            <a:endParaRPr lang="ja-JP" sz="1800">
              <a:solidFill>
                <a:schemeClr val="tx2"/>
              </a:solidFill>
              <a:ea typeface="ＭＳ Ｐゴシック"/>
            </a:endParaRPr>
          </a:p>
          <a:p>
            <a:pPr>
              <a:buNone/>
            </a:pPr>
            <a:endParaRPr lang="ja-JP" sz="1800">
              <a:solidFill>
                <a:schemeClr val="tx2"/>
              </a:solidFill>
              <a:ea typeface="ＭＳ Ｐゴシック"/>
            </a:endParaRPr>
          </a:p>
          <a:p>
            <a:pPr>
              <a:buNone/>
            </a:pPr>
            <a:r>
              <a:rPr lang="ja-JP" sz="1800">
                <a:solidFill>
                  <a:schemeClr val="tx2"/>
                </a:solidFill>
                <a:ea typeface="+mn-lt"/>
                <a:cs typeface="+mn-lt"/>
              </a:rPr>
              <a:t>◆</a:t>
            </a:r>
            <a:r>
              <a:rPr lang="en-US" altLang="ja-JP" sz="1800">
                <a:solidFill>
                  <a:schemeClr val="tx2"/>
                </a:solidFill>
                <a:ea typeface="+mn-lt"/>
                <a:cs typeface="+mn-lt"/>
              </a:rPr>
              <a:t>CHIBA VIVA FLOWER DAY</a:t>
            </a:r>
            <a:r>
              <a:rPr lang="ja-JP" sz="1800">
                <a:solidFill>
                  <a:schemeClr val="tx2"/>
                </a:solidFill>
                <a:ea typeface="+mn-lt"/>
                <a:cs typeface="+mn-lt"/>
              </a:rPr>
              <a:t>（千葉県紹介ソング）</a:t>
            </a:r>
            <a:r>
              <a:rPr lang="en-US" altLang="ja-JP" sz="1800">
                <a:solidFill>
                  <a:schemeClr val="tx2"/>
                </a:solidFill>
                <a:ea typeface="+mn-lt"/>
                <a:cs typeface="+mn-lt"/>
              </a:rPr>
              <a:t>CHIBA Flower Girls</a:t>
            </a:r>
            <a:endParaRPr lang="ja-JP" sz="1800">
              <a:solidFill>
                <a:schemeClr val="tx2"/>
              </a:solidFill>
              <a:ea typeface="ＭＳ Ｐゴシック"/>
            </a:endParaRPr>
          </a:p>
          <a:p>
            <a:pPr>
              <a:buNone/>
            </a:pPr>
            <a:r>
              <a:rPr lang="en-US" altLang="ja-JP" sz="1800">
                <a:solidFill>
                  <a:schemeClr val="tx2"/>
                </a:solidFill>
                <a:ea typeface="+mn-lt"/>
                <a:cs typeface="+mn-lt"/>
                <a:hlinkClick r:id="rId4">
                  <a:extLst>
                    <a:ext uri="{A12FA001-AC4F-418D-AE19-62706E023703}">
                      <ahyp:hlinkClr xmlns:ahyp="http://schemas.microsoft.com/office/drawing/2018/hyperlinkcolor" val="tx"/>
                    </a:ext>
                  </a:extLst>
                </a:hlinkClick>
              </a:rPr>
              <a:t>https://youtu.be/23XyldW8_xE</a:t>
            </a:r>
            <a:endParaRPr lang="ja-JP" sz="1800">
              <a:solidFill>
                <a:schemeClr val="tx2"/>
              </a:solidFill>
              <a:ea typeface="ＭＳ Ｐゴシック"/>
            </a:endParaRPr>
          </a:p>
          <a:p>
            <a:pPr>
              <a:buNone/>
            </a:pPr>
            <a:endParaRPr lang="ja-JP" sz="1800">
              <a:solidFill>
                <a:schemeClr val="tx2"/>
              </a:solidFill>
              <a:ea typeface="ＭＳ Ｐゴシック"/>
            </a:endParaRPr>
          </a:p>
          <a:p>
            <a:pPr marL="0" indent="0">
              <a:buNone/>
            </a:pPr>
            <a:endParaRPr lang="ja-JP" altLang="en-US" sz="1500">
              <a:solidFill>
                <a:schemeClr val="tx2"/>
              </a:solidFill>
              <a:ea typeface="ＭＳ Ｐゴシック"/>
            </a:endParaRPr>
          </a:p>
        </p:txBody>
      </p:sp>
    </p:spTree>
    <p:extLst>
      <p:ext uri="{BB962C8B-B14F-4D97-AF65-F5344CB8AC3E}">
        <p14:creationId xmlns:p14="http://schemas.microsoft.com/office/powerpoint/2010/main" val="339340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2FC294EE-0510-9F91-D5B2-37E25043236B}"/>
              </a:ext>
            </a:extLst>
          </p:cNvPr>
          <p:cNvSpPr>
            <a:spLocks noGrp="1"/>
          </p:cNvSpPr>
          <p:nvPr>
            <p:ph type="title"/>
          </p:nvPr>
        </p:nvSpPr>
        <p:spPr>
          <a:xfrm>
            <a:off x="640080" y="1243013"/>
            <a:ext cx="3855720" cy="4371974"/>
          </a:xfrm>
        </p:spPr>
        <p:txBody>
          <a:bodyPr>
            <a:normAutofit/>
          </a:bodyPr>
          <a:lstStyle/>
          <a:p>
            <a:r>
              <a:rPr lang="ja-JP" altLang="en-US" sz="3600">
                <a:solidFill>
                  <a:schemeClr val="tx2"/>
                </a:solidFill>
                <a:ea typeface="ＭＳ Ｐゴシック"/>
              </a:rPr>
              <a:t>音楽の力で町をPRしよう ②</a:t>
            </a:r>
            <a:endParaRPr kumimoji="1" lang="ja-JP" altLang="en-US" sz="3600">
              <a:solidFill>
                <a:schemeClr val="tx2"/>
              </a:solidFill>
            </a:endParaRPr>
          </a:p>
        </p:txBody>
      </p:sp>
      <p:sp>
        <p:nvSpPr>
          <p:cNvPr id="3" name="コンテンツ プレースホルダー 2">
            <a:extLst>
              <a:ext uri="{FF2B5EF4-FFF2-40B4-BE49-F238E27FC236}">
                <a16:creationId xmlns:a16="http://schemas.microsoft.com/office/drawing/2014/main" id="{D71782D9-E084-BC78-E731-FC7D8EC50CFD}"/>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ja-JP" sz="1800">
                <a:solidFill>
                  <a:schemeClr val="tx1">
                    <a:lumMod val="95000"/>
                    <a:lumOff val="5000"/>
                  </a:schemeClr>
                </a:solidFill>
                <a:ea typeface="ＭＳ Ｐゴシック"/>
              </a:rPr>
              <a:t>◆匝瑳市</a:t>
            </a:r>
            <a:r>
              <a:rPr lang="en-US" altLang="ja-JP" sz="1800" dirty="0">
                <a:solidFill>
                  <a:schemeClr val="tx1">
                    <a:lumMod val="95000"/>
                    <a:lumOff val="5000"/>
                  </a:schemeClr>
                </a:solidFill>
                <a:ea typeface="Meiryo UI"/>
              </a:rPr>
              <a:t>PR</a:t>
            </a:r>
            <a:r>
              <a:rPr lang="ja-JP" sz="1800">
                <a:solidFill>
                  <a:schemeClr val="tx1">
                    <a:lumMod val="95000"/>
                    <a:lumOff val="5000"/>
                  </a:schemeClr>
                </a:solidFill>
                <a:ea typeface="ＭＳ Ｐゴシック"/>
              </a:rPr>
              <a:t>ソング匝瑳市にて地元プロジェクトが立ち上がり</a:t>
            </a:r>
            <a:r>
              <a:rPr lang="en-US" altLang="ja-JP" sz="1800" dirty="0">
                <a:solidFill>
                  <a:schemeClr val="tx1">
                    <a:lumMod val="95000"/>
                    <a:lumOff val="5000"/>
                  </a:schemeClr>
                </a:solidFill>
                <a:ea typeface="Meiryo UI"/>
              </a:rPr>
              <a:t>10</a:t>
            </a:r>
            <a:r>
              <a:rPr lang="ja-JP" sz="1800">
                <a:solidFill>
                  <a:schemeClr val="tx1">
                    <a:lumMod val="95000"/>
                    <a:lumOff val="5000"/>
                  </a:schemeClr>
                </a:solidFill>
                <a:ea typeface="ＭＳ Ｐゴシック"/>
              </a:rPr>
              <a:t>月</a:t>
            </a:r>
            <a:r>
              <a:rPr lang="en-US" altLang="ja-JP" sz="1800" dirty="0">
                <a:solidFill>
                  <a:schemeClr val="tx1">
                    <a:lumMod val="95000"/>
                    <a:lumOff val="5000"/>
                  </a:schemeClr>
                </a:solidFill>
                <a:ea typeface="Meiryo UI"/>
              </a:rPr>
              <a:t>20</a:t>
            </a:r>
            <a:r>
              <a:rPr lang="ja-JP" sz="1800">
                <a:solidFill>
                  <a:schemeClr val="tx1">
                    <a:lumMod val="95000"/>
                    <a:lumOff val="5000"/>
                  </a:schemeClr>
                </a:solidFill>
                <a:ea typeface="ＭＳ Ｐゴシック"/>
              </a:rPr>
              <a:t>日匝瑳市イベントにむけて取り組んでいます。</a:t>
            </a:r>
          </a:p>
          <a:p>
            <a:r>
              <a:rPr lang="en-US" altLang="ja-JP" sz="1800" dirty="0">
                <a:solidFill>
                  <a:schemeClr val="tx1">
                    <a:lumMod val="95000"/>
                    <a:lumOff val="5000"/>
                  </a:schemeClr>
                </a:solidFill>
                <a:latin typeface="游ゴシック"/>
                <a:ea typeface="+mn-lt"/>
                <a:hlinkClick r:id="rId2">
                  <a:extLst>
                    <a:ext uri="{A12FA001-AC4F-418D-AE19-62706E023703}">
                      <ahyp:hlinkClr xmlns:ahyp="http://schemas.microsoft.com/office/drawing/2018/hyperlinkcolor" val="tx"/>
                    </a:ext>
                  </a:extLst>
                </a:hlinkClick>
              </a:rPr>
              <a:t>https://www.dropbox.com/scl/fo/yf9o4qeizxysm057s2bp9/AIFZO1TbGjHsJUy1xHtW21Q?rlkey=t1fgdsncl3mvley7jmn62c4t0&amp;dl=0</a:t>
            </a:r>
            <a:endParaRPr lang="ja-JP" sz="1800" dirty="0">
              <a:solidFill>
                <a:schemeClr val="tx1">
                  <a:lumMod val="95000"/>
                  <a:lumOff val="5000"/>
                </a:schemeClr>
              </a:solidFill>
              <a:ea typeface="ＭＳ Ｐゴシック"/>
            </a:endParaRPr>
          </a:p>
          <a:p>
            <a:r>
              <a:rPr lang="ja-JP" sz="1800">
                <a:solidFill>
                  <a:schemeClr val="tx1">
                    <a:lumMod val="95000"/>
                    <a:lumOff val="5000"/>
                  </a:schemeClr>
                </a:solidFill>
                <a:ea typeface="ＭＳ Ｐゴシック"/>
              </a:rPr>
              <a:t>◆ピピピ</a:t>
            </a:r>
            <a:r>
              <a:rPr lang="en-US" altLang="ja-JP" sz="1800" dirty="0">
                <a:solidFill>
                  <a:schemeClr val="tx1">
                    <a:lumMod val="95000"/>
                    <a:lumOff val="5000"/>
                  </a:schemeClr>
                </a:solidFill>
                <a:ea typeface="Meiryo UI"/>
              </a:rPr>
              <a:t>PEANUTS</a:t>
            </a:r>
            <a:r>
              <a:rPr lang="ja-JP" sz="1800">
                <a:solidFill>
                  <a:schemeClr val="tx1">
                    <a:lumMod val="95000"/>
                    <a:lumOff val="5000"/>
                  </a:schemeClr>
                </a:solidFill>
                <a:ea typeface="ＭＳ Ｐゴシック"/>
              </a:rPr>
              <a:t>（</a:t>
            </a:r>
            <a:r>
              <a:rPr lang="en-US" altLang="ja-JP" sz="1800" dirty="0">
                <a:solidFill>
                  <a:schemeClr val="tx1">
                    <a:lumMod val="95000"/>
                    <a:lumOff val="5000"/>
                  </a:schemeClr>
                </a:solidFill>
                <a:ea typeface="Meiryo UI"/>
              </a:rPr>
              <a:t>BUNNY</a:t>
            </a:r>
            <a:r>
              <a:rPr lang="ja-JP" sz="1800">
                <a:solidFill>
                  <a:schemeClr val="tx1">
                    <a:lumMod val="95000"/>
                    <a:lumOff val="5000"/>
                  </a:schemeClr>
                </a:solidFill>
                <a:ea typeface="ＭＳ Ｐゴシック"/>
              </a:rPr>
              <a:t>‘</a:t>
            </a:r>
            <a:r>
              <a:rPr lang="en-US" altLang="ja-JP" sz="1800" dirty="0">
                <a:solidFill>
                  <a:schemeClr val="tx1">
                    <a:lumMod val="95000"/>
                    <a:lumOff val="5000"/>
                  </a:schemeClr>
                </a:solidFill>
                <a:ea typeface="Meiryo UI"/>
              </a:rPr>
              <a:t>S</a:t>
            </a:r>
            <a:r>
              <a:rPr lang="ja-JP" sz="1800">
                <a:solidFill>
                  <a:schemeClr val="tx1">
                    <a:lumMod val="95000"/>
                    <a:lumOff val="5000"/>
                  </a:schemeClr>
                </a:solidFill>
                <a:ea typeface="ＭＳ Ｐゴシック"/>
              </a:rPr>
              <a:t>）地元八街市でダンス教室を</a:t>
            </a:r>
            <a:r>
              <a:rPr lang="ja-JP" altLang="en-US" sz="1800">
                <a:solidFill>
                  <a:schemeClr val="tx1">
                    <a:lumMod val="95000"/>
                    <a:lumOff val="5000"/>
                  </a:schemeClr>
                </a:solidFill>
                <a:ea typeface="ＭＳ Ｐゴシック"/>
              </a:rPr>
              <a:t>経営</a:t>
            </a:r>
            <a:r>
              <a:rPr lang="ja-JP" sz="1800">
                <a:solidFill>
                  <a:schemeClr val="tx1">
                    <a:lumMod val="95000"/>
                    <a:lumOff val="5000"/>
                  </a:schemeClr>
                </a:solidFill>
                <a:ea typeface="ＭＳ Ｐゴシック"/>
              </a:rPr>
              <a:t>している</a:t>
            </a:r>
            <a:r>
              <a:rPr lang="en-US" altLang="ja-JP" sz="1800" dirty="0">
                <a:solidFill>
                  <a:schemeClr val="tx1">
                    <a:lumMod val="95000"/>
                    <a:lumOff val="5000"/>
                  </a:schemeClr>
                </a:solidFill>
                <a:ea typeface="Meiryo UI"/>
              </a:rPr>
              <a:t>SPACE BUNNY</a:t>
            </a:r>
            <a:r>
              <a:rPr lang="ja-JP" sz="1800">
                <a:solidFill>
                  <a:schemeClr val="tx1">
                    <a:lumMod val="95000"/>
                    <a:lumOff val="5000"/>
                  </a:schemeClr>
                </a:solidFill>
                <a:ea typeface="ＭＳ Ｐゴシック"/>
              </a:rPr>
              <a:t>’</a:t>
            </a:r>
            <a:r>
              <a:rPr lang="en-US" altLang="ja-JP" sz="1800" dirty="0">
                <a:solidFill>
                  <a:schemeClr val="tx1">
                    <a:lumMod val="95000"/>
                    <a:lumOff val="5000"/>
                  </a:schemeClr>
                </a:solidFill>
                <a:ea typeface="Meiryo UI"/>
              </a:rPr>
              <a:t>S</a:t>
            </a:r>
            <a:endParaRPr lang="ja-JP" sz="1800" dirty="0">
              <a:solidFill>
                <a:schemeClr val="tx1">
                  <a:lumMod val="95000"/>
                  <a:lumOff val="5000"/>
                </a:schemeClr>
              </a:solidFill>
              <a:ea typeface="ＭＳ Ｐゴシック"/>
            </a:endParaRPr>
          </a:p>
          <a:p>
            <a:r>
              <a:rPr lang="en-US" altLang="ja-JP" sz="1800" dirty="0">
                <a:solidFill>
                  <a:schemeClr val="tx1">
                    <a:lumMod val="95000"/>
                    <a:lumOff val="5000"/>
                  </a:schemeClr>
                </a:solidFill>
                <a:ea typeface="Meiryo UI"/>
                <a:hlinkClick r:id="rId3">
                  <a:extLst>
                    <a:ext uri="{A12FA001-AC4F-418D-AE19-62706E023703}">
                      <ahyp:hlinkClr xmlns:ahyp="http://schemas.microsoft.com/office/drawing/2018/hyperlinkcolor" val="tx"/>
                    </a:ext>
                  </a:extLst>
                </a:hlinkClick>
              </a:rPr>
              <a:t>https://www.youtube.com/watch?v=VURShWl4Oao</a:t>
            </a:r>
            <a:endParaRPr lang="ja-JP" sz="1800" dirty="0">
              <a:solidFill>
                <a:schemeClr val="tx1">
                  <a:lumMod val="95000"/>
                  <a:lumOff val="5000"/>
                </a:schemeClr>
              </a:solidFill>
              <a:ea typeface="ＭＳ Ｐゴシック"/>
            </a:endParaRPr>
          </a:p>
          <a:p>
            <a:r>
              <a:rPr lang="ja-JP" sz="1800">
                <a:solidFill>
                  <a:schemeClr val="tx1">
                    <a:lumMod val="95000"/>
                    <a:lumOff val="5000"/>
                  </a:schemeClr>
                </a:solidFill>
                <a:ea typeface="ＭＳ Ｐゴシック"/>
              </a:rPr>
              <a:t>◆よったいよ八千代（星宮まい）</a:t>
            </a:r>
          </a:p>
          <a:p>
            <a:r>
              <a:rPr lang="ja-JP" altLang="en-US" sz="1800">
                <a:solidFill>
                  <a:schemeClr val="tx1">
                    <a:lumMod val="95000"/>
                    <a:lumOff val="5000"/>
                  </a:schemeClr>
                </a:solidFill>
                <a:ea typeface="ＭＳ Ｐゴシック"/>
              </a:rPr>
              <a:t>八千代市農協さんとのコラボ</a:t>
            </a:r>
          </a:p>
          <a:p>
            <a:r>
              <a:rPr lang="en-US" altLang="ja-JP" sz="1800" dirty="0">
                <a:solidFill>
                  <a:schemeClr val="tx1">
                    <a:lumMod val="95000"/>
                    <a:lumOff val="5000"/>
                  </a:schemeClr>
                </a:solidFill>
                <a:ea typeface="Meiryo UI"/>
                <a:hlinkClick r:id="rId4">
                  <a:extLst>
                    <a:ext uri="{A12FA001-AC4F-418D-AE19-62706E023703}">
                      <ahyp:hlinkClr xmlns:ahyp="http://schemas.microsoft.com/office/drawing/2018/hyperlinkcolor" val="tx"/>
                    </a:ext>
                  </a:extLst>
                </a:hlinkClick>
              </a:rPr>
              <a:t>https://www.youtube.com/shorts/dk9fX1XIPoA</a:t>
            </a:r>
            <a:endParaRPr lang="ja-JP" sz="1800" dirty="0">
              <a:solidFill>
                <a:schemeClr val="tx1">
                  <a:lumMod val="95000"/>
                  <a:lumOff val="5000"/>
                </a:schemeClr>
              </a:solidFill>
              <a:ea typeface="ＭＳ Ｐゴシック"/>
            </a:endParaRPr>
          </a:p>
          <a:p>
            <a:r>
              <a:rPr lang="en-US" altLang="ja-JP" sz="1800" dirty="0">
                <a:solidFill>
                  <a:schemeClr val="tx1">
                    <a:lumMod val="95000"/>
                    <a:lumOff val="5000"/>
                  </a:schemeClr>
                </a:solidFill>
                <a:ea typeface="Meiryo UI"/>
              </a:rPr>
              <a:t>◆</a:t>
            </a:r>
            <a:r>
              <a:rPr lang="en-US" altLang="ja-JP" sz="1800" dirty="0" err="1">
                <a:solidFill>
                  <a:schemeClr val="tx1">
                    <a:lumMod val="95000"/>
                    <a:lumOff val="5000"/>
                  </a:schemeClr>
                </a:solidFill>
                <a:ea typeface="Meiryo UI"/>
              </a:rPr>
              <a:t>いいじゃん！印西</a:t>
            </a:r>
            <a:endParaRPr lang="en-US" altLang="ja-JP" sz="1800">
              <a:solidFill>
                <a:schemeClr val="tx1">
                  <a:lumMod val="95000"/>
                  <a:lumOff val="5000"/>
                </a:schemeClr>
              </a:solidFill>
              <a:ea typeface="Meiryo UI"/>
            </a:endParaRPr>
          </a:p>
          <a:p>
            <a:r>
              <a:rPr lang="en-US" altLang="ja-JP" sz="1800" dirty="0" err="1">
                <a:solidFill>
                  <a:schemeClr val="tx1">
                    <a:lumMod val="95000"/>
                    <a:lumOff val="5000"/>
                  </a:schemeClr>
                </a:solidFill>
                <a:ea typeface="Meiryo UI"/>
              </a:rPr>
              <a:t>Vivid☆Prism、印西市を紹介</a:t>
            </a:r>
          </a:p>
          <a:p>
            <a:endParaRPr lang="ja-JP" altLang="en-US" sz="1800">
              <a:solidFill>
                <a:schemeClr val="tx1">
                  <a:lumMod val="95000"/>
                  <a:lumOff val="5000"/>
                </a:schemeClr>
              </a:solidFill>
              <a:ea typeface="ＭＳ Ｐゴシック"/>
            </a:endParaRPr>
          </a:p>
        </p:txBody>
      </p:sp>
    </p:spTree>
    <p:extLst>
      <p:ext uri="{BB962C8B-B14F-4D97-AF65-F5344CB8AC3E}">
        <p14:creationId xmlns:p14="http://schemas.microsoft.com/office/powerpoint/2010/main" val="65301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B7EE7507-E6F9-870D-0323-1B3B127FD83A}"/>
              </a:ext>
            </a:extLst>
          </p:cNvPr>
          <p:cNvSpPr>
            <a:spLocks noGrp="1"/>
          </p:cNvSpPr>
          <p:nvPr>
            <p:ph type="title"/>
          </p:nvPr>
        </p:nvSpPr>
        <p:spPr>
          <a:xfrm>
            <a:off x="235990" y="1243013"/>
            <a:ext cx="4259810" cy="4371974"/>
          </a:xfrm>
        </p:spPr>
        <p:txBody>
          <a:bodyPr>
            <a:normAutofit/>
          </a:bodyPr>
          <a:lstStyle/>
          <a:p>
            <a:r>
              <a:rPr lang="ja-JP" altLang="en-US" sz="3600">
                <a:solidFill>
                  <a:schemeClr val="tx2"/>
                </a:solidFill>
                <a:ea typeface="ＭＳ Ｐゴシック"/>
              </a:rPr>
              <a:t>音楽の力で町をPR</a:t>
            </a:r>
            <a:br>
              <a:rPr lang="ja-JP" altLang="en-US" sz="3600">
                <a:ea typeface="ＭＳ Ｐゴシック"/>
              </a:rPr>
            </a:br>
            <a:r>
              <a:rPr lang="ja-JP" altLang="en-US" sz="3600">
                <a:solidFill>
                  <a:schemeClr val="tx2"/>
                </a:solidFill>
                <a:ea typeface="ＭＳ Ｐゴシック"/>
              </a:rPr>
              <a:t>只今準備中</a:t>
            </a:r>
          </a:p>
        </p:txBody>
      </p:sp>
      <p:sp>
        <p:nvSpPr>
          <p:cNvPr id="3" name="コンテンツ プレースホルダー 2">
            <a:extLst>
              <a:ext uri="{FF2B5EF4-FFF2-40B4-BE49-F238E27FC236}">
                <a16:creationId xmlns:a16="http://schemas.microsoft.com/office/drawing/2014/main" id="{59EB143D-A250-11AE-723A-20B80256DF38}"/>
              </a:ext>
            </a:extLst>
          </p:cNvPr>
          <p:cNvSpPr>
            <a:spLocks noGrp="1"/>
          </p:cNvSpPr>
          <p:nvPr>
            <p:ph idx="1"/>
          </p:nvPr>
        </p:nvSpPr>
        <p:spPr>
          <a:xfrm>
            <a:off x="6172200" y="804672"/>
            <a:ext cx="5221224" cy="5230368"/>
          </a:xfrm>
        </p:spPr>
        <p:txBody>
          <a:bodyPr anchor="ctr">
            <a:normAutofit/>
          </a:bodyPr>
          <a:lstStyle/>
          <a:p>
            <a:r>
              <a:rPr lang="ja-JP" altLang="en-US" sz="1800" b="1">
                <a:solidFill>
                  <a:schemeClr val="tx1">
                    <a:lumMod val="95000"/>
                    <a:lumOff val="5000"/>
                  </a:schemeClr>
                </a:solidFill>
                <a:ea typeface="ＭＳ Ｐゴシック"/>
              </a:rPr>
              <a:t>制作準備中</a:t>
            </a:r>
          </a:p>
          <a:p>
            <a:r>
              <a:rPr lang="ja-JP" altLang="en-US" sz="1800">
                <a:solidFill>
                  <a:schemeClr val="tx1">
                    <a:lumMod val="95000"/>
                    <a:lumOff val="5000"/>
                  </a:schemeClr>
                </a:solidFill>
                <a:ea typeface="ＭＳ Ｐゴシック"/>
              </a:rPr>
              <a:t>白井市（白井市内ダンス教室にてアイドルチーム結成）</a:t>
            </a:r>
          </a:p>
          <a:p>
            <a:r>
              <a:rPr lang="ja-JP" altLang="en-US" sz="1800">
                <a:solidFill>
                  <a:schemeClr val="tx1">
                    <a:lumMod val="95000"/>
                    <a:lumOff val="5000"/>
                  </a:schemeClr>
                </a:solidFill>
                <a:ea typeface="ＭＳ Ｐゴシック"/>
              </a:rPr>
              <a:t>柏市（千葉県</a:t>
            </a:r>
            <a:r>
              <a:rPr lang="en-US" altLang="ja-JP" sz="1800" dirty="0">
                <a:solidFill>
                  <a:schemeClr val="tx1">
                    <a:lumMod val="95000"/>
                    <a:lumOff val="5000"/>
                  </a:schemeClr>
                </a:solidFill>
                <a:ea typeface="ＭＳ Ｐゴシック"/>
              </a:rPr>
              <a:t>150</a:t>
            </a:r>
            <a:r>
              <a:rPr lang="ja-JP" altLang="en-US" sz="1800">
                <a:solidFill>
                  <a:schemeClr val="tx1">
                    <a:lumMod val="95000"/>
                    <a:lumOff val="5000"/>
                  </a:schemeClr>
                </a:solidFill>
                <a:ea typeface="ＭＳ Ｐゴシック"/>
              </a:rPr>
              <a:t>周年</a:t>
            </a:r>
            <a:r>
              <a:rPr lang="af-ZA" sz="1800" dirty="0">
                <a:solidFill>
                  <a:schemeClr val="tx1">
                    <a:lumMod val="95000"/>
                    <a:lumOff val="5000"/>
                  </a:schemeClr>
                </a:solidFill>
              </a:rPr>
              <a:t>PJ</a:t>
            </a:r>
            <a:r>
              <a:rPr lang="ja-JP" altLang="en-US" sz="1800">
                <a:solidFill>
                  <a:schemeClr val="tx1">
                    <a:lumMod val="95000"/>
                    <a:lumOff val="5000"/>
                  </a:schemeClr>
                </a:solidFill>
                <a:ea typeface="ＭＳ Ｐゴシック"/>
              </a:rPr>
              <a:t>で結成された</a:t>
            </a:r>
            <a:r>
              <a:rPr lang="af-ZA" sz="1800" dirty="0">
                <a:solidFill>
                  <a:schemeClr val="tx1">
                    <a:lumMod val="95000"/>
                    <a:lumOff val="5000"/>
                  </a:schemeClr>
                </a:solidFill>
              </a:rPr>
              <a:t>C☆BA</a:t>
            </a:r>
            <a:r>
              <a:rPr lang="ja-JP" altLang="en-US" sz="1800">
                <a:solidFill>
                  <a:schemeClr val="tx1">
                    <a:lumMod val="95000"/>
                    <a:lumOff val="5000"/>
                  </a:schemeClr>
                </a:solidFill>
                <a:ea typeface="ＭＳ Ｐゴシック"/>
              </a:rPr>
              <a:t>運営事務局にてアイドルチーム結成）パッパラ河合作曲</a:t>
            </a:r>
          </a:p>
          <a:p>
            <a:r>
              <a:rPr lang="ja-JP" altLang="en-US" sz="1800">
                <a:solidFill>
                  <a:schemeClr val="tx1">
                    <a:lumMod val="95000"/>
                    <a:lumOff val="5000"/>
                  </a:schemeClr>
                </a:solidFill>
                <a:ea typeface="ＭＳ Ｐゴシック"/>
              </a:rPr>
              <a:t>船橋市（</a:t>
            </a:r>
            <a:r>
              <a:rPr lang="af-ZA" sz="1800" dirty="0">
                <a:solidFill>
                  <a:schemeClr val="tx1">
                    <a:lumMod val="95000"/>
                    <a:lumOff val="5000"/>
                  </a:schemeClr>
                </a:solidFill>
              </a:rPr>
              <a:t>EHM</a:t>
            </a:r>
            <a:r>
              <a:rPr lang="ja-JP" altLang="en-US" sz="1800">
                <a:solidFill>
                  <a:schemeClr val="tx1">
                    <a:lumMod val="95000"/>
                    <a:lumOff val="5000"/>
                  </a:schemeClr>
                </a:solidFill>
                <a:ea typeface="ＭＳ Ｐゴシック"/>
              </a:rPr>
              <a:t>所属フルーティ☆マジック）</a:t>
            </a:r>
          </a:p>
          <a:p>
            <a:r>
              <a:rPr lang="ja-JP" altLang="en-US" sz="1800">
                <a:solidFill>
                  <a:schemeClr val="tx1">
                    <a:lumMod val="95000"/>
                    <a:lumOff val="5000"/>
                  </a:schemeClr>
                </a:solidFill>
                <a:ea typeface="ＭＳ Ｐゴシック"/>
              </a:rPr>
              <a:t>上総エリア（市原市）かずさーずとの提携</a:t>
            </a:r>
          </a:p>
        </p:txBody>
      </p:sp>
    </p:spTree>
    <p:extLst>
      <p:ext uri="{BB962C8B-B14F-4D97-AF65-F5344CB8AC3E}">
        <p14:creationId xmlns:p14="http://schemas.microsoft.com/office/powerpoint/2010/main" val="109028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B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6171295-D74A-0BF1-D068-6663898D0CD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ja-JP" altLang="en-US" sz="2600" kern="1200">
                <a:solidFill>
                  <a:srgbClr val="FFFFFF"/>
                </a:solidFill>
                <a:latin typeface="+mj-lt"/>
                <a:ea typeface="+mj-ea"/>
                <a:cs typeface="+mj-cs"/>
              </a:rPr>
              <a:t>現在のアイドル達</a:t>
            </a:r>
            <a:br>
              <a:rPr lang="ja-JP" altLang="en-US" sz="2600" kern="1200">
                <a:solidFill>
                  <a:srgbClr val="FFFFFF"/>
                </a:solidFill>
                <a:latin typeface="+mj-lt"/>
                <a:ea typeface="+mj-ea"/>
                <a:cs typeface="+mj-cs"/>
              </a:rPr>
            </a:br>
            <a:r>
              <a:rPr lang="ja-JP" altLang="en-US" sz="2600" kern="1200">
                <a:solidFill>
                  <a:srgbClr val="FFFFFF"/>
                </a:solidFill>
                <a:latin typeface="+mj-lt"/>
                <a:ea typeface="+mj-ea"/>
                <a:cs typeface="+mj-cs"/>
              </a:rPr>
              <a:t>①</a:t>
            </a:r>
          </a:p>
        </p:txBody>
      </p:sp>
      <p:pic>
        <p:nvPicPr>
          <p:cNvPr id="3" name="コンテンツ プレースホルダー 2" descr="男性の写真のコラージュ&#10;&#10;説明は自動で生成されたものです">
            <a:extLst>
              <a:ext uri="{FF2B5EF4-FFF2-40B4-BE49-F238E27FC236}">
                <a16:creationId xmlns:a16="http://schemas.microsoft.com/office/drawing/2014/main" id="{CB425278-5335-7A73-9B9C-972ACEE20250}"/>
              </a:ext>
            </a:extLst>
          </p:cNvPr>
          <p:cNvPicPr>
            <a:picLocks noGrp="1" noChangeAspect="1"/>
          </p:cNvPicPr>
          <p:nvPr>
            <p:ph idx="1"/>
          </p:nvPr>
        </p:nvPicPr>
        <p:blipFill>
          <a:blip r:embed="rId2"/>
          <a:stretch>
            <a:fillRect/>
          </a:stretch>
        </p:blipFill>
        <p:spPr>
          <a:xfrm>
            <a:off x="4147903" y="961812"/>
            <a:ext cx="6969592" cy="4930987"/>
          </a:xfrm>
          <a:prstGeom prst="rect">
            <a:avLst/>
          </a:prstGeom>
        </p:spPr>
      </p:pic>
    </p:spTree>
    <p:extLst>
      <p:ext uri="{BB962C8B-B14F-4D97-AF65-F5344CB8AC3E}">
        <p14:creationId xmlns:p14="http://schemas.microsoft.com/office/powerpoint/2010/main" val="137444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タイトル 5">
            <a:extLst>
              <a:ext uri="{FF2B5EF4-FFF2-40B4-BE49-F238E27FC236}">
                <a16:creationId xmlns:a16="http://schemas.microsoft.com/office/drawing/2014/main" id="{CA48375F-D607-29E5-4653-FF86BA37E629}"/>
              </a:ext>
            </a:extLst>
          </p:cNvPr>
          <p:cNvSpPr>
            <a:spLocks noGrp="1"/>
          </p:cNvSpPr>
          <p:nvPr>
            <p:ph type="title"/>
          </p:nvPr>
        </p:nvSpPr>
        <p:spPr>
          <a:xfrm>
            <a:off x="457201" y="412454"/>
            <a:ext cx="2381250" cy="2101850"/>
          </a:xfrm>
        </p:spPr>
        <p:txBody>
          <a:bodyPr>
            <a:normAutofit/>
          </a:bodyPr>
          <a:lstStyle/>
          <a:p>
            <a:r>
              <a:rPr lang="ja-JP" altLang="en-US" sz="2800">
                <a:ea typeface="ＭＳ Ｐゴシック"/>
              </a:rPr>
              <a:t>社会貢献</a:t>
            </a:r>
            <a:endParaRPr lang="ja-JP" altLang="en-US" sz="2800"/>
          </a:p>
        </p:txBody>
      </p:sp>
      <p:sp>
        <p:nvSpPr>
          <p:cNvPr id="23" name="Rectangle 2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17">
            <a:extLst>
              <a:ext uri="{FF2B5EF4-FFF2-40B4-BE49-F238E27FC236}">
                <a16:creationId xmlns:a16="http://schemas.microsoft.com/office/drawing/2014/main" id="{C5C1D3DC-96D9-CB5A-E127-649112E431AD}"/>
              </a:ext>
            </a:extLst>
          </p:cNvPr>
          <p:cNvSpPr>
            <a:spLocks noGrp="1"/>
          </p:cNvSpPr>
          <p:nvPr>
            <p:ph idx="1"/>
          </p:nvPr>
        </p:nvSpPr>
        <p:spPr>
          <a:xfrm>
            <a:off x="3157538" y="412454"/>
            <a:ext cx="3243262" cy="2101850"/>
          </a:xfrm>
        </p:spPr>
        <p:txBody>
          <a:bodyPr anchor="ctr">
            <a:normAutofit/>
          </a:bodyPr>
          <a:lstStyle/>
          <a:p>
            <a:r>
              <a:rPr lang="ja-JP" altLang="en-US" sz="1700">
                <a:ea typeface="ＭＳ Ｐゴシック"/>
              </a:rPr>
              <a:t>千葉県54市町村に広がっています</a:t>
            </a:r>
            <a:endParaRPr lang="en-US" sz="1700"/>
          </a:p>
        </p:txBody>
      </p:sp>
      <p:pic>
        <p:nvPicPr>
          <p:cNvPr id="7" name="コンテンツ プレースホルダー 6">
            <a:extLst>
              <a:ext uri="{FF2B5EF4-FFF2-40B4-BE49-F238E27FC236}">
                <a16:creationId xmlns:a16="http://schemas.microsoft.com/office/drawing/2014/main" id="{458BF930-C098-76AE-0135-E2529F03D2E2}"/>
              </a:ext>
            </a:extLst>
          </p:cNvPr>
          <p:cNvPicPr>
            <a:picLocks noChangeAspect="1"/>
          </p:cNvPicPr>
          <p:nvPr/>
        </p:nvPicPr>
        <p:blipFill>
          <a:blip r:embed="rId2"/>
          <a:srcRect l="2717" r="1" b="1"/>
          <a:stretch/>
        </p:blipFill>
        <p:spPr>
          <a:xfrm>
            <a:off x="20" y="2959630"/>
            <a:ext cx="6400781" cy="3898370"/>
          </a:xfrm>
          <a:prstGeom prst="rect">
            <a:avLst/>
          </a:prstGeom>
        </p:spPr>
      </p:pic>
      <p:pic>
        <p:nvPicPr>
          <p:cNvPr id="4" name="図 3" descr="屋内, 写真, 食品, 項目 が含まれている画像&#10;&#10;説明は自動で生成されたものです">
            <a:extLst>
              <a:ext uri="{FF2B5EF4-FFF2-40B4-BE49-F238E27FC236}">
                <a16:creationId xmlns:a16="http://schemas.microsoft.com/office/drawing/2014/main" id="{E5368AA7-51F5-CD05-BB53-AE265B6CC8E3}"/>
              </a:ext>
            </a:extLst>
          </p:cNvPr>
          <p:cNvPicPr>
            <a:picLocks noChangeAspect="1"/>
          </p:cNvPicPr>
          <p:nvPr/>
        </p:nvPicPr>
        <p:blipFill>
          <a:blip r:embed="rId3"/>
          <a:srcRect t="7326" r="-2" b="6039"/>
          <a:stretch/>
        </p:blipFill>
        <p:spPr>
          <a:xfrm>
            <a:off x="6591299" y="1"/>
            <a:ext cx="5600701" cy="6857999"/>
          </a:xfrm>
          <a:prstGeom prst="rect">
            <a:avLst/>
          </a:prstGeom>
        </p:spPr>
      </p:pic>
    </p:spTree>
    <p:extLst>
      <p:ext uri="{BB962C8B-B14F-4D97-AF65-F5344CB8AC3E}">
        <p14:creationId xmlns:p14="http://schemas.microsoft.com/office/powerpoint/2010/main" val="419223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コンテンツ プレースホルダー 3" descr="マップ が含まれている画像&#10;&#10;説明は自動で生成されたものです">
            <a:extLst>
              <a:ext uri="{FF2B5EF4-FFF2-40B4-BE49-F238E27FC236}">
                <a16:creationId xmlns:a16="http://schemas.microsoft.com/office/drawing/2014/main" id="{952BEEB8-3BB5-F5A8-3A36-09B92F26C0E5}"/>
              </a:ext>
            </a:extLst>
          </p:cNvPr>
          <p:cNvPicPr>
            <a:picLocks noGrp="1" noChangeAspect="1"/>
          </p:cNvPicPr>
          <p:nvPr>
            <p:ph idx="1"/>
          </p:nvPr>
        </p:nvPicPr>
        <p:blipFill>
          <a:blip r:embed="rId2"/>
          <a:srcRect r="-2" b="5113"/>
          <a:stretch/>
        </p:blipFill>
        <p:spPr>
          <a:xfrm>
            <a:off x="809927" y="457200"/>
            <a:ext cx="10572145" cy="5943600"/>
          </a:xfrm>
          <a:prstGeom prst="rect">
            <a:avLst/>
          </a:prstGeom>
        </p:spPr>
      </p:pic>
    </p:spTree>
    <p:extLst>
      <p:ext uri="{BB962C8B-B14F-4D97-AF65-F5344CB8AC3E}">
        <p14:creationId xmlns:p14="http://schemas.microsoft.com/office/powerpoint/2010/main" val="2947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コンテンツ プレースホルダー 3" descr="タイムライン&#10;&#10;説明は自動で生成されたものです">
            <a:extLst>
              <a:ext uri="{FF2B5EF4-FFF2-40B4-BE49-F238E27FC236}">
                <a16:creationId xmlns:a16="http://schemas.microsoft.com/office/drawing/2014/main" id="{6C6F0D42-002F-27B7-61D7-E001B5364AFB}"/>
              </a:ext>
            </a:extLst>
          </p:cNvPr>
          <p:cNvPicPr>
            <a:picLocks noGrp="1" noChangeAspect="1"/>
          </p:cNvPicPr>
          <p:nvPr>
            <p:ph idx="1"/>
          </p:nvPr>
        </p:nvPicPr>
        <p:blipFill>
          <a:blip r:embed="rId2"/>
          <a:srcRect r="-2" b="5113"/>
          <a:stretch/>
        </p:blipFill>
        <p:spPr>
          <a:xfrm>
            <a:off x="809927" y="457200"/>
            <a:ext cx="10572145" cy="5943600"/>
          </a:xfrm>
          <a:prstGeom prst="rect">
            <a:avLst/>
          </a:prstGeom>
        </p:spPr>
      </p:pic>
    </p:spTree>
    <p:extLst>
      <p:ext uri="{BB962C8B-B14F-4D97-AF65-F5344CB8AC3E}">
        <p14:creationId xmlns:p14="http://schemas.microsoft.com/office/powerpoint/2010/main" val="7394984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ワイド画面</PresentationFormat>
  <Slides>11</Slides>
  <Notes>0</Notes>
  <HiddenSlides>0</HiddenSlide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社会貢献型アイドル CHIBA LOCAL SONG PROJECT ５４</vt:lpstr>
      <vt:lpstr>社会貢献型アイドル</vt:lpstr>
      <vt:lpstr>音楽の力で町をPRしよう ①</vt:lpstr>
      <vt:lpstr>音楽の力で町をPRしよう ②</vt:lpstr>
      <vt:lpstr>音楽の力で町をPR 只今準備中</vt:lpstr>
      <vt:lpstr>現在のアイドル達 ①</vt:lpstr>
      <vt:lpstr>社会貢献</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revision>80</cp:revision>
  <dcterms:created xsi:type="dcterms:W3CDTF">2024-08-23T08:22:38Z</dcterms:created>
  <dcterms:modified xsi:type="dcterms:W3CDTF">2025-03-14T08:23:59Z</dcterms:modified>
</cp:coreProperties>
</file>