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1F3"/>
    <a:srgbClr val="9BDDCE"/>
    <a:srgbClr val="0099FF"/>
    <a:srgbClr val="92EFF1"/>
    <a:srgbClr val="98F1B3"/>
    <a:srgbClr val="90E4D0"/>
    <a:srgbClr val="222222"/>
    <a:srgbClr val="DD716C"/>
    <a:srgbClr val="F2A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5EDF87-8890-4FDF-8045-194E5F6E4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93B058-640D-486D-B988-4A873B14E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9E768-42D6-41F1-86C6-7DB72262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12ED1B-33B4-4069-8BD4-905B5D46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968D3-9F6E-45CB-9C7D-0B1BCA2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97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1C9BB0-5850-4567-BE49-FB757702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99B1D2-D3D1-4B83-A5AD-D3CB1AA8A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0366C1-9A6D-4116-B76A-17FA998C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6E1F0A-A5DA-48EC-8FAE-58810CEC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2DA10D-0F46-4592-9243-A3050D00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30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66E068F-2B1D-49FF-9BCF-DE8C2A5CB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A5FDF7-31A5-4453-96DA-8ADBAD05E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D0B40F-FC64-4DAC-B05F-1F8F79ED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EB8899-8575-4BB5-A31E-FE4031D0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F6723B-D00D-4A20-BCB1-777BA83D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88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78F7DB-E1ED-42C8-B72F-46874F602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7113F3-1375-405F-A17A-82BE549F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135D43-DC4F-463B-AE58-4DB09F9B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29E7D6-7734-4A9E-B096-187585B2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8596AF-59B6-4C62-83F7-1DC350D2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91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68424A-3C3C-4DA6-8432-420EA7C2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D311AE-243A-4360-B2ED-10D57E1D2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38B2F0-44A7-40F3-9680-757CEC54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680D82-2A62-4565-AB84-F931871A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A9559F-608B-480A-85F8-849A13A5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03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B7E28F-FBA8-4953-814D-21A2F43B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9DC538-48AA-489F-A6BC-A204A2417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D482C0-B478-4C30-B5E3-C2A1C6D08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13EA88-18FB-462A-8959-F54ECF4E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B6A338-D226-4165-9D7A-0C67169B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730029-2C61-4EDF-ABBC-1C20A20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69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EE5B42-C784-47EB-B718-65DD8906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8B1BAB-8A15-4BB0-84A0-A5F5CE77D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9CF28D-8FB3-417A-A5E0-9948AE60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8C7363-5AE6-4825-8085-9CCAED61E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A4A5E21-DDF3-487C-847E-653A216A1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9822B0C-082A-4763-A991-C3B9B6F1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6C70DB-FA0A-4002-AE1E-4AD7BE3C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2D277DE-20DA-4576-A4F6-E6508F7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51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C024F0-1004-4F26-93E1-39799C82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A9DA115-F611-49CE-8FC7-91BF37BA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A3F8E8-612B-49EC-8762-529D1604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D9E4FA-E752-49FF-8B88-EDE25681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09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66939D-D185-4321-99DC-50EF98B9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2787181-F23D-4314-964C-14E100F2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2E14CD-FD38-4CB7-8869-C3CBB44C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65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58C00C-CAA9-4846-8FDF-77D06888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73F1D1-C8E8-4729-BC58-C2676C52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D92A0D-0A07-4F3B-9141-98DCB3E4E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64BC7B-038D-4D85-A609-034AF6F7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B5206D-0524-4B55-AF6F-1A867F1D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ED048D-784B-49C5-BD51-FC9F962D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82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A5FE5-8F34-40BB-BE21-A431B2A1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D72B9E7-A465-42F8-94E6-5C3ED87EE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91A63F-EB58-4259-A06F-74758B6C8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2591CE-737C-4384-8AA3-983704BD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9C5A92-096B-45D3-9686-F37AD035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BD3D09-7D52-4E8E-BAE5-3D7CFD12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17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FB9B9E4-1A1D-44C8-B456-B6AD1E3C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7D250C-4DC1-40AB-A9BC-FF17B18E7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74F594-1A7C-47F2-893C-7F8D3D37D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E2074-756C-4A17-9398-2ED6C2407CF6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D57AD6-3ACC-4A72-B891-955D6CA0C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147804-95EC-4B72-B475-A43040E76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5704-E077-4273-A73C-0285E8DDB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8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ctjpsips8bsk.blogspot.com/2021/02/100-iphone-se-668866-iphone-s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ctjpsips8bsk.blogspot.com/2021/02/100-iphone-se-668866-iphone-s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ctjpsips8bsk.blogspot.com/2021/02/100-iphone-se-668866-iphone-s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actbook-lp.com/" TargetMode="External"/><Relationship Id="rId2" Type="http://schemas.openxmlformats.org/officeDocument/2006/relationships/hyperlink" Target="https://nextinnovation-h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.ohno@nextinnovation-allur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ctjpsips8bsk.blogspot.com/2021/02/100-iphone-se-668866-iphone-s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jp/%E3%82%B9%E3%83%88%E3%83%83%E3%82%AF%E3%83%95%E3%82%A9%E3%83%88/apple-%E3%81%AE-iphone-%E3%81%AE-x-%E3%82%B7%E3%83%AB%E3%83%90%E3%83%BC-%E3%83%9B%E3%83%BC%E3%83%A0%E7%94%BB%E9%9D%A2-gm904416788-24941673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CF7C21B-AAF4-4D97-8CD6-56331907E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22" t="41025" r="3782" b="16023"/>
          <a:stretch/>
        </p:blipFill>
        <p:spPr>
          <a:xfrm>
            <a:off x="1922106" y="1016268"/>
            <a:ext cx="10269894" cy="59630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345B6607-DD69-4258-A14D-ABCB5CABC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97698" y="2090478"/>
            <a:ext cx="9144000" cy="1655762"/>
          </a:xfrm>
        </p:spPr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コンタクト　ブック　連絡帳アプリ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086835-CFB2-4493-B852-19EB4B2CA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75658" y="-401216"/>
            <a:ext cx="9144000" cy="2387600"/>
          </a:xfrm>
        </p:spPr>
        <p:txBody>
          <a:bodyPr/>
          <a:lstStyle/>
          <a:p>
            <a:r>
              <a:rPr kumimoji="1" lang="en-US" altLang="ja-JP" dirty="0">
                <a:latin typeface="Eras Demi ITC" panose="020B0805030504020804" pitchFamily="34" charset="0"/>
              </a:rPr>
              <a:t>Contact Book</a:t>
            </a:r>
            <a:endParaRPr kumimoji="1" lang="ja-JP" altLang="en-US" dirty="0">
              <a:latin typeface="Eras Demi ITC" panose="020B08050305040208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4FB199-FB1D-4BDB-94A2-5BDDAB0DAEF8}"/>
              </a:ext>
            </a:extLst>
          </p:cNvPr>
          <p:cNvSpPr txBox="1"/>
          <p:nvPr/>
        </p:nvSpPr>
        <p:spPr>
          <a:xfrm>
            <a:off x="567612" y="4779350"/>
            <a:ext cx="4413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NEXT INNOVATION</a:t>
            </a: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札幌市中央区北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条西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丁目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2-2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ダイヤパレス北三条第二　２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011-215-1853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46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FC9243-F13C-4C62-821A-841C4110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49399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実際の操作画面（職員）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33C05E9-CEDB-4E3B-864C-E215E370D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529" t="1069" r="33274" b="1429"/>
          <a:stretch/>
        </p:blipFill>
        <p:spPr>
          <a:xfrm>
            <a:off x="423860" y="1073020"/>
            <a:ext cx="2845837" cy="5572286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DA64BE1-591A-4484-9481-6F6A01186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8" y="1254621"/>
            <a:ext cx="2368229" cy="515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6B461C61-C370-4C7B-B2D3-A58DBC27E459}"/>
              </a:ext>
            </a:extLst>
          </p:cNvPr>
          <p:cNvSpPr/>
          <p:nvPr/>
        </p:nvSpPr>
        <p:spPr>
          <a:xfrm>
            <a:off x="4017264" y="1254621"/>
            <a:ext cx="3713584" cy="2435290"/>
          </a:xfrm>
          <a:prstGeom prst="wedgeEllipseCallout">
            <a:avLst>
              <a:gd name="adj1" fmla="val -55506"/>
              <a:gd name="adj2" fmla="val 52921"/>
            </a:avLst>
          </a:prstGeom>
          <a:solidFill>
            <a:schemeClr val="bg1"/>
          </a:solidFill>
          <a:ln>
            <a:solidFill>
              <a:srgbClr val="92E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5640A36C-1D8A-42D8-88D7-DEBF978FE9AB}"/>
              </a:ext>
            </a:extLst>
          </p:cNvPr>
          <p:cNvSpPr/>
          <p:nvPr/>
        </p:nvSpPr>
        <p:spPr>
          <a:xfrm>
            <a:off x="4147892" y="3957093"/>
            <a:ext cx="3181739" cy="2235027"/>
          </a:xfrm>
          <a:prstGeom prst="wedgeEllipseCallout">
            <a:avLst>
              <a:gd name="adj1" fmla="val -78864"/>
              <a:gd name="adj2" fmla="val 6201"/>
            </a:avLst>
          </a:prstGeom>
          <a:solidFill>
            <a:schemeClr val="bg1"/>
          </a:solidFill>
          <a:ln>
            <a:solidFill>
              <a:srgbClr val="92E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B2A619-01AE-4418-81AE-D1A5E43563A3}"/>
              </a:ext>
            </a:extLst>
          </p:cNvPr>
          <p:cNvSpPr txBox="1"/>
          <p:nvPr/>
        </p:nvSpPr>
        <p:spPr>
          <a:xfrm>
            <a:off x="4418480" y="1663011"/>
            <a:ext cx="2911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カレンダーを作成・編集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することが出来ます！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青い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通知があるため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イベントが分かりやすくなります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50B35A-30BA-41C6-A1E3-224F112AEDB6}"/>
              </a:ext>
            </a:extLst>
          </p:cNvPr>
          <p:cNvSpPr txBox="1"/>
          <p:nvPr/>
        </p:nvSpPr>
        <p:spPr>
          <a:xfrm>
            <a:off x="4530447" y="4621365"/>
            <a:ext cx="279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行事に必要な持ち物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についても共有可能です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0BA8EB-CCC6-41AA-B707-543E8CAB8373}"/>
              </a:ext>
            </a:extLst>
          </p:cNvPr>
          <p:cNvSpPr txBox="1"/>
          <p:nvPr/>
        </p:nvSpPr>
        <p:spPr>
          <a:xfrm>
            <a:off x="8837108" y="2940434"/>
            <a:ext cx="299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日付は文字入力なしで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選択できるから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簡単に作成可能↓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70E4E7-8613-4321-AF0A-DB3929F389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0" b="1976"/>
          <a:stretch/>
        </p:blipFill>
        <p:spPr>
          <a:xfrm>
            <a:off x="8726014" y="3974841"/>
            <a:ext cx="2643655" cy="24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CB176-F6E6-46C1-AE7F-C08C0FB2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0889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実際の操作画面（家族）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38A87-25D2-4D8C-BA3B-F6267CD8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529" t="1069" r="33274" b="1429"/>
          <a:stretch/>
        </p:blipFill>
        <p:spPr>
          <a:xfrm>
            <a:off x="423860" y="1073020"/>
            <a:ext cx="2845837" cy="5572286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FF55A03-7B13-4BF5-9672-27AC7CDE2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9" y="1253331"/>
            <a:ext cx="2414882" cy="522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0C6A5EC9-C916-4BD2-8DB9-6AA485E64E65}"/>
              </a:ext>
            </a:extLst>
          </p:cNvPr>
          <p:cNvSpPr/>
          <p:nvPr/>
        </p:nvSpPr>
        <p:spPr>
          <a:xfrm>
            <a:off x="3693556" y="1184989"/>
            <a:ext cx="3548363" cy="2428988"/>
          </a:xfrm>
          <a:prstGeom prst="wedgeEllipseCallout">
            <a:avLst>
              <a:gd name="adj1" fmla="val -60262"/>
              <a:gd name="adj2" fmla="val -18923"/>
            </a:avLst>
          </a:prstGeom>
          <a:solidFill>
            <a:schemeClr val="bg1"/>
          </a:solidFill>
          <a:ln>
            <a:solidFill>
              <a:srgbClr val="92E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9AF7E6-704D-40CA-8325-3620209C84F0}"/>
              </a:ext>
            </a:extLst>
          </p:cNvPr>
          <p:cNvSpPr txBox="1"/>
          <p:nvPr/>
        </p:nvSpPr>
        <p:spPr>
          <a:xfrm>
            <a:off x="3834880" y="1643704"/>
            <a:ext cx="3265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ホーム画面に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「連絡帳」「お知らせ」「チャット」が表示されます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追加されるごとに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上に新着が増えていきます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BDB9C565-E64B-4555-B086-6875F67305A6}"/>
              </a:ext>
            </a:extLst>
          </p:cNvPr>
          <p:cNvSpPr/>
          <p:nvPr/>
        </p:nvSpPr>
        <p:spPr>
          <a:xfrm>
            <a:off x="4777273" y="4105469"/>
            <a:ext cx="3548363" cy="2295331"/>
          </a:xfrm>
          <a:prstGeom prst="wedgeEllipseCallout">
            <a:avLst>
              <a:gd name="adj1" fmla="val -73687"/>
              <a:gd name="adj2" fmla="val 34858"/>
            </a:avLst>
          </a:prstGeom>
          <a:solidFill>
            <a:schemeClr val="bg1"/>
          </a:solidFill>
          <a:ln>
            <a:solidFill>
              <a:srgbClr val="92E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2704D-AAAD-4308-927F-681208F32545}"/>
              </a:ext>
            </a:extLst>
          </p:cNvPr>
          <p:cNvSpPr txBox="1"/>
          <p:nvPr/>
        </p:nvSpPr>
        <p:spPr>
          <a:xfrm>
            <a:off x="5315148" y="4652969"/>
            <a:ext cx="277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利用者様の連絡帳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・共通のカレンダー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・個人チャット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つシンプルな操作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54C411-C555-4F06-8531-D224AB996721}"/>
              </a:ext>
            </a:extLst>
          </p:cNvPr>
          <p:cNvSpPr txBox="1"/>
          <p:nvPr/>
        </p:nvSpPr>
        <p:spPr>
          <a:xfrm>
            <a:off x="7665778" y="1968991"/>
            <a:ext cx="4127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施設が各利用者様の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ご家族のメールアドレスを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登録すると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が発行されます。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ご家族の皆様がアプリケーションを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インストールし発行された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入力で利用開始出来ます！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39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BEC2D3-09C4-46F9-B7BE-5D7FF104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474236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実際の操作画面（家族）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59E65E-DBC3-426E-99C0-50BB247F5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529" t="1069" r="33274" b="1429"/>
          <a:stretch/>
        </p:blipFill>
        <p:spPr>
          <a:xfrm>
            <a:off x="423860" y="1073020"/>
            <a:ext cx="2845837" cy="5572286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347FEB2-28CC-4934-9DD2-65E5D5E86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9" y="1231641"/>
            <a:ext cx="2391781" cy="5176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18B85F3A-10DC-40AE-AC85-563600FF86C8}"/>
              </a:ext>
            </a:extLst>
          </p:cNvPr>
          <p:cNvSpPr/>
          <p:nvPr/>
        </p:nvSpPr>
        <p:spPr>
          <a:xfrm>
            <a:off x="3854451" y="1474238"/>
            <a:ext cx="3265714" cy="2332653"/>
          </a:xfrm>
          <a:prstGeom prst="wedgeEllipseCallout">
            <a:avLst>
              <a:gd name="adj1" fmla="val -59690"/>
              <a:gd name="adj2" fmla="val 49300"/>
            </a:avLst>
          </a:prstGeom>
          <a:solidFill>
            <a:schemeClr val="bg1"/>
          </a:solidFill>
          <a:ln>
            <a:solidFill>
              <a:srgbClr val="92E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A4926-CB03-4FBA-8AF9-25856E1EC089}"/>
              </a:ext>
            </a:extLst>
          </p:cNvPr>
          <p:cNvSpPr txBox="1"/>
          <p:nvPr/>
        </p:nvSpPr>
        <p:spPr>
          <a:xfrm>
            <a:off x="4283659" y="1940796"/>
            <a:ext cx="2407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お知らせで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施設からのお知らせを確認できます。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添付ファイルを開くことも可能です！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41B0E67-207F-4440-A07E-9CEABFB7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529" t="1069" r="33274" b="1429"/>
          <a:stretch/>
        </p:blipFill>
        <p:spPr>
          <a:xfrm>
            <a:off x="9020464" y="1073020"/>
            <a:ext cx="2845837" cy="557228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3A1F0AC-2329-47B4-81FD-A56F944EB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15" y="1229454"/>
            <a:ext cx="2430133" cy="5259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0D58143A-2BFA-44E6-9FD3-C4B32599C3D2}"/>
              </a:ext>
            </a:extLst>
          </p:cNvPr>
          <p:cNvSpPr/>
          <p:nvPr/>
        </p:nvSpPr>
        <p:spPr>
          <a:xfrm>
            <a:off x="5170904" y="4151144"/>
            <a:ext cx="3651815" cy="2256912"/>
          </a:xfrm>
          <a:prstGeom prst="wedgeEllipseCallout">
            <a:avLst>
              <a:gd name="adj1" fmla="val 53231"/>
              <a:gd name="adj2" fmla="val -49077"/>
            </a:avLst>
          </a:prstGeom>
          <a:solidFill>
            <a:schemeClr val="bg1"/>
          </a:solidFill>
          <a:ln>
            <a:solidFill>
              <a:srgbClr val="92E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7F495D8-86B1-4557-A9DB-7520459579C1}"/>
              </a:ext>
            </a:extLst>
          </p:cNvPr>
          <p:cNvSpPr txBox="1"/>
          <p:nvPr/>
        </p:nvSpPr>
        <p:spPr>
          <a:xfrm>
            <a:off x="5427740" y="4340704"/>
            <a:ext cx="3394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チャット機能で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施設の管理者と個人の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やり取りを行うことができます。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欠席連絡や施設の様子など様々な用途があります。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64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D2A9B2-2BE0-475C-957E-EED79F9A2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2229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どうやって導入するの？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147BDE-ABCC-4083-99EF-E516D5F4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9" y="1676335"/>
            <a:ext cx="11412893" cy="4351338"/>
          </a:xfrm>
        </p:spPr>
        <p:txBody>
          <a:bodyPr/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導入・使用ツール　３つ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kumimoji="1" lang="en-US" altLang="ja-JP" sz="3200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kumimoji="1" lang="ja-JP" altLang="en-US" sz="3200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管理画面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3200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職員アプリ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3200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家族アプリ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（ストアで無料）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サイトで申し込み、施設情報、定期支払方法を選択すると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すぐに使い始めることが出来ます。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20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4B2FA8-A2C0-4DDB-84DF-6EB5CB3C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67542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981D85-576F-40D5-8957-E018494E3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11" y="1785528"/>
            <a:ext cx="12078275" cy="449745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月額￥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5,500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（税込み）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施設につき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初期費用　無料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入力代行（任意）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施設利用者が多く基本情報の入力が難しい場合は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名以下￥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11,000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（税込み）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名以下￥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16,500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（税込み）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名以下￥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22,000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（税込み）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先着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施設入力代行無料</a:t>
            </a:r>
          </a:p>
        </p:txBody>
      </p:sp>
    </p:spTree>
    <p:extLst>
      <p:ext uri="{BB962C8B-B14F-4D97-AF65-F5344CB8AC3E}">
        <p14:creationId xmlns:p14="http://schemas.microsoft.com/office/powerpoint/2010/main" val="322657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3251A-9436-4F21-A54B-B228BA55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3818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おわりに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CF3AD0-4696-47B6-9F67-2B2646227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20" y="1676335"/>
            <a:ext cx="10515600" cy="4733795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最後までご覧いただきありがとうございます。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この他に気になることがございましたらお気軽にご連絡下さい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新コーポレートサイト↓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https://nextinnovation-hp.com/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LP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サイト↓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https://contactbook-lp.com/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広報担当　大野↓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a.ohno@nextinnovation-allure.com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73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F1B618-C30E-4977-9716-517139EE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4905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en-US" altLang="ja-JP" dirty="0">
                <a:latin typeface="Eras Demi ITC" panose="020B0805030504020804" pitchFamily="34" charset="0"/>
              </a:rPr>
              <a:t>Contact Book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34675CB-590F-46BC-9593-A7B8CA2E8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6923"/>
            <a:ext cx="10515600" cy="4351338"/>
          </a:xfrm>
        </p:spPr>
        <p:txBody>
          <a:bodyPr/>
          <a:lstStyle/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利用者家族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を繋げるための新たなツール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記録業務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連絡帳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の機能を主としたアプリケーション）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↓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介護業界における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化、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DX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化を行うことで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介護業界全体の底上げと活性化を図る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↓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施設にのみ寄り添ったアプリケーションではなく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施設と家族双方向にとって利点がある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25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C5A2B-0E0D-4CCF-94B1-6E6067D0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11558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介護施設の現状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BDCD3E-4F9C-420E-9F33-F93943B43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651"/>
            <a:ext cx="10515600" cy="4351338"/>
          </a:xfrm>
        </p:spPr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記録業務が多く</a:t>
            </a:r>
            <a:r>
              <a:rPr kumimoji="1" lang="ja-JP" altLang="en-US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エクセル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手書き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などの作業が多い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ご家族との連絡は電話か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（電話：繋がらない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：個人情報、プライバシー）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新しいツールを導入しても使い方が分からない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337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D4595-5D4E-4F5F-B8DE-2466F668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76873"/>
          </a:xfrm>
          <a:pattFill prst="pct30">
            <a:fgClr>
              <a:srgbClr val="90E4D0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en-US" altLang="ja-JP" dirty="0">
                <a:latin typeface="Eras Demi ITC" panose="020B0805030504020804" pitchFamily="34" charset="0"/>
                <a:ea typeface="メイリオ" panose="020B0604030504040204" pitchFamily="50" charset="-128"/>
              </a:rPr>
              <a:t>Contact Book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の解決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CAC409-FBA6-4857-8380-CB685A01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210"/>
          </a:xfrm>
        </p:spPr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記録業務：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①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管理者は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上で一画面に記録する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転記機能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で反映される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②職員はスマホでその日の記録と申し送り入力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連絡方法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①ご家族と</a:t>
            </a:r>
            <a:r>
              <a:rPr lang="ja-JP" altLang="en-US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チャット機能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を使用したやり取り（既読機能あり）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②施設側は</a:t>
            </a:r>
            <a:r>
              <a:rPr kumimoji="1" lang="ja-JP" altLang="en-US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管理者のみがチャットを管理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できるため安心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使い勝手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①普段使用しているスマートフォン（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iOS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Android)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ストアでアプリをインストールするだけ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828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74A849-4C26-433C-B67E-5C406277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67542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実際の操作画面（管理者）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85DA637-A1D9-4E99-8A70-ED0440233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052"/>
            <a:ext cx="10265341" cy="5559948"/>
          </a:xfrm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2E9B3287-4E9A-45AE-85BA-09E71525A06B}"/>
              </a:ext>
            </a:extLst>
          </p:cNvPr>
          <p:cNvSpPr/>
          <p:nvPr/>
        </p:nvSpPr>
        <p:spPr>
          <a:xfrm>
            <a:off x="9224865" y="125961"/>
            <a:ext cx="2855167" cy="1992086"/>
          </a:xfrm>
          <a:prstGeom prst="wedgeEllipseCallout">
            <a:avLst>
              <a:gd name="adj1" fmla="val -48611"/>
              <a:gd name="adj2" fmla="val 75615"/>
            </a:avLst>
          </a:prstGeom>
          <a:solidFill>
            <a:schemeClr val="bg1"/>
          </a:solidFill>
          <a:ln>
            <a:solidFill>
              <a:srgbClr val="90E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3628F6-2ACB-466C-ABE8-C021B35EA15D}"/>
              </a:ext>
            </a:extLst>
          </p:cNvPr>
          <p:cNvSpPr txBox="1"/>
          <p:nvPr/>
        </p:nvSpPr>
        <p:spPr>
          <a:xfrm>
            <a:off x="9459684" y="660339"/>
            <a:ext cx="2534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この１ページに入力した内容が対応した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ページに自動で転記！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CB674AA4-A563-432F-974C-700E83CD2877}"/>
              </a:ext>
            </a:extLst>
          </p:cNvPr>
          <p:cNvSpPr/>
          <p:nvPr/>
        </p:nvSpPr>
        <p:spPr>
          <a:xfrm>
            <a:off x="9252077" y="4350397"/>
            <a:ext cx="2950030" cy="1992086"/>
          </a:xfrm>
          <a:prstGeom prst="wedgeEllipseCallout">
            <a:avLst>
              <a:gd name="adj1" fmla="val -79030"/>
              <a:gd name="adj2" fmla="val -22746"/>
            </a:avLst>
          </a:prstGeom>
          <a:solidFill>
            <a:schemeClr val="bg1"/>
          </a:solidFill>
          <a:ln>
            <a:solidFill>
              <a:srgbClr val="90E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0BB8E7-1C2E-4557-B3A8-884C7FEE5E57}"/>
              </a:ext>
            </a:extLst>
          </p:cNvPr>
          <p:cNvSpPr txBox="1"/>
          <p:nvPr/>
        </p:nvSpPr>
        <p:spPr>
          <a:xfrm>
            <a:off x="9166962" y="4720333"/>
            <a:ext cx="3120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利用者基本情報を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登録しておけば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ページを開くだけで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毎日の記録が自動で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表示される！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92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EE4065-ED70-43BC-8AD0-9842231E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実際の操作画面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9D7B38B3-A009-407E-B5B8-7D8B2CB7F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 r="88479"/>
          <a:stretch/>
        </p:blipFill>
        <p:spPr>
          <a:xfrm>
            <a:off x="9577761" y="126499"/>
            <a:ext cx="2178811" cy="6605002"/>
          </a:xfr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50B199B-73B9-4A4D-B8D6-CBA08D9614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1" t="16149" r="18801" b="2464"/>
          <a:stretch/>
        </p:blipFill>
        <p:spPr>
          <a:xfrm>
            <a:off x="233265" y="2491274"/>
            <a:ext cx="4926563" cy="411922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9BF3C52-E64A-495D-B940-1F61A40107A9}"/>
              </a:ext>
            </a:extLst>
          </p:cNvPr>
          <p:cNvSpPr/>
          <p:nvPr/>
        </p:nvSpPr>
        <p:spPr>
          <a:xfrm>
            <a:off x="9918440" y="1007706"/>
            <a:ext cx="653143" cy="177281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25501B8C-C700-4085-928F-DBA90A882D45}"/>
              </a:ext>
            </a:extLst>
          </p:cNvPr>
          <p:cNvSpPr/>
          <p:nvPr/>
        </p:nvSpPr>
        <p:spPr>
          <a:xfrm>
            <a:off x="5500507" y="182119"/>
            <a:ext cx="3517641" cy="2649894"/>
          </a:xfrm>
          <a:prstGeom prst="wedgeEllipseCallout">
            <a:avLst>
              <a:gd name="adj1" fmla="val 61130"/>
              <a:gd name="adj2" fmla="val 30106"/>
            </a:avLst>
          </a:prstGeom>
          <a:solidFill>
            <a:schemeClr val="bg1"/>
          </a:solidFill>
          <a:ln>
            <a:solidFill>
              <a:srgbClr val="9BD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9FC74887-496C-4395-92C0-4492DE479F8E}"/>
              </a:ext>
            </a:extLst>
          </p:cNvPr>
          <p:cNvSpPr/>
          <p:nvPr/>
        </p:nvSpPr>
        <p:spPr>
          <a:xfrm>
            <a:off x="5273353" y="3281923"/>
            <a:ext cx="3517641" cy="2537926"/>
          </a:xfrm>
          <a:prstGeom prst="wedgeEllipseCallout">
            <a:avLst>
              <a:gd name="adj1" fmla="val -62743"/>
              <a:gd name="adj2" fmla="val 51471"/>
            </a:avLst>
          </a:prstGeom>
          <a:solidFill>
            <a:schemeClr val="bg1"/>
          </a:solidFill>
          <a:ln>
            <a:solidFill>
              <a:srgbClr val="98F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DC34042-C7F6-497C-B94D-A0FC9D653DDE}"/>
              </a:ext>
            </a:extLst>
          </p:cNvPr>
          <p:cNvSpPr txBox="1"/>
          <p:nvPr/>
        </p:nvSpPr>
        <p:spPr>
          <a:xfrm>
            <a:off x="5500506" y="675026"/>
            <a:ext cx="36418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画面左側にタスクバー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表示されページを移動できます！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ログイン後は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「施設利用者日別情報登録」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の画面になり各種ページに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転記されます！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FAE0DD-E5AA-4D91-BEC9-15D9F0499B6A}"/>
              </a:ext>
            </a:extLst>
          </p:cNvPr>
          <p:cNvSpPr txBox="1"/>
          <p:nvPr/>
        </p:nvSpPr>
        <p:spPr>
          <a:xfrm>
            <a:off x="5500506" y="3767029"/>
            <a:ext cx="2998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チャット機能で急な連絡や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利用者様の様子など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コミュニケーションをとることが出来ます。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施設側は管理者のみ！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75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ED81DB-E609-4FCE-8D88-75F1B1CF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70179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実際の操作画面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36D780F-4A80-4F0D-8AC2-C3AAB2856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4" t="6933" r="20232" b="2575"/>
          <a:stretch/>
        </p:blipFill>
        <p:spPr>
          <a:xfrm>
            <a:off x="5314827" y="681136"/>
            <a:ext cx="6637689" cy="5872336"/>
          </a:xfr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60056D5C-0A00-43F1-9FD9-A3105B600190}"/>
              </a:ext>
            </a:extLst>
          </p:cNvPr>
          <p:cNvSpPr/>
          <p:nvPr/>
        </p:nvSpPr>
        <p:spPr>
          <a:xfrm>
            <a:off x="615820" y="1950098"/>
            <a:ext cx="4363105" cy="2957804"/>
          </a:xfrm>
          <a:prstGeom prst="wedgeEllipseCallout">
            <a:avLst>
              <a:gd name="adj1" fmla="val 66847"/>
              <a:gd name="adj2" fmla="val 39787"/>
            </a:avLst>
          </a:prstGeom>
          <a:solidFill>
            <a:schemeClr val="bg1"/>
          </a:solidFill>
          <a:ln>
            <a:solidFill>
              <a:srgbClr val="98F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4EA745-E42D-4599-8A20-CF430DD6711B}"/>
              </a:ext>
            </a:extLst>
          </p:cNvPr>
          <p:cNvSpPr txBox="1"/>
          <p:nvPr/>
        </p:nvSpPr>
        <p:spPr>
          <a:xfrm>
            <a:off x="790901" y="2617152"/>
            <a:ext cx="3882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請求書やお知らせも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ファイルを添付して施設、家族に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一斉に送ることが出来るため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インク、トナー・郵送費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削減効果！！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3D3DA1-1EBC-493E-A1E2-6EE77FE569B6}"/>
              </a:ext>
            </a:extLst>
          </p:cNvPr>
          <p:cNvSpPr txBox="1"/>
          <p:nvPr/>
        </p:nvSpPr>
        <p:spPr>
          <a:xfrm>
            <a:off x="1632857" y="5507122"/>
            <a:ext cx="405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年で経費を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万円も削減！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（当社運営施設にて検証）</a:t>
            </a:r>
          </a:p>
        </p:txBody>
      </p:sp>
    </p:spTree>
    <p:extLst>
      <p:ext uri="{BB962C8B-B14F-4D97-AF65-F5344CB8AC3E}">
        <p14:creationId xmlns:p14="http://schemas.microsoft.com/office/powerpoint/2010/main" val="300214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DD6756-A346-4388-A626-94495C79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3818"/>
          </a:xfrm>
          <a:pattFill prst="pct30">
            <a:fgClr>
              <a:srgbClr val="9BDDCE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実際の操作画面（職員）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F3A393F-9417-41B4-89EE-6B3BB0E4F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529" t="1069" r="33274" b="1429"/>
          <a:stretch/>
        </p:blipFill>
        <p:spPr>
          <a:xfrm>
            <a:off x="423860" y="1073020"/>
            <a:ext cx="2845837" cy="5572286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FDC032D-50E6-4425-9E6A-6E572AEEE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5" y="1279248"/>
            <a:ext cx="2451865" cy="515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FCDC1039-2D1D-43B7-974E-00AADFE898A5}"/>
              </a:ext>
            </a:extLst>
          </p:cNvPr>
          <p:cNvSpPr/>
          <p:nvPr/>
        </p:nvSpPr>
        <p:spPr>
          <a:xfrm>
            <a:off x="3853637" y="1073020"/>
            <a:ext cx="3470988" cy="2592956"/>
          </a:xfrm>
          <a:prstGeom prst="wedgeEllipseCallout">
            <a:avLst>
              <a:gd name="adj1" fmla="val -61425"/>
              <a:gd name="adj2" fmla="val 29395"/>
            </a:avLst>
          </a:prstGeom>
          <a:solidFill>
            <a:schemeClr val="bg1"/>
          </a:solidFill>
          <a:ln>
            <a:solidFill>
              <a:srgbClr val="90E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188EA7-3137-4BE6-A08E-E362CC861462}"/>
              </a:ext>
            </a:extLst>
          </p:cNvPr>
          <p:cNvSpPr txBox="1"/>
          <p:nvPr/>
        </p:nvSpPr>
        <p:spPr>
          <a:xfrm>
            <a:off x="3974887" y="1630834"/>
            <a:ext cx="3279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ログイン後利用者一覧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（曜日、名前で検索可能）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下の日別情報を選択すると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当日の記録を入力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可能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8C13A723-D8A7-4E58-885C-390052AE7018}"/>
              </a:ext>
            </a:extLst>
          </p:cNvPr>
          <p:cNvSpPr/>
          <p:nvPr/>
        </p:nvSpPr>
        <p:spPr>
          <a:xfrm>
            <a:off x="7959789" y="2416838"/>
            <a:ext cx="3648270" cy="2592956"/>
          </a:xfrm>
          <a:prstGeom prst="wedgeEllipseCallout">
            <a:avLst>
              <a:gd name="adj1" fmla="val -73007"/>
              <a:gd name="adj2" fmla="val 9243"/>
            </a:avLst>
          </a:prstGeom>
          <a:solidFill>
            <a:schemeClr val="bg1"/>
          </a:solidFill>
          <a:ln>
            <a:solidFill>
              <a:srgbClr val="98F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37938B-5950-4BE3-B93E-77C02B96C548}"/>
              </a:ext>
            </a:extLst>
          </p:cNvPr>
          <p:cNvSpPr txBox="1"/>
          <p:nvPr/>
        </p:nvSpPr>
        <p:spPr>
          <a:xfrm>
            <a:off x="8361005" y="2910196"/>
            <a:ext cx="3001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導入後すぐに基本情報を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入力するため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日別を選択すると自動で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入力されている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情報を入力する時間は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ほとんど必要ありません！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58EE8A99-73DE-4321-B0F5-5FA0C67954BA}"/>
              </a:ext>
            </a:extLst>
          </p:cNvPr>
          <p:cNvSpPr/>
          <p:nvPr/>
        </p:nvSpPr>
        <p:spPr>
          <a:xfrm>
            <a:off x="3910302" y="4193732"/>
            <a:ext cx="3648270" cy="2245345"/>
          </a:xfrm>
          <a:prstGeom prst="wedgeEllipseCallout">
            <a:avLst>
              <a:gd name="adj1" fmla="val -66602"/>
              <a:gd name="adj2" fmla="val 32365"/>
            </a:avLst>
          </a:prstGeom>
          <a:solidFill>
            <a:schemeClr val="bg1"/>
          </a:solidFill>
          <a:ln>
            <a:solidFill>
              <a:srgbClr val="9BD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EBB2EF-9E31-4504-B631-6949691118D4}"/>
              </a:ext>
            </a:extLst>
          </p:cNvPr>
          <p:cNvSpPr txBox="1"/>
          <p:nvPr/>
        </p:nvSpPr>
        <p:spPr>
          <a:xfrm>
            <a:off x="4127424" y="4664522"/>
            <a:ext cx="3214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文字を入力するのは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施設での様子と申し送りのみ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それ以外はリストから選択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1A8B30-E501-4400-9DE1-160AB96BA1DE}"/>
              </a:ext>
            </a:extLst>
          </p:cNvPr>
          <p:cNvSpPr txBox="1"/>
          <p:nvPr/>
        </p:nvSpPr>
        <p:spPr>
          <a:xfrm>
            <a:off x="8199176" y="5167978"/>
            <a:ext cx="3256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アプリ導入時に、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利用者基本情報の登録が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負担に感じる場合は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代行で入力可能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　代行無料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37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D30C47-0E47-4987-B230-531B34BC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92897"/>
          </a:xfrm>
          <a:pattFill prst="pct30">
            <a:fgClr>
              <a:srgbClr val="90E4D0"/>
            </a:fgClr>
            <a:bgClr>
              <a:schemeClr val="bg1"/>
            </a:bgClr>
          </a:pattFill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実際の操作画面（職員）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00745E1-B923-4A34-97F2-34D7C02B0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774" t="4363" r="13296" b="1767"/>
          <a:stretch/>
        </p:blipFill>
        <p:spPr>
          <a:xfrm>
            <a:off x="3073691" y="1181497"/>
            <a:ext cx="2901820" cy="55322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86B6718-AFD8-4AD4-A088-550FC2D2F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491" y="1184193"/>
            <a:ext cx="2901948" cy="5529551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2D18C29-0362-4DB5-9E93-9A6C9520C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53" y="1462960"/>
            <a:ext cx="2380424" cy="5033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F0B522A-B8EB-4DF6-81D3-B41FD286D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2" y="1429127"/>
            <a:ext cx="2432198" cy="5036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CF8B7B04-53F3-495A-BD55-D564D0DCF2FE}"/>
              </a:ext>
            </a:extLst>
          </p:cNvPr>
          <p:cNvSpPr/>
          <p:nvPr/>
        </p:nvSpPr>
        <p:spPr>
          <a:xfrm>
            <a:off x="64081" y="1181497"/>
            <a:ext cx="2889120" cy="2097844"/>
          </a:xfrm>
          <a:prstGeom prst="wedgeEllipseCallout">
            <a:avLst>
              <a:gd name="adj1" fmla="val 52801"/>
              <a:gd name="adj2" fmla="val 44264"/>
            </a:avLst>
          </a:prstGeom>
          <a:solidFill>
            <a:schemeClr val="bg1"/>
          </a:solidFill>
          <a:ln>
            <a:solidFill>
              <a:srgbClr val="9BD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46B76FE5-18D0-4881-B305-49024540E7CA}"/>
              </a:ext>
            </a:extLst>
          </p:cNvPr>
          <p:cNvSpPr/>
          <p:nvPr/>
        </p:nvSpPr>
        <p:spPr>
          <a:xfrm>
            <a:off x="149119" y="4057320"/>
            <a:ext cx="2879294" cy="2019708"/>
          </a:xfrm>
          <a:prstGeom prst="wedgeEllipseCallout">
            <a:avLst>
              <a:gd name="adj1" fmla="val 57849"/>
              <a:gd name="adj2" fmla="val -46545"/>
            </a:avLst>
          </a:prstGeom>
          <a:solidFill>
            <a:schemeClr val="bg1"/>
          </a:solidFill>
          <a:ln>
            <a:solidFill>
              <a:srgbClr val="98F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9EF3C79B-559F-43AE-B037-9E4D92C324A3}"/>
              </a:ext>
            </a:extLst>
          </p:cNvPr>
          <p:cNvSpPr/>
          <p:nvPr/>
        </p:nvSpPr>
        <p:spPr>
          <a:xfrm>
            <a:off x="9118439" y="1370860"/>
            <a:ext cx="3031895" cy="1908481"/>
          </a:xfrm>
          <a:prstGeom prst="wedgeEllipseCallout">
            <a:avLst>
              <a:gd name="adj1" fmla="val -40837"/>
              <a:gd name="adj2" fmla="val 65922"/>
            </a:avLst>
          </a:prstGeom>
          <a:solidFill>
            <a:schemeClr val="bg1"/>
          </a:solidFill>
          <a:ln>
            <a:solidFill>
              <a:srgbClr val="92E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6574BA5-2737-4DCB-8F5F-D38EF9A2B26A}"/>
              </a:ext>
            </a:extLst>
          </p:cNvPr>
          <p:cNvSpPr txBox="1"/>
          <p:nvPr/>
        </p:nvSpPr>
        <p:spPr>
          <a:xfrm>
            <a:off x="9188315" y="4783566"/>
            <a:ext cx="322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施設で使用している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紙の連絡帳と同じ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効果の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ものがアプリですぐに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利用者家族に届けられます！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FBB4DC-80A2-4B41-B0C3-FE2057DD742A}"/>
              </a:ext>
            </a:extLst>
          </p:cNvPr>
          <p:cNvSpPr txBox="1"/>
          <p:nvPr/>
        </p:nvSpPr>
        <p:spPr>
          <a:xfrm>
            <a:off x="359750" y="1768754"/>
            <a:ext cx="2287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利用者様を選択すると基本情報が自動で反映される！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DC407E-5B3E-4970-9077-3F5FFE2A6620}"/>
              </a:ext>
            </a:extLst>
          </p:cNvPr>
          <p:cNvSpPr txBox="1"/>
          <p:nvPr/>
        </p:nvSpPr>
        <p:spPr>
          <a:xfrm>
            <a:off x="149119" y="4638200"/>
            <a:ext cx="2843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普段の内容と違う部分のみ変更するだけで完了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大幅な時間短縮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68F44A-400F-4565-861F-7A2A95D66CE7}"/>
              </a:ext>
            </a:extLst>
          </p:cNvPr>
          <p:cNvSpPr txBox="1"/>
          <p:nvPr/>
        </p:nvSpPr>
        <p:spPr>
          <a:xfrm>
            <a:off x="9528727" y="1675503"/>
            <a:ext cx="2251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機能訓練についても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連絡帳と同様に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基本情報から部分的に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変更させることが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出来ます！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60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944</Words>
  <Application>Microsoft Office PowerPoint</Application>
  <PresentationFormat>ワイド画面</PresentationFormat>
  <Paragraphs>161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メイリオ</vt:lpstr>
      <vt:lpstr>游ゴシック</vt:lpstr>
      <vt:lpstr>游ゴシック Light</vt:lpstr>
      <vt:lpstr>Arial</vt:lpstr>
      <vt:lpstr>Eras Demi ITC</vt:lpstr>
      <vt:lpstr>Office テーマ</vt:lpstr>
      <vt:lpstr>Contact Book</vt:lpstr>
      <vt:lpstr>　Contact Book とは</vt:lpstr>
      <vt:lpstr>　介護施設の現状</vt:lpstr>
      <vt:lpstr>　Contact Book の解決</vt:lpstr>
      <vt:lpstr>　実際の操作画面（管理者）</vt:lpstr>
      <vt:lpstr>　実際の操作画面</vt:lpstr>
      <vt:lpstr>　実際の操作画面</vt:lpstr>
      <vt:lpstr>　実際の操作画面（職員）</vt:lpstr>
      <vt:lpstr>　実際の操作画面（職員）</vt:lpstr>
      <vt:lpstr>　実際の操作画面（職員）</vt:lpstr>
      <vt:lpstr>　実際の操作画面（家族）</vt:lpstr>
      <vt:lpstr>　実際の操作画面（家族）</vt:lpstr>
      <vt:lpstr>　どうやって導入するの？</vt:lpstr>
      <vt:lpstr>　費用</vt:lpstr>
      <vt:lpstr>　おわりに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Contact Book</dc:title>
  <dc:creator>Administrator</dc:creator>
  <cp:lastModifiedBy>nextinnovation 中村直貴</cp:lastModifiedBy>
  <cp:revision>20</cp:revision>
  <dcterms:created xsi:type="dcterms:W3CDTF">2023-06-16T07:17:40Z</dcterms:created>
  <dcterms:modified xsi:type="dcterms:W3CDTF">2023-06-29T05:31:06Z</dcterms:modified>
</cp:coreProperties>
</file>