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
  </p:notesMasterIdLst>
  <p:handoutMasterIdLst>
    <p:handoutMasterId r:id="rId4"/>
  </p:handoutMasterIdLst>
  <p:sldIdLst>
    <p:sldId id="288"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6" userDrawn="1">
          <p15:clr>
            <a:srgbClr val="A4A3A4"/>
          </p15:clr>
        </p15:guide>
        <p15:guide id="3" pos="216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CCFF"/>
    <a:srgbClr val="33CCFF"/>
    <a:srgbClr val="CC3300"/>
    <a:srgbClr val="66FFFF"/>
    <a:srgbClr val="FCD5B5"/>
    <a:srgbClr val="B7DEE8"/>
    <a:srgbClr val="FEF9C0"/>
    <a:srgbClr val="0000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72" autoAdjust="0"/>
    <p:restoredTop sz="96163" autoAdjust="0"/>
  </p:normalViewPr>
  <p:slideViewPr>
    <p:cSldViewPr showGuides="1">
      <p:cViewPr varScale="1">
        <p:scale>
          <a:sx n="29" d="100"/>
          <a:sy n="29" d="100"/>
        </p:scale>
        <p:origin x="1992" y="78"/>
      </p:cViewPr>
      <p:guideLst>
        <p:guide orient="horz" pos="2666"/>
        <p:guide pos="2160"/>
      </p:guideLst>
    </p:cSldViewPr>
  </p:slideViewPr>
  <p:notesTextViewPr>
    <p:cViewPr>
      <p:scale>
        <a:sx n="125" d="100"/>
        <a:sy n="125" d="100"/>
      </p:scale>
      <p:origin x="0" y="0"/>
    </p:cViewPr>
  </p:notesTextViewPr>
  <p:sorterViewPr>
    <p:cViewPr>
      <p:scale>
        <a:sx n="150" d="100"/>
        <a:sy n="150" d="100"/>
      </p:scale>
      <p:origin x="0" y="0"/>
    </p:cViewPr>
  </p:sorterViewPr>
  <p:notesViewPr>
    <p:cSldViewPr>
      <p:cViewPr varScale="1">
        <p:scale>
          <a:sx n="51" d="100"/>
          <a:sy n="51" d="100"/>
        </p:scale>
        <p:origin x="-2220"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3713"/>
          </a:xfrm>
          <a:prstGeom prst="rect">
            <a:avLst/>
          </a:prstGeom>
        </p:spPr>
        <p:txBody>
          <a:bodyPr vert="horz" lIns="91434" tIns="45717" rIns="91434" bIns="45717" rtlCol="0"/>
          <a:lstStyle>
            <a:lvl1pPr algn="r">
              <a:defRPr sz="1200"/>
            </a:lvl1pPr>
          </a:lstStyle>
          <a:p>
            <a:fld id="{B9CAC06F-3842-4003-BA5A-24BC796C24C1}" type="datetimeFigureOut">
              <a:rPr kumimoji="1" lang="ja-JP" altLang="en-US" smtClean="0"/>
              <a:pPr/>
              <a:t>2023/4/3</a:t>
            </a:fld>
            <a:endParaRPr kumimoji="1" lang="ja-JP" altLang="en-US"/>
          </a:p>
        </p:txBody>
      </p:sp>
      <p:sp>
        <p:nvSpPr>
          <p:cNvPr id="4" name="フッター プレースホルダー 3"/>
          <p:cNvSpPr>
            <a:spLocks noGrp="1"/>
          </p:cNvSpPr>
          <p:nvPr>
            <p:ph type="ftr" sz="quarter" idx="2"/>
          </p:nvPr>
        </p:nvSpPr>
        <p:spPr>
          <a:xfrm>
            <a:off x="1" y="9371013"/>
            <a:ext cx="2919413" cy="493712"/>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34" tIns="45717" rIns="91434" bIns="45717" rtlCol="0" anchor="b"/>
          <a:lstStyle>
            <a:lvl1pPr algn="r">
              <a:defRPr sz="1200"/>
            </a:lvl1pPr>
          </a:lstStyle>
          <a:p>
            <a:fld id="{D200DF76-B1AD-41FD-AF0C-57E283A277F5}" type="slidenum">
              <a:rPr kumimoji="1" lang="ja-JP" altLang="en-US" smtClean="0"/>
              <a:pPr/>
              <a:t>‹#›</a:t>
            </a:fld>
            <a:endParaRPr kumimoji="1" lang="ja-JP" altLang="en-US"/>
          </a:p>
        </p:txBody>
      </p:sp>
    </p:spTree>
    <p:extLst>
      <p:ext uri="{BB962C8B-B14F-4D97-AF65-F5344CB8AC3E}">
        <p14:creationId xmlns:p14="http://schemas.microsoft.com/office/powerpoint/2010/main" val="1311889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B4A33E16-B396-43EC-907D-B6871D6FE268}" type="datetimeFigureOut">
              <a:rPr kumimoji="1" lang="ja-JP" altLang="en-US" smtClean="0"/>
              <a:pPr/>
              <a:t>2023/4/3</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4D72DF7C-B692-4E1D-A26F-6AF2F9506CE0}" type="slidenum">
              <a:rPr kumimoji="1" lang="ja-JP" altLang="en-US" smtClean="0"/>
              <a:pPr/>
              <a:t>‹#›</a:t>
            </a:fld>
            <a:endParaRPr kumimoji="1" lang="ja-JP" altLang="en-US"/>
          </a:p>
        </p:txBody>
      </p:sp>
    </p:spTree>
    <p:extLst>
      <p:ext uri="{BB962C8B-B14F-4D97-AF65-F5344CB8AC3E}">
        <p14:creationId xmlns:p14="http://schemas.microsoft.com/office/powerpoint/2010/main" val="3548610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AE0121-87D7-4B12-9E49-EA4AE71886CC}" type="datetime1">
              <a:rPr kumimoji="1" lang="ja-JP" altLang="en-US" smtClean="0"/>
              <a:pPr/>
              <a:t>2023/4/3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7EC83E-9F36-4B10-9649-CC06809FFAC8}" type="slidenum">
              <a:rPr kumimoji="1" lang="ja-JP" altLang="en-US" smtClean="0"/>
              <a:pPr/>
              <a:t>‹#›</a:t>
            </a:fld>
            <a:endParaRPr kumimoji="1" lang="ja-JP" altLang="en-US" dirty="0"/>
          </a:p>
        </p:txBody>
      </p:sp>
    </p:spTree>
    <p:extLst>
      <p:ext uri="{BB962C8B-B14F-4D97-AF65-F5344CB8AC3E}">
        <p14:creationId xmlns:p14="http://schemas.microsoft.com/office/powerpoint/2010/main" val="242108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6AB38C2-19BA-418A-996D-C30477178935}" type="datetime1">
              <a:rPr kumimoji="1" lang="ja-JP" altLang="en-US" smtClean="0"/>
              <a:pPr/>
              <a:t>2023/4/3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7EC83E-9F36-4B10-9649-CC06809FFAC8}" type="slidenum">
              <a:rPr kumimoji="1" lang="ja-JP" altLang="en-US" smtClean="0"/>
              <a:pPr/>
              <a:t>‹#›</a:t>
            </a:fld>
            <a:endParaRPr kumimoji="1" lang="ja-JP" altLang="en-US"/>
          </a:p>
        </p:txBody>
      </p:sp>
    </p:spTree>
    <p:extLst>
      <p:ext uri="{BB962C8B-B14F-4D97-AF65-F5344CB8AC3E}">
        <p14:creationId xmlns:p14="http://schemas.microsoft.com/office/powerpoint/2010/main" val="226892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B8470B-6AA3-4BAD-A9CD-9C657A91E9FC}" type="datetime1">
              <a:rPr kumimoji="1" lang="ja-JP" altLang="en-US" smtClean="0"/>
              <a:pPr/>
              <a:t>2023/4/3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7EC83E-9F36-4B10-9649-CC06809FFAC8}" type="slidenum">
              <a:rPr kumimoji="1" lang="ja-JP" altLang="en-US" smtClean="0"/>
              <a:pPr/>
              <a:t>‹#›</a:t>
            </a:fld>
            <a:endParaRPr kumimoji="1" lang="ja-JP" altLang="en-US"/>
          </a:p>
        </p:txBody>
      </p:sp>
    </p:spTree>
    <p:extLst>
      <p:ext uri="{BB962C8B-B14F-4D97-AF65-F5344CB8AC3E}">
        <p14:creationId xmlns:p14="http://schemas.microsoft.com/office/powerpoint/2010/main" val="119310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9E9B104-8D48-4938-A65A-019C1F4B306B}" type="datetime1">
              <a:rPr kumimoji="1" lang="ja-JP" altLang="en-US" smtClean="0"/>
              <a:pPr/>
              <a:t>2023/4/3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7EC83E-9F36-4B10-9649-CC06809FFAC8}" type="slidenum">
              <a:rPr kumimoji="1" lang="ja-JP" altLang="en-US" smtClean="0"/>
              <a:pPr/>
              <a:t>‹#›</a:t>
            </a:fld>
            <a:endParaRPr kumimoji="1" lang="ja-JP" altLang="en-US"/>
          </a:p>
        </p:txBody>
      </p:sp>
    </p:spTree>
    <p:extLst>
      <p:ext uri="{BB962C8B-B14F-4D97-AF65-F5344CB8AC3E}">
        <p14:creationId xmlns:p14="http://schemas.microsoft.com/office/powerpoint/2010/main" val="215970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CF14313-AE5C-497B-B8A7-71BD07C5AD22}" type="datetime1">
              <a:rPr kumimoji="1" lang="ja-JP" altLang="en-US" smtClean="0"/>
              <a:pPr/>
              <a:t>2023/4/3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7EC83E-9F36-4B10-9649-CC06809FFAC8}" type="slidenum">
              <a:rPr kumimoji="1" lang="ja-JP" altLang="en-US" smtClean="0"/>
              <a:pPr/>
              <a:t>‹#›</a:t>
            </a:fld>
            <a:endParaRPr kumimoji="1" lang="ja-JP" altLang="en-US"/>
          </a:p>
        </p:txBody>
      </p:sp>
    </p:spTree>
    <p:extLst>
      <p:ext uri="{BB962C8B-B14F-4D97-AF65-F5344CB8AC3E}">
        <p14:creationId xmlns:p14="http://schemas.microsoft.com/office/powerpoint/2010/main" val="25521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C141A5-00B4-47B1-98DC-2DE5C66FEF42}" type="datetime1">
              <a:rPr kumimoji="1" lang="ja-JP" altLang="en-US" smtClean="0"/>
              <a:pPr/>
              <a:t>2023/4/3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7EC83E-9F36-4B10-9649-CC06809FFAC8}" type="slidenum">
              <a:rPr kumimoji="1" lang="ja-JP" altLang="en-US" smtClean="0"/>
              <a:pPr/>
              <a:t>‹#›</a:t>
            </a:fld>
            <a:endParaRPr kumimoji="1" lang="ja-JP" altLang="en-US"/>
          </a:p>
        </p:txBody>
      </p:sp>
    </p:spTree>
    <p:extLst>
      <p:ext uri="{BB962C8B-B14F-4D97-AF65-F5344CB8AC3E}">
        <p14:creationId xmlns:p14="http://schemas.microsoft.com/office/powerpoint/2010/main" val="218787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8FDD1A8-74D9-43C7-89B9-F499B9FBEF26}" type="datetime1">
              <a:rPr kumimoji="1" lang="ja-JP" altLang="en-US" smtClean="0"/>
              <a:pPr/>
              <a:t>2023/4/3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7EC83E-9F36-4B10-9649-CC06809FFAC8}" type="slidenum">
              <a:rPr kumimoji="1" lang="ja-JP" altLang="en-US" smtClean="0"/>
              <a:pPr/>
              <a:t>‹#›</a:t>
            </a:fld>
            <a:endParaRPr kumimoji="1" lang="ja-JP" altLang="en-US"/>
          </a:p>
        </p:txBody>
      </p:sp>
    </p:spTree>
    <p:extLst>
      <p:ext uri="{BB962C8B-B14F-4D97-AF65-F5344CB8AC3E}">
        <p14:creationId xmlns:p14="http://schemas.microsoft.com/office/powerpoint/2010/main" val="35053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CDBB3CF-663C-4210-BDEC-79B9E67A515A}" type="datetime1">
              <a:rPr kumimoji="1" lang="ja-JP" altLang="en-US" smtClean="0"/>
              <a:pPr/>
              <a:t>2023/4/3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07EC83E-9F36-4B10-9649-CC06809FFAC8}" type="slidenum">
              <a:rPr kumimoji="1" lang="ja-JP" altLang="en-US" smtClean="0"/>
              <a:pPr/>
              <a:t>‹#›</a:t>
            </a:fld>
            <a:endParaRPr kumimoji="1" lang="ja-JP" altLang="en-US"/>
          </a:p>
        </p:txBody>
      </p:sp>
    </p:spTree>
    <p:extLst>
      <p:ext uri="{BB962C8B-B14F-4D97-AF65-F5344CB8AC3E}">
        <p14:creationId xmlns:p14="http://schemas.microsoft.com/office/powerpoint/2010/main" val="94608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304EBAA-A7A6-4927-96AC-E3DDA315F6CB}" type="datetime1">
              <a:rPr kumimoji="1" lang="ja-JP" altLang="en-US" smtClean="0"/>
              <a:pPr/>
              <a:t>2023/4/3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07EC83E-9F36-4B10-9649-CC06809FFAC8}" type="slidenum">
              <a:rPr kumimoji="1" lang="ja-JP" altLang="en-US" smtClean="0"/>
              <a:pPr/>
              <a:t>‹#›</a:t>
            </a:fld>
            <a:endParaRPr kumimoji="1" lang="ja-JP" altLang="en-US"/>
          </a:p>
        </p:txBody>
      </p:sp>
    </p:spTree>
    <p:extLst>
      <p:ext uri="{BB962C8B-B14F-4D97-AF65-F5344CB8AC3E}">
        <p14:creationId xmlns:p14="http://schemas.microsoft.com/office/powerpoint/2010/main" val="145720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2343150" y="9152367"/>
            <a:ext cx="2171700" cy="527403"/>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5098188" y="9524775"/>
            <a:ext cx="1600200" cy="527403"/>
          </a:xfrm>
        </p:spPr>
        <p:txBody>
          <a:bodyPr/>
          <a:lstStyle/>
          <a:p>
            <a:r>
              <a:rPr lang="en-US" altLang="ja-JP" dirty="0"/>
              <a:t>Page.</a:t>
            </a:r>
            <a:fld id="{107EC83E-9F36-4B10-9649-CC06809FFAC8}" type="slidenum">
              <a:rPr lang="ja-JP" altLang="en-US" smtClean="0"/>
              <a:pPr/>
              <a:t>‹#›</a:t>
            </a:fld>
            <a:endParaRPr lang="ja-JP" altLang="en-US" dirty="0"/>
          </a:p>
        </p:txBody>
      </p:sp>
    </p:spTree>
    <p:extLst>
      <p:ext uri="{BB962C8B-B14F-4D97-AF65-F5344CB8AC3E}">
        <p14:creationId xmlns:p14="http://schemas.microsoft.com/office/powerpoint/2010/main" val="127572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3242940" y="9394149"/>
            <a:ext cx="372120" cy="527403"/>
          </a:xfrm>
        </p:spPr>
        <p:txBody>
          <a:bodyPr/>
          <a:lstStyle/>
          <a:p>
            <a:fld id="{107EC83E-9F36-4B10-9649-CC06809FFAC8}" type="slidenum">
              <a:rPr lang="ja-JP" altLang="en-US" smtClean="0"/>
              <a:pPr/>
              <a:t>‹#›</a:t>
            </a:fld>
            <a:endParaRPr lang="ja-JP" altLang="en-US" dirty="0"/>
          </a:p>
        </p:txBody>
      </p:sp>
      <p:sp>
        <p:nvSpPr>
          <p:cNvPr id="8" name="テキスト ボックス 7"/>
          <p:cNvSpPr txBox="1"/>
          <p:nvPr userDrawn="1"/>
        </p:nvSpPr>
        <p:spPr>
          <a:xfrm>
            <a:off x="118318" y="12914"/>
            <a:ext cx="2160240" cy="261610"/>
          </a:xfrm>
          <a:prstGeom prst="rect">
            <a:avLst/>
          </a:prstGeom>
          <a:noFill/>
        </p:spPr>
        <p:txBody>
          <a:bodyPr wrap="square" rtlCol="0">
            <a:spAutoFit/>
          </a:bodyPr>
          <a:lstStyle/>
          <a:p>
            <a:r>
              <a:rPr kumimoji="1" lang="ja-JP" altLang="en-US" sz="1100" dirty="0">
                <a:latin typeface="HGP教科書体" pitchFamily="18" charset="-128"/>
                <a:ea typeface="HGP教科書体" pitchFamily="18" charset="-128"/>
              </a:rPr>
              <a:t>新</a:t>
            </a:r>
            <a:r>
              <a:rPr kumimoji="1" lang="ja-JP" altLang="en-US" sz="1100" dirty="0">
                <a:solidFill>
                  <a:srgbClr val="FF0000"/>
                </a:solidFill>
                <a:latin typeface="HGP教科書体" pitchFamily="18" charset="-128"/>
                <a:ea typeface="HGP教科書体" pitchFamily="18" charset="-128"/>
              </a:rPr>
              <a:t>春</a:t>
            </a:r>
            <a:r>
              <a:rPr kumimoji="1" lang="ja-JP" altLang="en-US" sz="1100" dirty="0">
                <a:latin typeface="HGP教科書体" pitchFamily="18" charset="-128"/>
                <a:ea typeface="HGP教科書体" pitchFamily="18" charset="-128"/>
              </a:rPr>
              <a:t>獅子</a:t>
            </a:r>
            <a:r>
              <a:rPr kumimoji="1" lang="ja-JP" altLang="en-US" sz="1100" dirty="0">
                <a:solidFill>
                  <a:srgbClr val="B48900"/>
                </a:solidFill>
                <a:latin typeface="HGP教科書体" pitchFamily="18" charset="-128"/>
                <a:ea typeface="HGP教科書体" pitchFamily="18" charset="-128"/>
              </a:rPr>
              <a:t>舞</a:t>
            </a:r>
          </a:p>
        </p:txBody>
      </p:sp>
      <p:sp>
        <p:nvSpPr>
          <p:cNvPr id="10" name="テキスト ボックス 9"/>
          <p:cNvSpPr txBox="1"/>
          <p:nvPr userDrawn="1"/>
        </p:nvSpPr>
        <p:spPr>
          <a:xfrm>
            <a:off x="203716" y="9691014"/>
            <a:ext cx="2232248" cy="215444"/>
          </a:xfrm>
          <a:prstGeom prst="rect">
            <a:avLst/>
          </a:prstGeom>
          <a:noFill/>
        </p:spPr>
        <p:txBody>
          <a:bodyPr wrap="square" rtlCol="0">
            <a:spAutoFit/>
          </a:bodyPr>
          <a:lstStyle/>
          <a:p>
            <a:r>
              <a:rPr kumimoji="1" lang="ja-JP" altLang="en-US" sz="800" dirty="0">
                <a:solidFill>
                  <a:schemeClr val="bg1">
                    <a:lumMod val="65000"/>
                  </a:schemeClr>
                </a:solidFill>
                <a:latin typeface="+mj-ea"/>
                <a:ea typeface="+mj-ea"/>
              </a:rPr>
              <a:t>ランドマークプラザ</a:t>
            </a:r>
            <a:r>
              <a:rPr kumimoji="1" lang="en-US" altLang="ja-JP" sz="800" dirty="0">
                <a:solidFill>
                  <a:schemeClr val="bg1">
                    <a:lumMod val="65000"/>
                  </a:schemeClr>
                </a:solidFill>
                <a:latin typeface="+mj-ea"/>
                <a:ea typeface="+mj-ea"/>
              </a:rPr>
              <a:t>2020</a:t>
            </a:r>
            <a:r>
              <a:rPr kumimoji="1" lang="ja-JP" altLang="en-US" sz="800" dirty="0">
                <a:solidFill>
                  <a:schemeClr val="bg1">
                    <a:lumMod val="65000"/>
                  </a:schemeClr>
                </a:solidFill>
                <a:latin typeface="+mj-ea"/>
                <a:ea typeface="+mj-ea"/>
              </a:rPr>
              <a:t>ニューイヤーイベント</a:t>
            </a:r>
          </a:p>
        </p:txBody>
      </p:sp>
    </p:spTree>
    <p:extLst>
      <p:ext uri="{BB962C8B-B14F-4D97-AF65-F5344CB8AC3E}">
        <p14:creationId xmlns:p14="http://schemas.microsoft.com/office/powerpoint/2010/main" val="54994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74F07B-7DF0-4E06-A9D3-4A99B867BB9B}" type="datetime1">
              <a:rPr kumimoji="1" lang="ja-JP" altLang="en-US" smtClean="0"/>
              <a:pPr/>
              <a:t>2023/4/3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7EC83E-9F36-4B10-9649-CC06809FFAC8}" type="slidenum">
              <a:rPr kumimoji="1" lang="ja-JP" altLang="en-US" smtClean="0"/>
              <a:pPr/>
              <a:t>‹#›</a:t>
            </a:fld>
            <a:endParaRPr kumimoji="1" lang="ja-JP" altLang="en-US"/>
          </a:p>
        </p:txBody>
      </p:sp>
    </p:spTree>
    <p:extLst>
      <p:ext uri="{BB962C8B-B14F-4D97-AF65-F5344CB8AC3E}">
        <p14:creationId xmlns:p14="http://schemas.microsoft.com/office/powerpoint/2010/main" val="176459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59051582-A5AD-46BC-BB5A-CDFCB6F5E5DD}" type="datetime1">
              <a:rPr kumimoji="1" lang="ja-JP" altLang="en-US" smtClean="0"/>
              <a:pPr/>
              <a:t>2023/4/3</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107EC83E-9F36-4B10-9649-CC06809FFAC8}" type="slidenum">
              <a:rPr kumimoji="1" lang="ja-JP" altLang="en-US" smtClean="0"/>
              <a:pPr/>
              <a:t>‹#›</a:t>
            </a:fld>
            <a:endParaRPr kumimoji="1" lang="ja-JP" altLang="en-US"/>
          </a:p>
        </p:txBody>
      </p:sp>
    </p:spTree>
    <p:extLst>
      <p:ext uri="{BB962C8B-B14F-4D97-AF65-F5344CB8AC3E}">
        <p14:creationId xmlns:p14="http://schemas.microsoft.com/office/powerpoint/2010/main" val="3286778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CFCFADA-145C-7715-938A-75CE80FF3ECB}"/>
              </a:ext>
            </a:extLst>
          </p:cNvPr>
          <p:cNvSpPr txBox="1"/>
          <p:nvPr/>
        </p:nvSpPr>
        <p:spPr>
          <a:xfrm>
            <a:off x="1130935" y="-15552"/>
            <a:ext cx="4596130"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クイーンズスクエア横浜</a:t>
            </a:r>
            <a:r>
              <a:rPr kumimoji="1" lang="en-US" altLang="ja-JP" sz="1600" b="1" dirty="0">
                <a:latin typeface="メイリオ" panose="020B0604030504040204" pitchFamily="50" charset="-128"/>
                <a:ea typeface="メイリオ" panose="020B0604030504040204" pitchFamily="50" charset="-128"/>
              </a:rPr>
              <a:t>SDGs</a:t>
            </a:r>
            <a:r>
              <a:rPr kumimoji="1" lang="ja-JP" altLang="en-US" sz="1600" b="1" dirty="0">
                <a:latin typeface="メイリオ" panose="020B0604030504040204" pitchFamily="50" charset="-128"/>
                <a:ea typeface="メイリオ" panose="020B0604030504040204" pitchFamily="50" charset="-128"/>
              </a:rPr>
              <a:t>アクション</a:t>
            </a:r>
            <a:r>
              <a:rPr kumimoji="1" lang="en-US" altLang="ja-JP" sz="1600" b="1" dirty="0">
                <a:latin typeface="メイリオ" panose="020B0604030504040204" pitchFamily="50" charset="-128"/>
                <a:ea typeface="メイリオ" panose="020B0604030504040204" pitchFamily="50" charset="-128"/>
              </a:rPr>
              <a:t>2023</a:t>
            </a:r>
            <a:endParaRPr kumimoji="1" lang="ja-JP" altLang="en-US" sz="16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7CBB4984-068E-E38C-10A6-6F75E87AA86C}"/>
              </a:ext>
            </a:extLst>
          </p:cNvPr>
          <p:cNvSpPr txBox="1"/>
          <p:nvPr/>
        </p:nvSpPr>
        <p:spPr>
          <a:xfrm>
            <a:off x="1673551" y="302221"/>
            <a:ext cx="3510898"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クイーンズスクエア横浜で</a:t>
            </a:r>
            <a:r>
              <a:rPr kumimoji="1" lang="en-US" altLang="ja-JP" sz="1200" dirty="0">
                <a:latin typeface="メイリオ" panose="020B0604030504040204" pitchFamily="50" charset="-128"/>
                <a:ea typeface="メイリオ" panose="020B0604030504040204" pitchFamily="50" charset="-128"/>
              </a:rPr>
              <a:t>SDGs</a:t>
            </a:r>
            <a:r>
              <a:rPr kumimoji="1" lang="ja-JP" altLang="en-US" sz="1200" dirty="0">
                <a:latin typeface="メイリオ" panose="020B0604030504040204" pitchFamily="50" charset="-128"/>
                <a:ea typeface="メイリオ" panose="020B0604030504040204" pitchFamily="50" charset="-128"/>
              </a:rPr>
              <a:t>を体験しよう！</a:t>
            </a:r>
          </a:p>
        </p:txBody>
      </p:sp>
      <p:sp>
        <p:nvSpPr>
          <p:cNvPr id="5" name="テキスト ボックス 4">
            <a:extLst>
              <a:ext uri="{FF2B5EF4-FFF2-40B4-BE49-F238E27FC236}">
                <a16:creationId xmlns:a16="http://schemas.microsoft.com/office/drawing/2014/main" id="{70C3E802-37F8-2E64-51E5-7FD8288EC9D3}"/>
              </a:ext>
            </a:extLst>
          </p:cNvPr>
          <p:cNvSpPr txBox="1"/>
          <p:nvPr/>
        </p:nvSpPr>
        <p:spPr>
          <a:xfrm>
            <a:off x="1082845" y="508191"/>
            <a:ext cx="4692310" cy="307777"/>
          </a:xfrm>
          <a:prstGeom prst="rect">
            <a:avLst/>
          </a:prstGeom>
          <a:noFill/>
        </p:spPr>
        <p:txBody>
          <a:bodyPr wrap="none" rtlCol="0">
            <a:spAutoFit/>
          </a:bodyPr>
          <a:lstStyle/>
          <a:p>
            <a:r>
              <a:rPr lang="en-US" altLang="ja-JP" sz="1400" b="1" dirty="0">
                <a:latin typeface="メイリオ" panose="020B0604030504040204" pitchFamily="50" charset="-128"/>
                <a:ea typeface="メイリオ" panose="020B0604030504040204" pitchFamily="50" charset="-128"/>
              </a:rPr>
              <a:t>4/29(</a:t>
            </a:r>
            <a:r>
              <a:rPr lang="ja-JP" altLang="en-US" sz="1400" b="1" dirty="0">
                <a:latin typeface="メイリオ" panose="020B0604030504040204" pitchFamily="50" charset="-128"/>
                <a:ea typeface="メイリオ" panose="020B0604030504040204" pitchFamily="50" charset="-128"/>
              </a:rPr>
              <a:t>土</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4/30(</a:t>
            </a:r>
            <a:r>
              <a:rPr lang="ja-JP" altLang="en-US" sz="1400" b="1" dirty="0">
                <a:latin typeface="メイリオ" panose="020B0604030504040204" pitchFamily="50" charset="-128"/>
                <a:ea typeface="メイリオ" panose="020B0604030504040204" pitchFamily="50" charset="-128"/>
              </a:rPr>
              <a:t>日</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rPr>
              <a:t>5/3(</a:t>
            </a:r>
            <a:r>
              <a:rPr lang="ja-JP" altLang="en-US" sz="1400" b="1" dirty="0">
                <a:latin typeface="メイリオ" panose="020B0604030504040204" pitchFamily="50" charset="-128"/>
                <a:ea typeface="メイリオ" panose="020B0604030504040204" pitchFamily="50" charset="-128"/>
              </a:rPr>
              <a:t>水・祝</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5/5(</a:t>
            </a:r>
            <a:r>
              <a:rPr lang="ja-JP" altLang="en-US" sz="1400" b="1" dirty="0">
                <a:latin typeface="メイリオ" panose="020B0604030504040204" pitchFamily="50" charset="-128"/>
                <a:ea typeface="メイリオ" panose="020B0604030504040204" pitchFamily="50" charset="-128"/>
              </a:rPr>
              <a:t>金・祝</a:t>
            </a:r>
            <a:r>
              <a:rPr lang="en-US" altLang="ja-JP" sz="1400" b="1" dirty="0">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623829E8-F593-C5DD-3846-509ACC8DCE9E}"/>
              </a:ext>
            </a:extLst>
          </p:cNvPr>
          <p:cNvSpPr/>
          <p:nvPr/>
        </p:nvSpPr>
        <p:spPr>
          <a:xfrm>
            <a:off x="241895" y="779844"/>
            <a:ext cx="6509748" cy="4447001"/>
          </a:xfrm>
          <a:prstGeom prst="roundRect">
            <a:avLst>
              <a:gd name="adj" fmla="val 4587"/>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2337B48-0412-A507-E798-CD9957AE1F18}"/>
              </a:ext>
            </a:extLst>
          </p:cNvPr>
          <p:cNvSpPr txBox="1"/>
          <p:nvPr/>
        </p:nvSpPr>
        <p:spPr>
          <a:xfrm>
            <a:off x="375588" y="1215570"/>
            <a:ext cx="3012363" cy="253916"/>
          </a:xfrm>
          <a:prstGeom prst="rect">
            <a:avLst/>
          </a:prstGeom>
          <a:noFill/>
        </p:spPr>
        <p:txBody>
          <a:bodyPr wrap="none" rtlCol="0">
            <a:spAutoFit/>
          </a:bodyPr>
          <a:lstStyle/>
          <a:p>
            <a:r>
              <a:rPr lang="ja-JP" altLang="en-US" sz="1050" dirty="0">
                <a:latin typeface="メイリオ" panose="020B0604030504040204" pitchFamily="50" charset="-128"/>
                <a:ea typeface="メイリオ" panose="020B0604030504040204" pitchFamily="50" charset="-128"/>
              </a:rPr>
              <a:t>「みんなでクジラの巨大アートをつくろう！」</a:t>
            </a:r>
            <a:endParaRPr kumimoji="1" lang="en-US" altLang="ja-JP" sz="105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1F6C7ED-562C-61A0-99B7-75BB2446068B}"/>
              </a:ext>
            </a:extLst>
          </p:cNvPr>
          <p:cNvSpPr txBox="1"/>
          <p:nvPr/>
        </p:nvSpPr>
        <p:spPr>
          <a:xfrm>
            <a:off x="697029" y="867954"/>
            <a:ext cx="5782242" cy="253916"/>
          </a:xfrm>
          <a:prstGeom prst="rect">
            <a:avLst/>
          </a:prstGeom>
          <a:noFill/>
        </p:spPr>
        <p:txBody>
          <a:bodyPr wrap="square" rtlCol="0">
            <a:spAutoFit/>
          </a:bodyPr>
          <a:lstStyle/>
          <a:p>
            <a:r>
              <a:rPr kumimoji="1" lang="en-US" altLang="ja-JP" sz="1050" dirty="0">
                <a:latin typeface="メイリオ" panose="020B0604030504040204" pitchFamily="50" charset="-128"/>
                <a:ea typeface="メイリオ" panose="020B0604030504040204" pitchFamily="50" charset="-128"/>
              </a:rPr>
              <a:t>4/29(</a:t>
            </a:r>
            <a:r>
              <a:rPr kumimoji="1" lang="ja-JP" altLang="en-US" sz="1050" dirty="0">
                <a:latin typeface="メイリオ" panose="020B0604030504040204" pitchFamily="50" charset="-128"/>
                <a:ea typeface="メイリオ" panose="020B0604030504040204" pitchFamily="50" charset="-128"/>
              </a:rPr>
              <a:t>土</a:t>
            </a:r>
            <a:r>
              <a:rPr kumimoji="1"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4/30(</a:t>
            </a:r>
            <a:r>
              <a:rPr lang="ja-JP" altLang="en-US" sz="1050" dirty="0">
                <a:latin typeface="メイリオ" panose="020B0604030504040204" pitchFamily="50" charset="-128"/>
                <a:ea typeface="メイリオ" panose="020B0604030504040204" pitchFamily="50" charset="-128"/>
              </a:rPr>
              <a:t>日</a:t>
            </a:r>
            <a:r>
              <a:rPr lang="en-US" altLang="ja-JP" sz="1050" dirty="0">
                <a:latin typeface="メイリオ" panose="020B0604030504040204" pitchFamily="50" charset="-128"/>
                <a:ea typeface="メイリオ" panose="020B0604030504040204" pitchFamily="50" charset="-128"/>
              </a:rPr>
              <a:t>) 10:30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16:30</a:t>
            </a:r>
            <a:r>
              <a:rPr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1F </a:t>
            </a:r>
            <a:r>
              <a:rPr kumimoji="1" lang="ja-JP" altLang="en-US" sz="1050" dirty="0">
                <a:latin typeface="メイリオ" panose="020B0604030504040204" pitchFamily="50" charset="-128"/>
                <a:ea typeface="メイリオ" panose="020B0604030504040204" pitchFamily="50" charset="-128"/>
              </a:rPr>
              <a:t>クイーンズパーク</a:t>
            </a:r>
            <a:endParaRPr kumimoji="1" lang="en-US" altLang="ja-JP" sz="105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F6F3C9F3-4C66-414C-2507-73120C8104B1}"/>
              </a:ext>
            </a:extLst>
          </p:cNvPr>
          <p:cNvSpPr txBox="1"/>
          <p:nvPr/>
        </p:nvSpPr>
        <p:spPr>
          <a:xfrm>
            <a:off x="314675" y="1490420"/>
            <a:ext cx="3134191" cy="400110"/>
          </a:xfrm>
          <a:prstGeom prst="rect">
            <a:avLst/>
          </a:prstGeom>
          <a:noFill/>
        </p:spPr>
        <p:txBody>
          <a:bodyPr wrap="none" rtlCol="0">
            <a:spAutoFit/>
          </a:bodyPr>
          <a:lstStyle/>
          <a:p>
            <a:pPr algn="ctr"/>
            <a:r>
              <a:rPr kumimoji="1" lang="ja-JP" altLang="en-US" sz="1000" dirty="0">
                <a:latin typeface="メイリオ" panose="020B0604030504040204" pitchFamily="50" charset="-128"/>
                <a:ea typeface="メイリオ" panose="020B0604030504040204" pitchFamily="50" charset="-128"/>
              </a:rPr>
              <a:t>トップチョークアーティストとのコラボレーション</a:t>
            </a:r>
            <a:endParaRPr kumimoji="1"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で大きなクジラの絵を完成させよう。</a:t>
            </a:r>
            <a:endParaRPr kumimoji="1" lang="en-US" altLang="ja-JP" sz="1000" dirty="0">
              <a:latin typeface="メイリオ" panose="020B0604030504040204" pitchFamily="50" charset="-128"/>
              <a:ea typeface="メイリオ" panose="020B0604030504040204" pitchFamily="50" charset="-128"/>
            </a:endParaRPr>
          </a:p>
        </p:txBody>
      </p:sp>
      <p:pic>
        <p:nvPicPr>
          <p:cNvPr id="12" name="Picture 6">
            <a:extLst>
              <a:ext uri="{FF2B5EF4-FFF2-40B4-BE49-F238E27FC236}">
                <a16:creationId xmlns:a16="http://schemas.microsoft.com/office/drawing/2014/main" id="{694E112F-C5A7-F653-98A7-9F5ABD08C4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82" y="2095320"/>
            <a:ext cx="2133897" cy="12003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BE81D70-E20E-4560-FF6A-9C96ED67A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777" y="3443156"/>
            <a:ext cx="772860" cy="103225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245BBF62-482B-53B6-A4CE-218C25B30314}"/>
              </a:ext>
            </a:extLst>
          </p:cNvPr>
          <p:cNvSpPr txBox="1"/>
          <p:nvPr/>
        </p:nvSpPr>
        <p:spPr>
          <a:xfrm>
            <a:off x="188640" y="4765209"/>
            <a:ext cx="6858000" cy="338554"/>
          </a:xfrm>
          <a:prstGeom prst="rect">
            <a:avLst/>
          </a:prstGeom>
          <a:noFill/>
        </p:spPr>
        <p:txBody>
          <a:bodyPr wrap="square" rtlCol="0">
            <a:spAutoFit/>
          </a:bodyPr>
          <a:lstStyle/>
          <a:p>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環境に配慮し、使用画材は、日本化学工業のチョーク「キットパス」と</a:t>
            </a:r>
            <a:r>
              <a:rPr kumimoji="1" lang="ja-JP" altLang="en-US" sz="800" dirty="0">
                <a:latin typeface="メイリオ" panose="020B0604030504040204" pitchFamily="50" charset="-128"/>
                <a:ea typeface="メイリオ" panose="020B0604030504040204" pitchFamily="50" charset="-128"/>
              </a:rPr>
              <a:t>生産過程での廃材を活用したデコリアの黒板壁紙を使用しています。</a:t>
            </a:r>
            <a:endParaRPr kumimoji="1" lang="en-US" altLang="ja-JP" sz="800" dirty="0">
              <a:latin typeface="メイリオ" panose="020B0604030504040204" pitchFamily="50" charset="-128"/>
              <a:ea typeface="メイリオ" panose="020B0604030504040204" pitchFamily="50" charset="-128"/>
            </a:endParaRPr>
          </a:p>
          <a:p>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荒天の場合は、「みんなでクジラの巨大アートをつくろう！」のみステーシヨンコア</a:t>
            </a:r>
            <a:r>
              <a:rPr lang="en-US" altLang="ja-JP" sz="800" dirty="0">
                <a:latin typeface="メイリオ" panose="020B0604030504040204" pitchFamily="50" charset="-128"/>
                <a:ea typeface="メイリオ" panose="020B0604030504040204" pitchFamily="50" charset="-128"/>
              </a:rPr>
              <a:t>B1F</a:t>
            </a:r>
            <a:r>
              <a:rPr lang="ja-JP" altLang="en-US" sz="800" dirty="0">
                <a:latin typeface="メイリオ" panose="020B0604030504040204" pitchFamily="50" charset="-128"/>
                <a:ea typeface="メイリオ" panose="020B0604030504040204" pitchFamily="50" charset="-128"/>
              </a:rPr>
              <a:t>にて内容を一部変更して実施予定</a:t>
            </a:r>
            <a:endParaRPr kumimoji="1" lang="en-US" altLang="ja-JP" sz="800" dirty="0">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40DF1538-7CDC-6E35-B2AC-6655F230F791}"/>
              </a:ext>
            </a:extLst>
          </p:cNvPr>
          <p:cNvSpPr/>
          <p:nvPr/>
        </p:nvSpPr>
        <p:spPr>
          <a:xfrm>
            <a:off x="3488070" y="3531469"/>
            <a:ext cx="3012363" cy="1131366"/>
          </a:xfrm>
          <a:prstGeom prst="roundRect">
            <a:avLst>
              <a:gd name="adj" fmla="val 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5E584AB-954B-5393-C50A-37EFB0B40205}"/>
              </a:ext>
            </a:extLst>
          </p:cNvPr>
          <p:cNvSpPr txBox="1"/>
          <p:nvPr/>
        </p:nvSpPr>
        <p:spPr>
          <a:xfrm>
            <a:off x="4260717" y="3990542"/>
            <a:ext cx="1467068" cy="246221"/>
          </a:xfrm>
          <a:prstGeom prst="rect">
            <a:avLst/>
          </a:prstGeom>
          <a:noFill/>
        </p:spPr>
        <p:txBody>
          <a:bodyPr wrap="none" rtlCol="0">
            <a:spAutoFit/>
          </a:bodyPr>
          <a:lstStyle/>
          <a:p>
            <a:pPr algn="ctr"/>
            <a:r>
              <a:rPr kumimoji="1" lang="ja-JP" altLang="en-US" sz="1000" dirty="0">
                <a:latin typeface="メイリオ" panose="020B0604030504040204" pitchFamily="50" charset="-128"/>
                <a:ea typeface="メイリオ" panose="020B0604030504040204" pitchFamily="50" charset="-128"/>
              </a:rPr>
              <a:t>クイーンズパーク地図</a:t>
            </a:r>
            <a:endParaRPr kumimoji="1" lang="en-US" altLang="ja-JP" sz="10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9111E2B-8FFC-D9AC-5712-FDCE16996DEC}"/>
              </a:ext>
            </a:extLst>
          </p:cNvPr>
          <p:cNvSpPr txBox="1"/>
          <p:nvPr/>
        </p:nvSpPr>
        <p:spPr>
          <a:xfrm>
            <a:off x="1403343" y="3464718"/>
            <a:ext cx="1736928" cy="253916"/>
          </a:xfrm>
          <a:prstGeom prst="rect">
            <a:avLst/>
          </a:prstGeom>
          <a:noFill/>
        </p:spPr>
        <p:txBody>
          <a:bodyPr wrap="square" rtlCol="0">
            <a:spAutoFit/>
          </a:bodyPr>
          <a:lstStyle/>
          <a:p>
            <a:pPr algn="ctr"/>
            <a:r>
              <a:rPr kumimoji="1" lang="ja-JP" altLang="en-US" sz="1050" u="sng" dirty="0">
                <a:latin typeface="メイリオ" panose="020B0604030504040204" pitchFamily="50" charset="-128"/>
                <a:ea typeface="メイリオ" panose="020B0604030504040204" pitchFamily="50" charset="-128"/>
              </a:rPr>
              <a:t>尾崎 有花</a:t>
            </a:r>
            <a:r>
              <a:rPr kumimoji="1" lang="en-US" altLang="ja-JP" sz="1050" u="sng" dirty="0">
                <a:latin typeface="メイリオ" panose="020B0604030504040204" pitchFamily="50" charset="-128"/>
                <a:ea typeface="メイリオ" panose="020B0604030504040204" pitchFamily="50" charset="-128"/>
              </a:rPr>
              <a:t>(Yuka Ozaki)</a:t>
            </a:r>
          </a:p>
        </p:txBody>
      </p:sp>
      <p:sp>
        <p:nvSpPr>
          <p:cNvPr id="21" name="テキスト ボックス 20">
            <a:extLst>
              <a:ext uri="{FF2B5EF4-FFF2-40B4-BE49-F238E27FC236}">
                <a16:creationId xmlns:a16="http://schemas.microsoft.com/office/drawing/2014/main" id="{E8E51599-A7CC-08F5-65B8-A17B3DBB38FF}"/>
              </a:ext>
            </a:extLst>
          </p:cNvPr>
          <p:cNvSpPr txBox="1"/>
          <p:nvPr/>
        </p:nvSpPr>
        <p:spPr>
          <a:xfrm>
            <a:off x="1408988" y="3690460"/>
            <a:ext cx="1901593" cy="846386"/>
          </a:xfrm>
          <a:prstGeom prst="rect">
            <a:avLst/>
          </a:prstGeom>
          <a:no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埼玉県さいたま市 チョークアート専用スクール＆アトリエ「白黒堂」の代表を務める。これまで</a:t>
            </a:r>
            <a:r>
              <a:rPr lang="en-US" altLang="ja-JP" sz="700" dirty="0">
                <a:latin typeface="メイリオ" panose="020B0604030504040204" pitchFamily="50" charset="-128"/>
                <a:ea typeface="メイリオ" panose="020B0604030504040204" pitchFamily="50" charset="-128"/>
              </a:rPr>
              <a:t>500</a:t>
            </a:r>
            <a:r>
              <a:rPr lang="ja-JP" altLang="en-US" sz="700" dirty="0">
                <a:latin typeface="メイリオ" panose="020B0604030504040204" pitchFamily="50" charset="-128"/>
                <a:ea typeface="メイリオ" panose="020B0604030504040204" pitchFamily="50" charset="-128"/>
              </a:rPr>
              <a:t>名を超える生徒を教え、傍ら唯一無二の圧倒的な表現力でチョークアーディストとしても確立し、業界を牽引している。常に進化する作品を描き続けるチョークアーティスト界のパイオニア。</a:t>
            </a:r>
            <a:endParaRPr lang="en-US" altLang="ja-JP" sz="700" dirty="0">
              <a:latin typeface="メイリオ" panose="020B0604030504040204" pitchFamily="50" charset="-128"/>
              <a:ea typeface="メイリオ" panose="020B0604030504040204" pitchFamily="50" charset="-128"/>
            </a:endParaRPr>
          </a:p>
        </p:txBody>
      </p:sp>
      <p:cxnSp>
        <p:nvCxnSpPr>
          <p:cNvPr id="22" name="直線コネクタ 21">
            <a:extLst>
              <a:ext uri="{FF2B5EF4-FFF2-40B4-BE49-F238E27FC236}">
                <a16:creationId xmlns:a16="http://schemas.microsoft.com/office/drawing/2014/main" id="{AC71C80E-BF77-EA58-7D79-61BFD7550B70}"/>
              </a:ext>
            </a:extLst>
          </p:cNvPr>
          <p:cNvCxnSpPr>
            <a:cxnSpLocks/>
          </p:cNvCxnSpPr>
          <p:nvPr/>
        </p:nvCxnSpPr>
        <p:spPr>
          <a:xfrm>
            <a:off x="1403343" y="3436544"/>
            <a:ext cx="0" cy="11806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530DF25-0FB5-7DD8-9C27-E3D98C6F5645}"/>
              </a:ext>
            </a:extLst>
          </p:cNvPr>
          <p:cNvSpPr txBox="1"/>
          <p:nvPr/>
        </p:nvSpPr>
        <p:spPr>
          <a:xfrm>
            <a:off x="423321" y="1885898"/>
            <a:ext cx="2691763" cy="215444"/>
          </a:xfrm>
          <a:prstGeom prst="rect">
            <a:avLst/>
          </a:prstGeom>
          <a:noFill/>
        </p:spPr>
        <p:txBody>
          <a:bodyPr wrap="none" rtlCol="0">
            <a:spAutoFit/>
          </a:bodyPr>
          <a:lstStyle/>
          <a:p>
            <a:pPr algn="ctr"/>
            <a:r>
              <a:rPr kumimoji="1" lang="ja-JP" altLang="en-US" sz="800" dirty="0">
                <a:latin typeface="メイリオ" panose="020B0604030504040204" pitchFamily="50" charset="-128"/>
                <a:ea typeface="メイリオ" panose="020B0604030504040204" pitchFamily="50" charset="-128"/>
              </a:rPr>
              <a:t>各回先着順／参加費無料　</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●●～整理券を配布</a:t>
            </a:r>
            <a:endParaRPr kumimoji="1" lang="en-US" altLang="ja-JP" sz="800" dirty="0">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DA83778B-8588-1C3F-4BAD-946A80EB0FCF}"/>
              </a:ext>
            </a:extLst>
          </p:cNvPr>
          <p:cNvPicPr>
            <a:picLocks noChangeAspect="1"/>
          </p:cNvPicPr>
          <p:nvPr/>
        </p:nvPicPr>
        <p:blipFill>
          <a:blip r:embed="rId4"/>
          <a:stretch>
            <a:fillRect/>
          </a:stretch>
        </p:blipFill>
        <p:spPr>
          <a:xfrm>
            <a:off x="4230392" y="2140885"/>
            <a:ext cx="1551886" cy="1214667"/>
          </a:xfrm>
          <a:prstGeom prst="rect">
            <a:avLst/>
          </a:prstGeom>
        </p:spPr>
      </p:pic>
      <p:sp>
        <p:nvSpPr>
          <p:cNvPr id="30" name="テキスト ボックス 29">
            <a:extLst>
              <a:ext uri="{FF2B5EF4-FFF2-40B4-BE49-F238E27FC236}">
                <a16:creationId xmlns:a16="http://schemas.microsoft.com/office/drawing/2014/main" id="{C35F3072-68AB-3FAB-E8FA-68C009BDF032}"/>
              </a:ext>
            </a:extLst>
          </p:cNvPr>
          <p:cNvSpPr txBox="1"/>
          <p:nvPr/>
        </p:nvSpPr>
        <p:spPr>
          <a:xfrm>
            <a:off x="3531197" y="1209980"/>
            <a:ext cx="3012363" cy="253916"/>
          </a:xfrm>
          <a:prstGeom prst="rect">
            <a:avLst/>
          </a:prstGeom>
          <a:noFill/>
        </p:spPr>
        <p:txBody>
          <a:bodyPr wrap="none" rtlCol="0">
            <a:spAutoFit/>
          </a:bodyPr>
          <a:lstStyle/>
          <a:p>
            <a:r>
              <a:rPr lang="ja-JP" altLang="en-US" sz="1050" dirty="0">
                <a:latin typeface="メイリオ" panose="020B0604030504040204" pitchFamily="50" charset="-128"/>
                <a:ea typeface="メイリオ" panose="020B0604030504040204" pitchFamily="50" charset="-128"/>
              </a:rPr>
              <a:t>アウトドアチョークで「鯉のぼり」を描こう！</a:t>
            </a:r>
            <a:endParaRPr kumimoji="1" lang="en-US" altLang="ja-JP" sz="105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0BD581FF-396E-B053-287F-E82730A37445}"/>
              </a:ext>
            </a:extLst>
          </p:cNvPr>
          <p:cNvSpPr txBox="1"/>
          <p:nvPr/>
        </p:nvSpPr>
        <p:spPr>
          <a:xfrm>
            <a:off x="3292494" y="1471013"/>
            <a:ext cx="3518912" cy="400110"/>
          </a:xfrm>
          <a:prstGeom prst="rect">
            <a:avLst/>
          </a:prstGeom>
          <a:noFill/>
        </p:spPr>
        <p:txBody>
          <a:bodyPr wrap="none" rtlCol="0">
            <a:spAutoFit/>
          </a:bodyPr>
          <a:lstStyle/>
          <a:p>
            <a:pPr algn="ctr"/>
            <a:r>
              <a:rPr lang="ja-JP" altLang="en-US" sz="1000" dirty="0">
                <a:latin typeface="メイリオ" panose="020B0604030504040204" pitchFamily="50" charset="-128"/>
                <a:ea typeface="メイリオ" panose="020B0604030504040204" pitchFamily="50" charset="-128"/>
              </a:rPr>
              <a:t>会場の地面に「鯉のぼり」型の黒板壁紙を敷き、自由に</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アウトドアチョークでのお絵描きを楽しめる体験コーナー</a:t>
            </a:r>
            <a:endParaRPr kumimoji="1"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D7DDD89E-F221-9018-ADA5-6E18E301F98F}"/>
              </a:ext>
            </a:extLst>
          </p:cNvPr>
          <p:cNvSpPr txBox="1"/>
          <p:nvPr/>
        </p:nvSpPr>
        <p:spPr>
          <a:xfrm>
            <a:off x="4125467" y="1880048"/>
            <a:ext cx="1723549" cy="215444"/>
          </a:xfrm>
          <a:prstGeom prst="rect">
            <a:avLst/>
          </a:prstGeom>
          <a:noFill/>
        </p:spPr>
        <p:txBody>
          <a:bodyPr wrap="none" rtlCol="0">
            <a:spAutoFit/>
          </a:bodyPr>
          <a:lstStyle/>
          <a:p>
            <a:pPr algn="ctr"/>
            <a:r>
              <a:rPr kumimoji="1" lang="ja-JP" altLang="en-US" sz="800" dirty="0">
                <a:latin typeface="メイリオ" panose="020B0604030504040204" pitchFamily="50" charset="-128"/>
                <a:ea typeface="メイリオ" panose="020B0604030504040204" pitchFamily="50" charset="-128"/>
              </a:rPr>
              <a:t>各日先着○○名様／参加費無料　</a:t>
            </a:r>
            <a:endParaRPr kumimoji="1" lang="en-US" altLang="ja-JP" sz="800" dirty="0">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F69AD606-11CA-1829-F2CC-4E4CF03CEC3E}"/>
              </a:ext>
            </a:extLst>
          </p:cNvPr>
          <p:cNvSpPr/>
          <p:nvPr/>
        </p:nvSpPr>
        <p:spPr>
          <a:xfrm>
            <a:off x="276323" y="5316190"/>
            <a:ext cx="6509748" cy="2675291"/>
          </a:xfrm>
          <a:prstGeom prst="roundRect">
            <a:avLst>
              <a:gd name="adj" fmla="val 4587"/>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6009D7C-FC69-FB8E-2FEA-C8FA62580DC2}"/>
              </a:ext>
            </a:extLst>
          </p:cNvPr>
          <p:cNvSpPr txBox="1"/>
          <p:nvPr/>
        </p:nvSpPr>
        <p:spPr>
          <a:xfrm>
            <a:off x="681820" y="5430175"/>
            <a:ext cx="5782242" cy="253916"/>
          </a:xfrm>
          <a:prstGeom prst="rect">
            <a:avLst/>
          </a:prstGeom>
          <a:noFill/>
        </p:spPr>
        <p:txBody>
          <a:bodyPr wrap="square" rtlCol="0">
            <a:spAutoFit/>
          </a:bodyPr>
          <a:lstStyle/>
          <a:p>
            <a:r>
              <a:rPr lang="en-US" altLang="ja-JP" sz="1050" dirty="0">
                <a:latin typeface="メイリオ" panose="020B0604030504040204" pitchFamily="50" charset="-128"/>
                <a:ea typeface="メイリオ" panose="020B0604030504040204" pitchFamily="50" charset="-128"/>
              </a:rPr>
              <a:t>5</a:t>
            </a:r>
            <a:r>
              <a:rPr kumimoji="1"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水・祝</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5</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金・祝</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みなとみらい東急スクエア① </a:t>
            </a:r>
            <a:r>
              <a:rPr lang="en-US" altLang="ja-JP" sz="1050" dirty="0">
                <a:latin typeface="メイリオ" panose="020B0604030504040204" pitchFamily="50" charset="-128"/>
                <a:ea typeface="メイリオ" panose="020B0604030504040204" pitchFamily="50" charset="-128"/>
              </a:rPr>
              <a:t>3F</a:t>
            </a:r>
            <a:r>
              <a:rPr lang="ja-JP" altLang="en-US" sz="1050" dirty="0">
                <a:latin typeface="メイリオ" panose="020B0604030504040204" pitchFamily="50" charset="-128"/>
                <a:ea typeface="メイリオ" panose="020B0604030504040204" pitchFamily="50" charset="-128"/>
              </a:rPr>
              <a:t> みらいスクエア</a:t>
            </a:r>
            <a:r>
              <a:rPr kumimoji="1" lang="en-US" altLang="ja-JP" sz="1050" dirty="0">
                <a:latin typeface="メイリオ" panose="020B0604030504040204" pitchFamily="50" charset="-128"/>
                <a:ea typeface="メイリオ" panose="020B0604030504040204" pitchFamily="50" charset="-128"/>
              </a:rPr>
              <a:t> </a:t>
            </a:r>
          </a:p>
        </p:txBody>
      </p:sp>
      <p:sp>
        <p:nvSpPr>
          <p:cNvPr id="36" name="テキスト ボックス 35">
            <a:extLst>
              <a:ext uri="{FF2B5EF4-FFF2-40B4-BE49-F238E27FC236}">
                <a16:creationId xmlns:a16="http://schemas.microsoft.com/office/drawing/2014/main" id="{694E0A40-FF21-4254-99FA-7F85D7C5F7CD}"/>
              </a:ext>
            </a:extLst>
          </p:cNvPr>
          <p:cNvSpPr txBox="1"/>
          <p:nvPr/>
        </p:nvSpPr>
        <p:spPr>
          <a:xfrm>
            <a:off x="423321" y="5977216"/>
            <a:ext cx="3012363" cy="253916"/>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みなとみらい東急スクエア　出張サンゴ礁ラボ</a:t>
            </a:r>
            <a:endParaRPr kumimoji="1" lang="en-US" altLang="ja-JP" sz="105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416D1657-8ACE-D401-F641-2F9335CA440F}"/>
              </a:ext>
            </a:extLst>
          </p:cNvPr>
          <p:cNvSpPr txBox="1"/>
          <p:nvPr/>
        </p:nvSpPr>
        <p:spPr>
          <a:xfrm>
            <a:off x="527777" y="6199000"/>
            <a:ext cx="3903633" cy="400110"/>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本物のサンゴを目の前にクイズ形式で学んだり、</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触って観察するといったサンゴや海を身近に感じられるイベント</a:t>
            </a:r>
            <a:endParaRPr lang="en-US" altLang="ja-JP" sz="1000"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F9B3B4A9-3184-2F0B-1D0C-28DD57281231}"/>
              </a:ext>
            </a:extLst>
          </p:cNvPr>
          <p:cNvSpPr txBox="1"/>
          <p:nvPr/>
        </p:nvSpPr>
        <p:spPr>
          <a:xfrm>
            <a:off x="3651146" y="5960959"/>
            <a:ext cx="2839239" cy="338554"/>
          </a:xfrm>
          <a:prstGeom prst="rect">
            <a:avLst/>
          </a:prstGeom>
          <a:noFill/>
        </p:spPr>
        <p:txBody>
          <a:bodyPr wrap="none" rtlCol="0">
            <a:spAutoFit/>
          </a:bodyPr>
          <a:lstStyle/>
          <a:p>
            <a:pPr algn="ctr"/>
            <a:r>
              <a:rPr kumimoji="1" lang="ja-JP" altLang="en-US" sz="800" dirty="0">
                <a:latin typeface="メイリオ" panose="020B0604030504040204" pitchFamily="50" charset="-128"/>
                <a:ea typeface="メイリオ" panose="020B0604030504040204" pitchFamily="50" charset="-128"/>
              </a:rPr>
              <a:t>各回</a:t>
            </a:r>
            <a:r>
              <a:rPr kumimoji="1" lang="en-US" altLang="ja-JP" sz="800" dirty="0">
                <a:latin typeface="メイリオ" panose="020B0604030504040204" pitchFamily="50" charset="-128"/>
                <a:ea typeface="メイリオ" panose="020B0604030504040204" pitchFamily="50" charset="-128"/>
              </a:rPr>
              <a:t>15</a:t>
            </a:r>
            <a:r>
              <a:rPr kumimoji="1" lang="ja-JP" altLang="en-US" sz="800" dirty="0">
                <a:latin typeface="メイリオ" panose="020B0604030504040204" pitchFamily="50" charset="-128"/>
                <a:ea typeface="メイリオ" panose="020B0604030504040204" pitchFamily="50" charset="-128"/>
              </a:rPr>
              <a:t>名様／参加費無料／</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各回</a:t>
            </a:r>
            <a:r>
              <a:rPr kumimoji="1" lang="en-US" altLang="ja-JP" sz="800" dirty="0">
                <a:latin typeface="メイリオ" panose="020B0604030504040204" pitchFamily="50" charset="-128"/>
                <a:ea typeface="メイリオ" panose="020B0604030504040204" pitchFamily="50" charset="-128"/>
              </a:rPr>
              <a:t>1</a:t>
            </a:r>
            <a:r>
              <a:rPr kumimoji="1" lang="ja-JP" altLang="en-US" sz="800" dirty="0">
                <a:latin typeface="メイリオ" panose="020B0604030504040204" pitchFamily="50" charset="-128"/>
                <a:ea typeface="メイリオ" panose="020B0604030504040204" pitchFamily="50" charset="-128"/>
              </a:rPr>
              <a:t>時間前～整理券を配布</a:t>
            </a:r>
            <a:endParaRPr kumimoji="1" lang="en-US" altLang="ja-JP" sz="800" dirty="0">
              <a:latin typeface="メイリオ" panose="020B0604030504040204" pitchFamily="50" charset="-128"/>
              <a:ea typeface="メイリオ" panose="020B0604030504040204" pitchFamily="50" charset="-128"/>
            </a:endParaRPr>
          </a:p>
          <a:p>
            <a:pPr algn="ct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小学生推奨イベントとなります。</a:t>
            </a:r>
            <a:r>
              <a:rPr kumimoji="1" lang="ja-JP" altLang="en-US" sz="800" dirty="0">
                <a:latin typeface="メイリオ" panose="020B0604030504040204" pitchFamily="50" charset="-128"/>
                <a:ea typeface="メイリオ" panose="020B0604030504040204" pitchFamily="50" charset="-128"/>
              </a:rPr>
              <a:t>　</a:t>
            </a:r>
            <a:endParaRPr kumimoji="1" lang="en-US" altLang="ja-JP" sz="800" dirty="0">
              <a:latin typeface="メイリオ" panose="020B0604030504040204" pitchFamily="50" charset="-128"/>
              <a:ea typeface="メイリオ" panose="020B0604030504040204" pitchFamily="50" charset="-128"/>
            </a:endParaRPr>
          </a:p>
        </p:txBody>
      </p:sp>
      <p:sp>
        <p:nvSpPr>
          <p:cNvPr id="39" name="四角形: 角を丸くする 38">
            <a:extLst>
              <a:ext uri="{FF2B5EF4-FFF2-40B4-BE49-F238E27FC236}">
                <a16:creationId xmlns:a16="http://schemas.microsoft.com/office/drawing/2014/main" id="{FF8CF9F1-3F40-B9CC-E1FA-300BF5A20FD4}"/>
              </a:ext>
            </a:extLst>
          </p:cNvPr>
          <p:cNvSpPr/>
          <p:nvPr/>
        </p:nvSpPr>
        <p:spPr>
          <a:xfrm>
            <a:off x="3517064" y="6708465"/>
            <a:ext cx="3012363" cy="1131366"/>
          </a:xfrm>
          <a:prstGeom prst="roundRect">
            <a:avLst>
              <a:gd name="adj" fmla="val 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BBB6D637-10F3-5EBD-0D04-9B699FD73A53}"/>
              </a:ext>
            </a:extLst>
          </p:cNvPr>
          <p:cNvSpPr txBox="1"/>
          <p:nvPr/>
        </p:nvSpPr>
        <p:spPr>
          <a:xfrm>
            <a:off x="3843958" y="7187816"/>
            <a:ext cx="2236510" cy="246221"/>
          </a:xfrm>
          <a:prstGeom prst="rect">
            <a:avLst/>
          </a:prstGeom>
          <a:noFill/>
        </p:spPr>
        <p:txBody>
          <a:bodyPr wrap="none" rtlCol="0">
            <a:spAutoFit/>
          </a:bodyPr>
          <a:lstStyle/>
          <a:p>
            <a:pPr algn="ctr"/>
            <a:r>
              <a:rPr kumimoji="1" lang="ja-JP" altLang="en-US" sz="1000" dirty="0">
                <a:latin typeface="メイリオ" panose="020B0604030504040204" pitchFamily="50" charset="-128"/>
                <a:ea typeface="メイリオ" panose="020B0604030504040204" pitchFamily="50" charset="-128"/>
              </a:rPr>
              <a:t>みなとみらい東急スクエア①　地図</a:t>
            </a:r>
            <a:endParaRPr kumimoji="1" lang="en-US" altLang="ja-JP" sz="1000" dirty="0">
              <a:latin typeface="メイリオ" panose="020B0604030504040204" pitchFamily="50" charset="-128"/>
              <a:ea typeface="メイリオ" panose="020B0604030504040204" pitchFamily="50" charset="-128"/>
            </a:endParaRPr>
          </a:p>
        </p:txBody>
      </p:sp>
      <p:sp>
        <p:nvSpPr>
          <p:cNvPr id="41" name="四角形: 角を丸くする 40">
            <a:extLst>
              <a:ext uri="{FF2B5EF4-FFF2-40B4-BE49-F238E27FC236}">
                <a16:creationId xmlns:a16="http://schemas.microsoft.com/office/drawing/2014/main" id="{954FED9A-DACD-3345-FDAC-CBEAEC441191}"/>
              </a:ext>
            </a:extLst>
          </p:cNvPr>
          <p:cNvSpPr/>
          <p:nvPr/>
        </p:nvSpPr>
        <p:spPr>
          <a:xfrm>
            <a:off x="499430" y="6714349"/>
            <a:ext cx="1224339" cy="1131366"/>
          </a:xfrm>
          <a:prstGeom prst="roundRect">
            <a:avLst>
              <a:gd name="adj" fmla="val 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82D93F76-4FC2-EC50-C730-2A7E7C44D232}"/>
              </a:ext>
            </a:extLst>
          </p:cNvPr>
          <p:cNvSpPr/>
          <p:nvPr/>
        </p:nvSpPr>
        <p:spPr>
          <a:xfrm>
            <a:off x="1931388" y="6705323"/>
            <a:ext cx="1224339" cy="1131366"/>
          </a:xfrm>
          <a:prstGeom prst="roundRect">
            <a:avLst>
              <a:gd name="adj" fmla="val 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73FC7EE0-C19A-1702-DE8F-3C711A067618}"/>
              </a:ext>
            </a:extLst>
          </p:cNvPr>
          <p:cNvSpPr txBox="1"/>
          <p:nvPr/>
        </p:nvSpPr>
        <p:spPr>
          <a:xfrm>
            <a:off x="916721" y="7155401"/>
            <a:ext cx="441146" cy="246221"/>
          </a:xfrm>
          <a:prstGeom prst="rect">
            <a:avLst/>
          </a:prstGeom>
          <a:noFill/>
        </p:spPr>
        <p:txBody>
          <a:bodyPr wrap="none" rtlCol="0">
            <a:spAutoFit/>
          </a:bodyPr>
          <a:lstStyle/>
          <a:p>
            <a:pPr algn="ctr"/>
            <a:r>
              <a:rPr kumimoji="1" lang="ja-JP" altLang="en-US" sz="1000" dirty="0">
                <a:latin typeface="メイリオ" panose="020B0604030504040204" pitchFamily="50" charset="-128"/>
                <a:ea typeface="メイリオ" panose="020B0604030504040204" pitchFamily="50" charset="-128"/>
              </a:rPr>
              <a:t>写真</a:t>
            </a:r>
            <a:endParaRPr kumimoji="1" lang="en-US" altLang="ja-JP" sz="10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6A8A25C6-2AEB-A095-6EE0-0B15BD19A158}"/>
              </a:ext>
            </a:extLst>
          </p:cNvPr>
          <p:cNvSpPr txBox="1"/>
          <p:nvPr/>
        </p:nvSpPr>
        <p:spPr>
          <a:xfrm>
            <a:off x="1779630" y="7155401"/>
            <a:ext cx="1473993" cy="246221"/>
          </a:xfrm>
          <a:prstGeom prst="rect">
            <a:avLst/>
          </a:prstGeom>
          <a:noFill/>
        </p:spPr>
        <p:txBody>
          <a:bodyPr wrap="square" rtlCol="0">
            <a:spAutoFit/>
          </a:bodyPr>
          <a:lstStyle/>
          <a:p>
            <a:pPr algn="ctr"/>
            <a:r>
              <a:rPr kumimoji="1" lang="ja-JP" altLang="en-US" sz="1000" dirty="0">
                <a:latin typeface="メイリオ" panose="020B0604030504040204" pitchFamily="50" charset="-128"/>
                <a:ea typeface="メイリオ" panose="020B0604030504040204" pitchFamily="50" charset="-128"/>
              </a:rPr>
              <a:t>写真</a:t>
            </a:r>
            <a:endParaRPr kumimoji="1" lang="en-US" altLang="ja-JP" sz="1000" dirty="0">
              <a:latin typeface="メイリオ" panose="020B0604030504040204" pitchFamily="50" charset="-128"/>
              <a:ea typeface="メイリオ" panose="020B0604030504040204" pitchFamily="50" charset="-128"/>
            </a:endParaRPr>
          </a:p>
        </p:txBody>
      </p:sp>
      <p:cxnSp>
        <p:nvCxnSpPr>
          <p:cNvPr id="54" name="直線コネクタ 53">
            <a:extLst>
              <a:ext uri="{FF2B5EF4-FFF2-40B4-BE49-F238E27FC236}">
                <a16:creationId xmlns:a16="http://schemas.microsoft.com/office/drawing/2014/main" id="{6EC9AA49-DD81-E3A1-9666-7FE33D7A2F87}"/>
              </a:ext>
            </a:extLst>
          </p:cNvPr>
          <p:cNvCxnSpPr>
            <a:cxnSpLocks/>
          </p:cNvCxnSpPr>
          <p:nvPr/>
        </p:nvCxnSpPr>
        <p:spPr>
          <a:xfrm>
            <a:off x="0" y="8143251"/>
            <a:ext cx="6858000" cy="349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5FB6FC23-7E8C-FCC1-5E0F-68F8439DA81A}"/>
              </a:ext>
            </a:extLst>
          </p:cNvPr>
          <p:cNvSpPr txBox="1"/>
          <p:nvPr/>
        </p:nvSpPr>
        <p:spPr>
          <a:xfrm>
            <a:off x="1551125" y="8582796"/>
            <a:ext cx="3518912" cy="400110"/>
          </a:xfrm>
          <a:prstGeom prst="rect">
            <a:avLst/>
          </a:prstGeom>
          <a:noFill/>
        </p:spPr>
        <p:txBody>
          <a:bodyPr wrap="none" rtlCol="0">
            <a:spAutoFit/>
          </a:bodyPr>
          <a:lstStyle/>
          <a:p>
            <a:pPr algn="ctr"/>
            <a:r>
              <a:rPr lang="ja-JP" altLang="en-US" sz="1000" dirty="0">
                <a:latin typeface="メイリオ" panose="020B0604030504040204" pitchFamily="50" charset="-128"/>
                <a:ea typeface="メイリオ" panose="020B0604030504040204" pitchFamily="50" charset="-128"/>
              </a:rPr>
              <a:t>キッチンカーフェスティバルについて　背景上部と変えて</a:t>
            </a:r>
            <a:endParaRPr lang="en-US" altLang="ja-JP" sz="1000" dirty="0">
              <a:latin typeface="メイリオ" panose="020B0604030504040204" pitchFamily="50" charset="-128"/>
              <a:ea typeface="メイリオ" panose="020B0604030504040204" pitchFamily="50" charset="-128"/>
            </a:endParaRPr>
          </a:p>
          <a:p>
            <a:pPr algn="ct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情報未着</a:t>
            </a:r>
            <a:endParaRPr kumimoji="1" lang="en-US" altLang="ja-JP" sz="1000" dirty="0">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6A08671C-0034-763F-2B31-1CF5498E52BC}"/>
              </a:ext>
            </a:extLst>
          </p:cNvPr>
          <p:cNvSpPr txBox="1"/>
          <p:nvPr/>
        </p:nvSpPr>
        <p:spPr>
          <a:xfrm>
            <a:off x="3101414" y="9543523"/>
            <a:ext cx="700833" cy="246221"/>
          </a:xfrm>
          <a:prstGeom prst="rect">
            <a:avLst/>
          </a:prstGeom>
          <a:noFill/>
        </p:spPr>
        <p:txBody>
          <a:bodyPr wrap="none" rtlCol="0">
            <a:spAutoFit/>
          </a:bodyPr>
          <a:lstStyle/>
          <a:p>
            <a:pPr algn="ctr"/>
            <a:r>
              <a:rPr kumimoji="1" lang="en-US" altLang="ja-JP" sz="1000" dirty="0">
                <a:latin typeface="メイリオ" panose="020B0604030504040204" pitchFamily="50" charset="-128"/>
                <a:ea typeface="メイリオ" panose="020B0604030504040204" pitchFamily="50" charset="-128"/>
              </a:rPr>
              <a:t>QSY</a:t>
            </a:r>
            <a:r>
              <a:rPr kumimoji="1" lang="ja-JP" altLang="en-US" sz="1000" dirty="0">
                <a:latin typeface="メイリオ" panose="020B0604030504040204" pitchFamily="50" charset="-128"/>
                <a:ea typeface="メイリオ" panose="020B0604030504040204" pitchFamily="50" charset="-128"/>
              </a:rPr>
              <a:t>ロゴ</a:t>
            </a:r>
            <a:endParaRPr kumimoji="1" lang="en-US" altLang="ja-JP" sz="1000" dirty="0">
              <a:latin typeface="メイリオ" panose="020B0604030504040204" pitchFamily="50" charset="-128"/>
              <a:ea typeface="メイリオ" panose="020B0604030504040204" pitchFamily="50" charset="-128"/>
            </a:endParaRPr>
          </a:p>
        </p:txBody>
      </p:sp>
      <p:cxnSp>
        <p:nvCxnSpPr>
          <p:cNvPr id="62" name="直線コネクタ 61">
            <a:extLst>
              <a:ext uri="{FF2B5EF4-FFF2-40B4-BE49-F238E27FC236}">
                <a16:creationId xmlns:a16="http://schemas.microsoft.com/office/drawing/2014/main" id="{741547C4-EF04-DECC-B681-969CE208D221}"/>
              </a:ext>
            </a:extLst>
          </p:cNvPr>
          <p:cNvCxnSpPr>
            <a:cxnSpLocks/>
          </p:cNvCxnSpPr>
          <p:nvPr/>
        </p:nvCxnSpPr>
        <p:spPr>
          <a:xfrm>
            <a:off x="-66561" y="9435858"/>
            <a:ext cx="6858000" cy="349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AutoShape 4">
            <a:extLst>
              <a:ext uri="{FF2B5EF4-FFF2-40B4-BE49-F238E27FC236}">
                <a16:creationId xmlns:a16="http://schemas.microsoft.com/office/drawing/2014/main" id="{D111DAFC-59BB-F770-89C4-A293AFBBE9E3}"/>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テキスト ボックス 67">
            <a:extLst>
              <a:ext uri="{FF2B5EF4-FFF2-40B4-BE49-F238E27FC236}">
                <a16:creationId xmlns:a16="http://schemas.microsoft.com/office/drawing/2014/main" id="{5CD2B6D9-02FC-4F6E-F8DC-A8F52BA225CE}"/>
              </a:ext>
            </a:extLst>
          </p:cNvPr>
          <p:cNvSpPr txBox="1"/>
          <p:nvPr/>
        </p:nvSpPr>
        <p:spPr>
          <a:xfrm>
            <a:off x="897282" y="5688548"/>
            <a:ext cx="4691957" cy="253916"/>
          </a:xfrm>
          <a:prstGeom prst="rect">
            <a:avLst/>
          </a:prstGeom>
          <a:noFill/>
        </p:spPr>
        <p:txBody>
          <a:bodyPr wrap="square" rtlCol="0">
            <a:spAutoFit/>
          </a:bodyPr>
          <a:lstStyle/>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各日</a:t>
            </a:r>
            <a:r>
              <a:rPr lang="en-US" altLang="ja-JP" sz="1050" dirty="0">
                <a:latin typeface="メイリオ" panose="020B0604030504040204" pitchFamily="50" charset="-128"/>
                <a:ea typeface="メイリオ" panose="020B0604030504040204" pitchFamily="50" charset="-128"/>
              </a:rPr>
              <a:t>12:00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13:00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14:00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15:00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16:00</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回約</a:t>
            </a:r>
            <a:r>
              <a:rPr lang="en-US" altLang="ja-JP" sz="1050" dirty="0">
                <a:latin typeface="メイリオ" panose="020B0604030504040204" pitchFamily="50" charset="-128"/>
                <a:ea typeface="メイリオ" panose="020B0604030504040204" pitchFamily="50" charset="-128"/>
              </a:rPr>
              <a:t>40</a:t>
            </a:r>
            <a:r>
              <a:rPr lang="ja-JP" altLang="en-US" sz="1050" dirty="0">
                <a:latin typeface="メイリオ" panose="020B0604030504040204" pitchFamily="50" charset="-128"/>
                <a:ea typeface="メイリオ" panose="020B0604030504040204" pitchFamily="50" charset="-128"/>
              </a:rPr>
              <a:t>分　　</a:t>
            </a:r>
            <a:endParaRPr kumimoji="1"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360864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7705</TotalTime>
  <Words>373</Words>
  <Application>Microsoft Office PowerPoint</Application>
  <PresentationFormat>A4 210 x 297 mm</PresentationFormat>
  <Paragraphs>30</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HGP教科書体</vt:lpstr>
      <vt:lpstr>ＭＳ Ｐゴシック</vt: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LW012</dc:creator>
  <cp:lastModifiedBy>松本 奈緒美</cp:lastModifiedBy>
  <cp:revision>433</cp:revision>
  <cp:lastPrinted>2021-10-18T10:56:51Z</cp:lastPrinted>
  <dcterms:created xsi:type="dcterms:W3CDTF">2011-12-01T22:24:43Z</dcterms:created>
  <dcterms:modified xsi:type="dcterms:W3CDTF">2023-04-03T09:01:32Z</dcterms:modified>
</cp:coreProperties>
</file>