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3.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notesSlides/notesSlide4.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6.xml" ContentType="application/vnd.openxmlformats-officedocument.themeOverride+xml"/>
  <Override PartName="/ppt/notesSlides/notesSlide5.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notesSlides/notesSlide6.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0.xml" ContentType="application/vnd.openxmlformats-officedocument.themeOverride+xml"/>
  <Override PartName="/ppt/charts/chart11.xml" ContentType="application/vnd.openxmlformats-officedocument.drawingml.chart+xml"/>
  <Override PartName="/ppt/theme/themeOverride11.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9"/>
  </p:notesMasterIdLst>
  <p:sldIdLst>
    <p:sldId id="312" r:id="rId2"/>
    <p:sldId id="336" r:id="rId3"/>
    <p:sldId id="348" r:id="rId4"/>
    <p:sldId id="349" r:id="rId5"/>
    <p:sldId id="352" r:id="rId6"/>
    <p:sldId id="353" r:id="rId7"/>
    <p:sldId id="339" r:id="rId8"/>
  </p:sldIdLst>
  <p:sldSz cx="6859588" cy="9145588"/>
  <p:notesSz cx="6735763" cy="9866313"/>
  <p:defaultTextStyle>
    <a:defPPr>
      <a:defRPr lang="ja-JP"/>
    </a:defPPr>
    <a:lvl1pPr algn="ctr"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ctr"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ctr"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ctr"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ctr"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521415D9-36F7-43E2-AB2F-B90AF26B5E84}">
      <p14:sectionLst xmlns:p14="http://schemas.microsoft.com/office/powerpoint/2010/main">
        <p14:section name="既定のセクション" id="{60C3A771-3F4E-4366-94CF-9C172BBBD85E}">
          <p14:sldIdLst>
            <p14:sldId id="312"/>
            <p14:sldId id="336"/>
            <p14:sldId id="348"/>
            <p14:sldId id="349"/>
            <p14:sldId id="352"/>
            <p14:sldId id="353"/>
            <p14:sldId id="339"/>
          </p14:sldIdLst>
        </p14:section>
      </p14:sectionLst>
    </p:ext>
    <p:ext uri="{EFAFB233-063F-42B5-8137-9DF3F51BA10A}">
      <p15:sldGuideLst xmlns:p15="http://schemas.microsoft.com/office/powerpoint/2012/main">
        <p15:guide id="1" orient="horz" pos="4196" userDrawn="1">
          <p15:clr>
            <a:srgbClr val="A4A3A4"/>
          </p15:clr>
        </p15:guide>
        <p15:guide id="2" orient="horz" pos="1156">
          <p15:clr>
            <a:srgbClr val="A4A3A4"/>
          </p15:clr>
        </p15:guide>
        <p15:guide id="3" orient="horz" pos="5199">
          <p15:clr>
            <a:srgbClr val="A4A3A4"/>
          </p15:clr>
        </p15:guide>
        <p15:guide id="5" pos="208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森本 愛" initials="森本" lastIdx="47" clrIdx="0">
    <p:extLst>
      <p:ext uri="{19B8F6BF-5375-455C-9EA6-DF929625EA0E}">
        <p15:presenceInfo xmlns:p15="http://schemas.microsoft.com/office/powerpoint/2012/main" userId="S-1-5-21-2334637194-694738329-1336345497-10913" providerId="AD"/>
      </p:ext>
    </p:extLst>
  </p:cmAuthor>
  <p:cmAuthor id="2" name="大原 しおり" initials="大原" lastIdx="7" clrIdx="1">
    <p:extLst>
      <p:ext uri="{19B8F6BF-5375-455C-9EA6-DF929625EA0E}">
        <p15:presenceInfo xmlns:p15="http://schemas.microsoft.com/office/powerpoint/2012/main" userId="S-1-5-21-2334637194-694738329-1336345497-10786" providerId="AD"/>
      </p:ext>
    </p:extLst>
  </p:cmAuthor>
  <p:cmAuthor id="3" name="西春 博矢" initials="西春" lastIdx="1" clrIdx="2">
    <p:extLst>
      <p:ext uri="{19B8F6BF-5375-455C-9EA6-DF929625EA0E}">
        <p15:presenceInfo xmlns:p15="http://schemas.microsoft.com/office/powerpoint/2012/main" userId="S::hiroya_nishiharu@ofc.en-japan.com::ed9289ea-5f3a-4b08-962c-1daf34c7e7ec" providerId="AD"/>
      </p:ext>
    </p:extLst>
  </p:cmAuthor>
  <p:cmAuthor id="4" name="大原 しおり" initials="大原 [2]" lastIdx="1" clrIdx="3">
    <p:extLst>
      <p:ext uri="{19B8F6BF-5375-455C-9EA6-DF929625EA0E}">
        <p15:presenceInfo xmlns:p15="http://schemas.microsoft.com/office/powerpoint/2012/main" userId="S::shiori_ohhara@ofc.en-japan.com::870aa494-b9f9-4f46-a4bb-1958c8e055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F3D1"/>
    <a:srgbClr val="E1FFFF"/>
    <a:srgbClr val="A6A6A6"/>
    <a:srgbClr val="0070C0"/>
    <a:srgbClr val="BDD7EE"/>
    <a:srgbClr val="FFC000"/>
    <a:srgbClr val="F5C201"/>
    <a:srgbClr val="CCECFF"/>
    <a:srgbClr val="002060"/>
    <a:srgbClr val="EBF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36" autoAdjust="0"/>
    <p:restoredTop sz="92710" autoAdjust="0"/>
  </p:normalViewPr>
  <p:slideViewPr>
    <p:cSldViewPr>
      <p:cViewPr varScale="1">
        <p:scale>
          <a:sx n="68" d="100"/>
          <a:sy n="68" d="100"/>
        </p:scale>
        <p:origin x="2453" y="82"/>
      </p:cViewPr>
      <p:guideLst>
        <p:guide orient="horz" pos="4196"/>
        <p:guide orient="horz" pos="1156"/>
        <p:guide orient="horz" pos="5199"/>
        <p:guide pos="2082"/>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tsukasa_takada\Desktop\&#20462;&#27491;&#21487;&#65281;&#12511;&#12489;&#12523;00_&#31532;88&#22238;&#38598;&#35336;&#32080;&#26524;%20(1).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C:\Users\tsukasa_takada\Desktop\&#20462;&#27491;&#21487;&#65281;&#12511;&#12489;&#12523;00_&#31532;88&#22238;&#38598;&#35336;&#32080;&#26524;%20(1).xlsx" TargetMode="External"/></Relationships>
</file>

<file path=ppt/charts/_rels/chart11.xml.rels><?xml version="1.0" encoding="UTF-8" standalone="yes"?>
<Relationships xmlns="http://schemas.openxmlformats.org/package/2006/relationships"><Relationship Id="rId2" Type="http://schemas.openxmlformats.org/officeDocument/2006/relationships/oleObject" Target="file:///C:\Users\tsukasa_takada\Desktop\&#20462;&#27491;&#21487;&#65281;&#12511;&#12489;&#12523;00_&#31532;88&#22238;&#38598;&#35336;&#32080;&#26524;%20(1).xlsx" TargetMode="External"/><Relationship Id="rId1" Type="http://schemas.openxmlformats.org/officeDocument/2006/relationships/themeOverride" Target="../theme/themeOverride1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tsukasa_takada\Desktop\&#20462;&#27491;&#21487;&#65281;&#12511;&#12489;&#12523;00_&#31532;88&#22238;&#38598;&#35336;&#32080;&#26524;%20(1).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tsukasa_takada\Desktop\&#20462;&#27491;&#21487;&#65281;&#12511;&#12489;&#12523;00_&#31532;88&#22238;&#38598;&#35336;&#32080;&#26524;%20(1).xlsx"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file:///C:\Users\tsukasa_takada\Desktop\&#20462;&#27491;&#21487;&#65281;&#12511;&#12489;&#12523;00_&#31532;88&#22238;&#38598;&#35336;&#32080;&#26524;%20(1).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C:\Users\tsukasa_takada\Desktop\&#20462;&#27491;&#21487;&#65281;&#12511;&#12489;&#12523;00_&#31532;88&#22238;&#38598;&#35336;&#32080;&#26524;%20(1).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tsukasa_takada\Desktop\&#20462;&#27491;&#21487;&#65281;&#12511;&#12489;&#12523;00_&#31532;88&#22238;&#38598;&#35336;&#32080;&#26524;%20(1).xlsx"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file:///C:\Users\tsukasa_takada\Desktop\&#20462;&#27491;&#21487;&#65281;&#12511;&#12489;&#12523;00_&#31532;88&#22238;&#38598;&#35336;&#32080;&#26524;%20(1).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C:\Users\tsukasa_takada\Desktop\&#20462;&#27491;&#21487;&#65281;&#12511;&#12489;&#12523;00_&#31532;88&#22238;&#38598;&#35336;&#32080;&#26524;%20(1).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file:///C:\Users\tsukasa_takada\Desktop\&#20462;&#27491;&#21487;&#65281;&#12511;&#12489;&#12523;00_&#31532;88&#22238;&#38598;&#35336;&#32080;&#26524;%20(1).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248916964783064"/>
          <c:y val="8.3786028954560374E-2"/>
          <c:w val="0.28707684728739102"/>
          <c:h val="0.90923180196589293"/>
        </c:manualLayout>
      </c:layout>
      <c:pieChart>
        <c:varyColors val="1"/>
        <c:ser>
          <c:idx val="1"/>
          <c:order val="1"/>
          <c:tx>
            <c:strRef>
              <c:f>まとめ!$G$5</c:f>
              <c:strCache>
                <c:ptCount val="1"/>
                <c:pt idx="0">
                  <c:v>割合</c:v>
                </c:pt>
              </c:strCache>
            </c:strRef>
          </c:tx>
          <c:spPr>
            <a:effectLst/>
          </c:spPr>
          <c:dPt>
            <c:idx val="0"/>
            <c:bubble3D val="0"/>
            <c:spPr>
              <a:solidFill>
                <a:schemeClr val="accent6"/>
              </a:solidFill>
              <a:ln>
                <a:noFill/>
              </a:ln>
              <a:effectLst/>
            </c:spPr>
            <c:extLst>
              <c:ext xmlns:c16="http://schemas.microsoft.com/office/drawing/2014/chart" uri="{C3380CC4-5D6E-409C-BE32-E72D297353CC}">
                <c16:uniqueId val="{00000001-EB78-4C23-83F9-01A40D32C2AD}"/>
              </c:ext>
            </c:extLst>
          </c:dPt>
          <c:dPt>
            <c:idx val="1"/>
            <c:bubble3D val="0"/>
            <c:spPr>
              <a:solidFill>
                <a:srgbClr val="FFC000"/>
              </a:solidFill>
              <a:ln>
                <a:noFill/>
              </a:ln>
              <a:effectLst/>
            </c:spPr>
            <c:extLst>
              <c:ext xmlns:c16="http://schemas.microsoft.com/office/drawing/2014/chart" uri="{C3380CC4-5D6E-409C-BE32-E72D297353CC}">
                <c16:uniqueId val="{00000003-EB78-4C23-83F9-01A40D32C2AD}"/>
              </c:ext>
            </c:extLst>
          </c:dPt>
          <c:dPt>
            <c:idx val="2"/>
            <c:bubble3D val="0"/>
            <c:spPr>
              <a:solidFill>
                <a:srgbClr val="0070C0"/>
              </a:solidFill>
              <a:ln>
                <a:noFill/>
              </a:ln>
              <a:effectLst/>
            </c:spPr>
            <c:extLst>
              <c:ext xmlns:c16="http://schemas.microsoft.com/office/drawing/2014/chart" uri="{C3380CC4-5D6E-409C-BE32-E72D297353CC}">
                <c16:uniqueId val="{00000005-EB78-4C23-83F9-01A40D32C2AD}"/>
              </c:ext>
            </c:extLst>
          </c:dPt>
          <c:dPt>
            <c:idx val="3"/>
            <c:bubble3D val="0"/>
            <c:spPr>
              <a:solidFill>
                <a:srgbClr val="002060"/>
              </a:solidFill>
              <a:ln>
                <a:noFill/>
              </a:ln>
              <a:effectLst/>
            </c:spPr>
            <c:extLst>
              <c:ext xmlns:c16="http://schemas.microsoft.com/office/drawing/2014/chart" uri="{C3380CC4-5D6E-409C-BE32-E72D297353CC}">
                <c16:uniqueId val="{00000007-EB78-4C23-83F9-01A40D32C2AD}"/>
              </c:ext>
            </c:extLst>
          </c:dPt>
          <c:dLbls>
            <c:dLbl>
              <c:idx val="0"/>
              <c:layout>
                <c:manualLayout>
                  <c:x val="-7.2738896556488727E-2"/>
                  <c:y val="0.20737811854183721"/>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B78-4C23-83F9-01A40D32C2AD}"/>
                </c:ext>
              </c:extLst>
            </c:dLbl>
            <c:dLbl>
              <c:idx val="1"/>
              <c:layout>
                <c:manualLayout>
                  <c:x val="3.9140112479089613E-2"/>
                  <c:y val="-0.1871347762049877"/>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B78-4C23-83F9-01A40D32C2AD}"/>
                </c:ext>
              </c:extLst>
            </c:dLbl>
            <c:dLbl>
              <c:idx val="2"/>
              <c:layout>
                <c:manualLayout>
                  <c:x val="7.7935139569507719E-2"/>
                  <c:y val="0.21511623112409073"/>
                </c:manualLayout>
              </c:layout>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B78-4C23-83F9-01A40D32C2AD}"/>
                </c:ext>
              </c:extLst>
            </c:dLbl>
            <c:dLbl>
              <c:idx val="3"/>
              <c:layout>
                <c:manualLayout>
                  <c:x val="-2.2894714413199482E-2"/>
                  <c:y val="1.7455528815272221E-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B78-4C23-83F9-01A40D32C2AD}"/>
                </c:ext>
              </c:extLst>
            </c:dLbl>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まとめ!$E$6:$E$9</c:f>
              <c:strCache>
                <c:ptCount val="4"/>
                <c:pt idx="0">
                  <c:v>上がる人のほうが多い</c:v>
                </c:pt>
                <c:pt idx="1">
                  <c:v>どちらかと言うと上がる人のほうが多い</c:v>
                </c:pt>
                <c:pt idx="2">
                  <c:v>どちらかと言うと下がる人のほうが多い</c:v>
                </c:pt>
                <c:pt idx="3">
                  <c:v>下がる人のほうが多い</c:v>
                </c:pt>
              </c:strCache>
            </c:strRef>
          </c:cat>
          <c:val>
            <c:numRef>
              <c:f>まとめ!$G$6:$G$9</c:f>
              <c:numCache>
                <c:formatCode>0%</c:formatCode>
                <c:ptCount val="4"/>
                <c:pt idx="0">
                  <c:v>0.2742857142857143</c:v>
                </c:pt>
                <c:pt idx="1">
                  <c:v>0.50285714285714289</c:v>
                </c:pt>
                <c:pt idx="2">
                  <c:v>0.20571428571428571</c:v>
                </c:pt>
                <c:pt idx="3">
                  <c:v>1.7142857142857144E-2</c:v>
                </c:pt>
              </c:numCache>
            </c:numRef>
          </c:val>
          <c:extLst>
            <c:ext xmlns:c16="http://schemas.microsoft.com/office/drawing/2014/chart" uri="{C3380CC4-5D6E-409C-BE32-E72D297353CC}">
              <c16:uniqueId val="{00000008-EB78-4C23-83F9-01A40D32C2AD}"/>
            </c:ext>
          </c:extLst>
        </c:ser>
        <c:dLbls>
          <c:dLblPos val="bestFit"/>
          <c:showLegendKey val="0"/>
          <c:showVal val="1"/>
          <c:showCatName val="0"/>
          <c:showSerName val="0"/>
          <c:showPercent val="0"/>
          <c:showBubbleSize val="0"/>
          <c:showLeaderLines val="1"/>
        </c:dLbls>
        <c:firstSliceAng val="0"/>
        <c:extLst>
          <c:ext xmlns:c15="http://schemas.microsoft.com/office/drawing/2012/chart" uri="{02D57815-91ED-43cb-92C2-25804820EDAC}">
            <c15:filteredPieSeries>
              <c15:ser>
                <c:idx val="0"/>
                <c:order val="0"/>
                <c:tx>
                  <c:strRef>
                    <c:extLst>
                      <c:ext uri="{02D57815-91ED-43cb-92C2-25804820EDAC}">
                        <c15:formulaRef>
                          <c15:sqref>まとめ!$F$5</c15:sqref>
                        </c15:formulaRef>
                      </c:ext>
                    </c:extLst>
                    <c:strCache>
                      <c:ptCount val="1"/>
                      <c:pt idx="0">
                        <c:v>実数</c:v>
                      </c:pt>
                    </c:strCache>
                  </c:strRef>
                </c:tx>
                <c:spPr>
                  <a:effectLst/>
                </c:spPr>
                <c:dPt>
                  <c:idx val="0"/>
                  <c:bubble3D val="0"/>
                  <c:spPr>
                    <a:solidFill>
                      <a:schemeClr val="accent2">
                        <a:shade val="58000"/>
                      </a:schemeClr>
                    </a:solidFill>
                    <a:ln>
                      <a:noFill/>
                    </a:ln>
                    <a:effectLst/>
                  </c:spPr>
                  <c:extLst>
                    <c:ext xmlns:c16="http://schemas.microsoft.com/office/drawing/2014/chart" uri="{C3380CC4-5D6E-409C-BE32-E72D297353CC}">
                      <c16:uniqueId val="{0000000A-EB78-4C23-83F9-01A40D32C2AD}"/>
                    </c:ext>
                  </c:extLst>
                </c:dPt>
                <c:dPt>
                  <c:idx val="1"/>
                  <c:bubble3D val="0"/>
                  <c:spPr>
                    <a:solidFill>
                      <a:schemeClr val="accent2">
                        <a:shade val="86000"/>
                      </a:schemeClr>
                    </a:solidFill>
                    <a:ln>
                      <a:noFill/>
                    </a:ln>
                    <a:effectLst/>
                  </c:spPr>
                  <c:extLst>
                    <c:ext xmlns:c16="http://schemas.microsoft.com/office/drawing/2014/chart" uri="{C3380CC4-5D6E-409C-BE32-E72D297353CC}">
                      <c16:uniqueId val="{0000000C-EB78-4C23-83F9-01A40D32C2AD}"/>
                    </c:ext>
                  </c:extLst>
                </c:dPt>
                <c:dPt>
                  <c:idx val="2"/>
                  <c:bubble3D val="0"/>
                  <c:spPr>
                    <a:solidFill>
                      <a:schemeClr val="accent2">
                        <a:tint val="86000"/>
                      </a:schemeClr>
                    </a:solidFill>
                    <a:ln>
                      <a:noFill/>
                    </a:ln>
                    <a:effectLst/>
                  </c:spPr>
                  <c:extLst>
                    <c:ext xmlns:c16="http://schemas.microsoft.com/office/drawing/2014/chart" uri="{C3380CC4-5D6E-409C-BE32-E72D297353CC}">
                      <c16:uniqueId val="{0000000E-EB78-4C23-83F9-01A40D32C2AD}"/>
                    </c:ext>
                  </c:extLst>
                </c:dPt>
                <c:dPt>
                  <c:idx val="3"/>
                  <c:bubble3D val="0"/>
                  <c:spPr>
                    <a:solidFill>
                      <a:schemeClr val="accent2">
                        <a:tint val="58000"/>
                      </a:schemeClr>
                    </a:solidFill>
                    <a:ln>
                      <a:noFill/>
                    </a:ln>
                    <a:effectLst/>
                  </c:spPr>
                  <c:extLst>
                    <c:ext xmlns:c16="http://schemas.microsoft.com/office/drawing/2014/chart" uri="{C3380CC4-5D6E-409C-BE32-E72D297353CC}">
                      <c16:uniqueId val="{00000010-EB78-4C23-83F9-01A40D32C2A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uri="{CE6537A1-D6FC-4f65-9D91-7224C49458BB}"/>
                  </c:extLst>
                </c:dLbls>
                <c:cat>
                  <c:strRef>
                    <c:extLst>
                      <c:ext uri="{02D57815-91ED-43cb-92C2-25804820EDAC}">
                        <c15:formulaRef>
                          <c15:sqref>まとめ!$E$6:$E$9</c15:sqref>
                        </c15:formulaRef>
                      </c:ext>
                    </c:extLst>
                    <c:strCache>
                      <c:ptCount val="4"/>
                      <c:pt idx="0">
                        <c:v>上がる人のほうが多い</c:v>
                      </c:pt>
                      <c:pt idx="1">
                        <c:v>どちらかと言うと上がる人のほうが多い</c:v>
                      </c:pt>
                      <c:pt idx="2">
                        <c:v>どちらかと言うと下がる人のほうが多い</c:v>
                      </c:pt>
                      <c:pt idx="3">
                        <c:v>下がる人のほうが多い</c:v>
                      </c:pt>
                    </c:strCache>
                  </c:strRef>
                </c:cat>
                <c:val>
                  <c:numRef>
                    <c:extLst>
                      <c:ext uri="{02D57815-91ED-43cb-92C2-25804820EDAC}">
                        <c15:formulaRef>
                          <c15:sqref>まとめ!$F$6:$F$9</c15:sqref>
                        </c15:formulaRef>
                      </c:ext>
                    </c:extLst>
                    <c:numCache>
                      <c:formatCode>General</c:formatCode>
                      <c:ptCount val="4"/>
                      <c:pt idx="0">
                        <c:v>48</c:v>
                      </c:pt>
                      <c:pt idx="1">
                        <c:v>88</c:v>
                      </c:pt>
                      <c:pt idx="2">
                        <c:v>36</c:v>
                      </c:pt>
                      <c:pt idx="3">
                        <c:v>3</c:v>
                      </c:pt>
                    </c:numCache>
                  </c:numRef>
                </c:val>
                <c:extLst>
                  <c:ext xmlns:c16="http://schemas.microsoft.com/office/drawing/2014/chart" uri="{C3380CC4-5D6E-409C-BE32-E72D297353CC}">
                    <c16:uniqueId val="{00000011-EB78-4C23-83F9-01A40D32C2AD}"/>
                  </c:ext>
                </c:extLst>
              </c15:ser>
            </c15:filteredPieSeries>
          </c:ext>
        </c:extLst>
      </c:pieChart>
      <c:spPr>
        <a:noFill/>
        <a:ln>
          <a:noFill/>
        </a:ln>
        <a:effectLst/>
      </c:spPr>
    </c:plotArea>
    <c:legend>
      <c:legendPos val="r"/>
      <c:layout>
        <c:manualLayout>
          <c:xMode val="edge"/>
          <c:yMode val="edge"/>
          <c:x val="0.51757496624221278"/>
          <c:y val="7.5098920016101273E-2"/>
          <c:w val="0.42100365342664758"/>
          <c:h val="0.91461082104260838"/>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chemeClr val="tx1"/>
          </a:solidFill>
          <a:latin typeface="メイリオ" panose="020B0604030504040204" pitchFamily="50" charset="-128"/>
          <a:ea typeface="メイリオ" panose="020B0604030504040204" pitchFamily="50" charset="-128"/>
        </a:defRPr>
      </a:pPr>
      <a:endParaRPr lang="ja-JP"/>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7327194772510827"/>
          <c:y val="0.19093335435482781"/>
          <c:w val="0.6784805914548091"/>
          <c:h val="0.80906664564517217"/>
        </c:manualLayout>
      </c:layout>
      <c:barChart>
        <c:barDir val="bar"/>
        <c:grouping val="clustered"/>
        <c:varyColors val="0"/>
        <c:ser>
          <c:idx val="1"/>
          <c:order val="0"/>
          <c:tx>
            <c:strRef>
              <c:f>まとめ!$N$114</c:f>
              <c:strCache>
                <c:ptCount val="1"/>
                <c:pt idx="0">
                  <c:v>2022年</c:v>
                </c:pt>
              </c:strCache>
            </c:strRef>
          </c:tx>
          <c:spPr>
            <a:solidFill>
              <a:srgbClr val="00206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まとめ!$M$115:$M$119</c:f>
              <c:strCache>
                <c:ptCount val="5"/>
                <c:pt idx="0">
                  <c:v>30代後半（35～39歳）</c:v>
                </c:pt>
                <c:pt idx="1">
                  <c:v>40代前半（40～44歳）</c:v>
                </c:pt>
                <c:pt idx="2">
                  <c:v>40代後半（45～49歳）</c:v>
                </c:pt>
                <c:pt idx="3">
                  <c:v>50代前半（50～54歳）</c:v>
                </c:pt>
                <c:pt idx="4">
                  <c:v>50代後半以降（55歳～）</c:v>
                </c:pt>
              </c:strCache>
            </c:strRef>
          </c:cat>
          <c:val>
            <c:numRef>
              <c:f>まとめ!$N$115:$N$119</c:f>
              <c:numCache>
                <c:formatCode>0%</c:formatCode>
                <c:ptCount val="5"/>
                <c:pt idx="0">
                  <c:v>0.64571428571428569</c:v>
                </c:pt>
                <c:pt idx="1">
                  <c:v>0.7142857142857143</c:v>
                </c:pt>
                <c:pt idx="2">
                  <c:v>0.43428571428571427</c:v>
                </c:pt>
                <c:pt idx="3">
                  <c:v>0.15428571428571428</c:v>
                </c:pt>
                <c:pt idx="4">
                  <c:v>0.04</c:v>
                </c:pt>
              </c:numCache>
            </c:numRef>
          </c:val>
          <c:extLst>
            <c:ext xmlns:c16="http://schemas.microsoft.com/office/drawing/2014/chart" uri="{C3380CC4-5D6E-409C-BE32-E72D297353CC}">
              <c16:uniqueId val="{00000000-FB69-4A87-9E4D-0CF0A0CCBD05}"/>
            </c:ext>
          </c:extLst>
        </c:ser>
        <c:dLbls>
          <c:dLblPos val="outEnd"/>
          <c:showLegendKey val="0"/>
          <c:showVal val="1"/>
          <c:showCatName val="0"/>
          <c:showSerName val="0"/>
          <c:showPercent val="0"/>
          <c:showBubbleSize val="0"/>
        </c:dLbls>
        <c:gapWidth val="50"/>
        <c:axId val="314968288"/>
        <c:axId val="314968848"/>
        <c:extLst/>
      </c:barChart>
      <c:catAx>
        <c:axId val="31496828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314968848"/>
        <c:crosses val="autoZero"/>
        <c:auto val="1"/>
        <c:lblAlgn val="ctr"/>
        <c:lblOffset val="100"/>
        <c:noMultiLvlLbl val="0"/>
      </c:catAx>
      <c:valAx>
        <c:axId val="314968848"/>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314968288"/>
        <c:crosses val="autoZero"/>
        <c:crossBetween val="between"/>
        <c:majorUnit val="0.2"/>
      </c:valAx>
      <c:spPr>
        <a:noFill/>
        <a:ln>
          <a:noFill/>
        </a:ln>
        <a:effectLst/>
      </c:spPr>
    </c:plotArea>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7129295245723783"/>
          <c:y val="0.15357258709619345"/>
          <c:w val="0.6802933378686612"/>
          <c:h val="0.84642741290380652"/>
        </c:manualLayout>
      </c:layout>
      <c:barChart>
        <c:barDir val="bar"/>
        <c:grouping val="clustered"/>
        <c:varyColors val="0"/>
        <c:ser>
          <c:idx val="0"/>
          <c:order val="0"/>
          <c:tx>
            <c:strRef>
              <c:f>まとめ!$Y$114</c:f>
              <c:strCache>
                <c:ptCount val="1"/>
                <c:pt idx="0">
                  <c:v>年収が上がる場合</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まとめ!$X$115:$X$119</c:f>
              <c:strCache>
                <c:ptCount val="5"/>
                <c:pt idx="0">
                  <c:v>30代後半（35～39歳）</c:v>
                </c:pt>
                <c:pt idx="1">
                  <c:v>40代前半（40～44歳）</c:v>
                </c:pt>
                <c:pt idx="2">
                  <c:v>40代後半（45～49歳）</c:v>
                </c:pt>
                <c:pt idx="3">
                  <c:v>50代前半（50～54歳）</c:v>
                </c:pt>
                <c:pt idx="4">
                  <c:v>50代後半以降（55歳～）</c:v>
                </c:pt>
              </c:strCache>
            </c:strRef>
          </c:cat>
          <c:val>
            <c:numRef>
              <c:f>まとめ!$Y$115:$Y$119</c:f>
              <c:numCache>
                <c:formatCode>0%</c:formatCode>
                <c:ptCount val="5"/>
                <c:pt idx="0">
                  <c:v>0.64571428571428569</c:v>
                </c:pt>
                <c:pt idx="1">
                  <c:v>0.7142857142857143</c:v>
                </c:pt>
                <c:pt idx="2">
                  <c:v>0.43428571428571427</c:v>
                </c:pt>
                <c:pt idx="3">
                  <c:v>0.15428571428571428</c:v>
                </c:pt>
                <c:pt idx="4">
                  <c:v>0.04</c:v>
                </c:pt>
              </c:numCache>
            </c:numRef>
          </c:val>
          <c:extLst>
            <c:ext xmlns:c16="http://schemas.microsoft.com/office/drawing/2014/chart" uri="{C3380CC4-5D6E-409C-BE32-E72D297353CC}">
              <c16:uniqueId val="{00000000-131D-4CD2-AC27-8C6B1B485FA9}"/>
            </c:ext>
          </c:extLst>
        </c:ser>
        <c:ser>
          <c:idx val="1"/>
          <c:order val="1"/>
          <c:tx>
            <c:strRef>
              <c:f>まとめ!$Z$114</c:f>
              <c:strCache>
                <c:ptCount val="1"/>
                <c:pt idx="0">
                  <c:v>年収が下がる場合</c:v>
                </c:pt>
              </c:strCache>
            </c:strRef>
          </c:tx>
          <c:spPr>
            <a:solidFill>
              <a:srgbClr val="00206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まとめ!$X$115:$X$119</c:f>
              <c:strCache>
                <c:ptCount val="5"/>
                <c:pt idx="0">
                  <c:v>30代後半（35～39歳）</c:v>
                </c:pt>
                <c:pt idx="1">
                  <c:v>40代前半（40～44歳）</c:v>
                </c:pt>
                <c:pt idx="2">
                  <c:v>40代後半（45～49歳）</c:v>
                </c:pt>
                <c:pt idx="3">
                  <c:v>50代前半（50～54歳）</c:v>
                </c:pt>
                <c:pt idx="4">
                  <c:v>50代後半以降（55歳～）</c:v>
                </c:pt>
              </c:strCache>
            </c:strRef>
          </c:cat>
          <c:val>
            <c:numRef>
              <c:f>まとめ!$Z$115:$Z$119</c:f>
              <c:numCache>
                <c:formatCode>0%</c:formatCode>
                <c:ptCount val="5"/>
                <c:pt idx="0">
                  <c:v>0.27</c:v>
                </c:pt>
                <c:pt idx="1">
                  <c:v>0.14000000000000001</c:v>
                </c:pt>
                <c:pt idx="2">
                  <c:v>0.31</c:v>
                </c:pt>
                <c:pt idx="3">
                  <c:v>0.53</c:v>
                </c:pt>
                <c:pt idx="4">
                  <c:v>0.55000000000000004</c:v>
                </c:pt>
              </c:numCache>
            </c:numRef>
          </c:val>
          <c:extLst>
            <c:ext xmlns:c16="http://schemas.microsoft.com/office/drawing/2014/chart" uri="{C3380CC4-5D6E-409C-BE32-E72D297353CC}">
              <c16:uniqueId val="{00000001-131D-4CD2-AC27-8C6B1B485FA9}"/>
            </c:ext>
          </c:extLst>
        </c:ser>
        <c:dLbls>
          <c:dLblPos val="outEnd"/>
          <c:showLegendKey val="0"/>
          <c:showVal val="1"/>
          <c:showCatName val="0"/>
          <c:showSerName val="0"/>
          <c:showPercent val="0"/>
          <c:showBubbleSize val="0"/>
        </c:dLbls>
        <c:gapWidth val="50"/>
        <c:axId val="882359983"/>
        <c:axId val="882353743"/>
      </c:barChart>
      <c:catAx>
        <c:axId val="88235998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3743"/>
        <c:crosses val="autoZero"/>
        <c:auto val="1"/>
        <c:lblAlgn val="ctr"/>
        <c:lblOffset val="100"/>
        <c:noMultiLvlLbl val="0"/>
      </c:catAx>
      <c:valAx>
        <c:axId val="882353743"/>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9983"/>
        <c:crosses val="autoZero"/>
        <c:crossBetween val="between"/>
        <c:majorUnit val="0.2"/>
      </c:valAx>
      <c:spPr>
        <a:noFill/>
        <a:ln>
          <a:noFill/>
        </a:ln>
      </c:spPr>
    </c:plotArea>
    <c:legend>
      <c:legendPos val="r"/>
      <c:layout>
        <c:manualLayout>
          <c:xMode val="edge"/>
          <c:yMode val="edge"/>
          <c:x val="0.81230052215704207"/>
          <c:y val="0.7592499811765"/>
          <c:w val="0.18732928921204309"/>
          <c:h val="0.22623468941382333"/>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2782546494992846"/>
          <c:y val="9.8505260673840578E-2"/>
          <c:w val="0.53645222611236321"/>
          <c:h val="0.86038859868077833"/>
        </c:manualLayout>
      </c:layout>
      <c:barChart>
        <c:barDir val="bar"/>
        <c:grouping val="clustered"/>
        <c:varyColors val="0"/>
        <c:ser>
          <c:idx val="1"/>
          <c:order val="0"/>
          <c:spPr>
            <a:solidFill>
              <a:srgbClr val="00206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まとめ!$N$137:$N$145</c:f>
              <c:strCache>
                <c:ptCount val="9"/>
                <c:pt idx="0">
                  <c:v>採用難易度が高いポジションへの転職</c:v>
                </c:pt>
                <c:pt idx="1">
                  <c:v>業績好調な業界への転職</c:v>
                </c:pt>
                <c:pt idx="2">
                  <c:v>役職が上がる転職</c:v>
                </c:pt>
                <c:pt idx="3">
                  <c:v>ヘッドハンティングでの転職</c:v>
                </c:pt>
                <c:pt idx="4">
                  <c:v>日系企業から外資系企業への転職</c:v>
                </c:pt>
                <c:pt idx="5">
                  <c:v>既に他社からの内定を獲得している場合</c:v>
                </c:pt>
                <c:pt idx="6">
                  <c:v>コンサルタントが企業に強く交渉できる場合</c:v>
                </c:pt>
                <c:pt idx="7">
                  <c:v>大手企業からベンチャー企業への転職</c:v>
                </c:pt>
                <c:pt idx="8">
                  <c:v>その他</c:v>
                </c:pt>
              </c:strCache>
            </c:strRef>
          </c:cat>
          <c:val>
            <c:numRef>
              <c:f>まとめ!$O$137:$O$145</c:f>
              <c:numCache>
                <c:formatCode>0%</c:formatCode>
                <c:ptCount val="9"/>
                <c:pt idx="0">
                  <c:v>0.57714285714285718</c:v>
                </c:pt>
                <c:pt idx="1">
                  <c:v>0.48</c:v>
                </c:pt>
                <c:pt idx="2">
                  <c:v>0.44</c:v>
                </c:pt>
                <c:pt idx="3">
                  <c:v>0.23</c:v>
                </c:pt>
                <c:pt idx="4">
                  <c:v>0.23</c:v>
                </c:pt>
                <c:pt idx="5">
                  <c:v>0.17</c:v>
                </c:pt>
                <c:pt idx="6">
                  <c:v>0.17</c:v>
                </c:pt>
                <c:pt idx="7">
                  <c:v>0.13142857142857142</c:v>
                </c:pt>
                <c:pt idx="8">
                  <c:v>2.2857142857142857E-2</c:v>
                </c:pt>
              </c:numCache>
            </c:numRef>
          </c:val>
          <c:extLst>
            <c:ext xmlns:c16="http://schemas.microsoft.com/office/drawing/2014/chart" uri="{C3380CC4-5D6E-409C-BE32-E72D297353CC}">
              <c16:uniqueId val="{00000000-7910-413E-AF90-F38663C5E35F}"/>
            </c:ext>
          </c:extLst>
        </c:ser>
        <c:dLbls>
          <c:dLblPos val="outEnd"/>
          <c:showLegendKey val="0"/>
          <c:showVal val="1"/>
          <c:showCatName val="0"/>
          <c:showSerName val="0"/>
          <c:showPercent val="0"/>
          <c:showBubbleSize val="0"/>
        </c:dLbls>
        <c:gapWidth val="50"/>
        <c:axId val="314968288"/>
        <c:axId val="314968848"/>
        <c:extLst/>
      </c:barChart>
      <c:catAx>
        <c:axId val="31496828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314968848"/>
        <c:crosses val="autoZero"/>
        <c:auto val="1"/>
        <c:lblAlgn val="ctr"/>
        <c:lblOffset val="100"/>
        <c:noMultiLvlLbl val="0"/>
      </c:catAx>
      <c:valAx>
        <c:axId val="314968848"/>
        <c:scaling>
          <c:orientation val="minMax"/>
          <c:max val="0.60000000000000009"/>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314968288"/>
        <c:crosses val="autoZero"/>
        <c:crossBetween val="between"/>
        <c:majorUnit val="0.2"/>
      </c:valAx>
      <c:spPr>
        <a:noFill/>
        <a:ln>
          <a:noFill/>
        </a:ln>
        <a:effectLst/>
      </c:spPr>
    </c:plotArea>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3661466428157797"/>
          <c:y val="9.8505260673840578E-2"/>
          <c:w val="0.52752633116747594"/>
          <c:h val="0.86038859868077833"/>
        </c:manualLayout>
      </c:layout>
      <c:barChart>
        <c:barDir val="bar"/>
        <c:grouping val="clustered"/>
        <c:varyColors val="0"/>
        <c:ser>
          <c:idx val="1"/>
          <c:order val="0"/>
          <c:spPr>
            <a:solidFill>
              <a:srgbClr val="00206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まとめ!$N$295:$N$304</c:f>
              <c:strCache>
                <c:ptCount val="10"/>
                <c:pt idx="0">
                  <c:v>大手企業から中小企業への転職</c:v>
                </c:pt>
                <c:pt idx="1">
                  <c:v>役職が下がる転職</c:v>
                </c:pt>
                <c:pt idx="2">
                  <c:v>ベース給与が下がる異業種への転職</c:v>
                </c:pt>
                <c:pt idx="3">
                  <c:v>働き方を変更しての転職</c:v>
                </c:pt>
                <c:pt idx="4">
                  <c:v>首都圏から地方への転職</c:v>
                </c:pt>
                <c:pt idx="5">
                  <c:v>定年</c:v>
                </c:pt>
                <c:pt idx="6">
                  <c:v>キャリアアップのため、職種転換をする場合</c:v>
                </c:pt>
                <c:pt idx="7">
                  <c:v>年収レンジの低い若手が多い企業への転職</c:v>
                </c:pt>
                <c:pt idx="8">
                  <c:v>外資系企業から日系企業への転職</c:v>
                </c:pt>
                <c:pt idx="9">
                  <c:v>その他</c:v>
                </c:pt>
              </c:strCache>
            </c:strRef>
          </c:cat>
          <c:val>
            <c:numRef>
              <c:f>まとめ!$O$295:$O$304</c:f>
              <c:numCache>
                <c:formatCode>0%</c:formatCode>
                <c:ptCount val="10"/>
                <c:pt idx="0">
                  <c:v>0.49142857142857144</c:v>
                </c:pt>
                <c:pt idx="1">
                  <c:v>0.45714285714285713</c:v>
                </c:pt>
                <c:pt idx="2">
                  <c:v>0.44571428571428573</c:v>
                </c:pt>
                <c:pt idx="3">
                  <c:v>0.41714285714285715</c:v>
                </c:pt>
                <c:pt idx="4">
                  <c:v>0.35428571428571426</c:v>
                </c:pt>
                <c:pt idx="5">
                  <c:v>0.31428571428571428</c:v>
                </c:pt>
                <c:pt idx="6">
                  <c:v>0.26857142857142857</c:v>
                </c:pt>
                <c:pt idx="7">
                  <c:v>0.16</c:v>
                </c:pt>
                <c:pt idx="8">
                  <c:v>0.14285714285714285</c:v>
                </c:pt>
                <c:pt idx="9">
                  <c:v>2.2857142857142857E-2</c:v>
                </c:pt>
              </c:numCache>
            </c:numRef>
          </c:val>
          <c:extLst>
            <c:ext xmlns:c16="http://schemas.microsoft.com/office/drawing/2014/chart" uri="{C3380CC4-5D6E-409C-BE32-E72D297353CC}">
              <c16:uniqueId val="{00000000-2164-48F5-A2E8-83E82293EBFA}"/>
            </c:ext>
          </c:extLst>
        </c:ser>
        <c:dLbls>
          <c:dLblPos val="outEnd"/>
          <c:showLegendKey val="0"/>
          <c:showVal val="1"/>
          <c:showCatName val="0"/>
          <c:showSerName val="0"/>
          <c:showPercent val="0"/>
          <c:showBubbleSize val="0"/>
        </c:dLbls>
        <c:gapWidth val="50"/>
        <c:axId val="314968288"/>
        <c:axId val="314968848"/>
        <c:extLst/>
      </c:barChart>
      <c:catAx>
        <c:axId val="31496828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314968848"/>
        <c:crosses val="autoZero"/>
        <c:auto val="1"/>
        <c:lblAlgn val="ctr"/>
        <c:lblOffset val="100"/>
        <c:noMultiLvlLbl val="0"/>
      </c:catAx>
      <c:valAx>
        <c:axId val="314968848"/>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314968288"/>
        <c:crosses val="autoZero"/>
        <c:crossBetween val="between"/>
        <c:majorUnit val="0.2"/>
      </c:valAx>
      <c:spPr>
        <a:noFill/>
        <a:ln>
          <a:noFill/>
        </a:ln>
        <a:effectLst/>
      </c:spPr>
    </c:plotArea>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9956824149441591"/>
          <c:y val="7.5561010688217953E-2"/>
          <c:w val="0.67302106918226456"/>
          <c:h val="0.89290745981366382"/>
        </c:manualLayout>
      </c:layout>
      <c:barChart>
        <c:barDir val="bar"/>
        <c:grouping val="clustered"/>
        <c:varyColors val="0"/>
        <c:ser>
          <c:idx val="0"/>
          <c:order val="0"/>
          <c:tx>
            <c:strRef>
              <c:f>まとめ!$N$68</c:f>
              <c:strCache>
                <c:ptCount val="1"/>
                <c:pt idx="0">
                  <c:v>2022年</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まとめ!$M$69:$M$79</c:f>
              <c:strCache>
                <c:ptCount val="11"/>
                <c:pt idx="0">
                  <c:v>IT・インターネット</c:v>
                </c:pt>
                <c:pt idx="1">
                  <c:v>メーカー</c:v>
                </c:pt>
                <c:pt idx="2">
                  <c:v>コンサルティング</c:v>
                </c:pt>
                <c:pt idx="3">
                  <c:v>建設・不動産</c:v>
                </c:pt>
                <c:pt idx="4">
                  <c:v>金融</c:v>
                </c:pt>
                <c:pt idx="5">
                  <c:v>メディカル</c:v>
                </c:pt>
                <c:pt idx="6">
                  <c:v>商社</c:v>
                </c:pt>
                <c:pt idx="7">
                  <c:v>流通・小売・サービス</c:v>
                </c:pt>
                <c:pt idx="8">
                  <c:v>インフラ・教育・官公庁</c:v>
                </c:pt>
                <c:pt idx="9">
                  <c:v>広告・出版・マスコミ</c:v>
                </c:pt>
                <c:pt idx="10">
                  <c:v>その他</c:v>
                </c:pt>
              </c:strCache>
            </c:strRef>
          </c:cat>
          <c:val>
            <c:numRef>
              <c:f>まとめ!$N$69:$N$79</c:f>
              <c:numCache>
                <c:formatCode>0%</c:formatCode>
                <c:ptCount val="11"/>
                <c:pt idx="0">
                  <c:v>0.45714285714285713</c:v>
                </c:pt>
                <c:pt idx="1">
                  <c:v>0.4</c:v>
                </c:pt>
                <c:pt idx="2">
                  <c:v>0.28000000000000003</c:v>
                </c:pt>
                <c:pt idx="3">
                  <c:v>0.23428571428571429</c:v>
                </c:pt>
                <c:pt idx="4">
                  <c:v>0.16</c:v>
                </c:pt>
                <c:pt idx="5">
                  <c:v>0.11</c:v>
                </c:pt>
                <c:pt idx="6">
                  <c:v>0.11</c:v>
                </c:pt>
                <c:pt idx="7">
                  <c:v>4.5714285714285714E-2</c:v>
                </c:pt>
                <c:pt idx="8">
                  <c:v>1.7142857142857144E-2</c:v>
                </c:pt>
                <c:pt idx="9">
                  <c:v>0.01</c:v>
                </c:pt>
                <c:pt idx="10">
                  <c:v>0.01</c:v>
                </c:pt>
              </c:numCache>
            </c:numRef>
          </c:val>
          <c:extLst>
            <c:ext xmlns:c16="http://schemas.microsoft.com/office/drawing/2014/chart" uri="{C3380CC4-5D6E-409C-BE32-E72D297353CC}">
              <c16:uniqueId val="{00000000-EA5D-46EC-BE63-E521BBC7FE63}"/>
            </c:ext>
          </c:extLst>
        </c:ser>
        <c:ser>
          <c:idx val="1"/>
          <c:order val="1"/>
          <c:tx>
            <c:strRef>
              <c:f>まとめ!$O$68</c:f>
              <c:strCache>
                <c:ptCount val="1"/>
                <c:pt idx="0">
                  <c:v>2019年</c:v>
                </c:pt>
              </c:strCache>
            </c:strRef>
          </c:tx>
          <c:spPr>
            <a:solidFill>
              <a:schemeClr val="tx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まとめ!$M$69:$M$79</c:f>
              <c:strCache>
                <c:ptCount val="11"/>
                <c:pt idx="0">
                  <c:v>IT・インターネット</c:v>
                </c:pt>
                <c:pt idx="1">
                  <c:v>メーカー</c:v>
                </c:pt>
                <c:pt idx="2">
                  <c:v>コンサルティング</c:v>
                </c:pt>
                <c:pt idx="3">
                  <c:v>建設・不動産</c:v>
                </c:pt>
                <c:pt idx="4">
                  <c:v>金融</c:v>
                </c:pt>
                <c:pt idx="5">
                  <c:v>メディカル</c:v>
                </c:pt>
                <c:pt idx="6">
                  <c:v>商社</c:v>
                </c:pt>
                <c:pt idx="7">
                  <c:v>流通・小売・サービス</c:v>
                </c:pt>
                <c:pt idx="8">
                  <c:v>インフラ・教育・官公庁</c:v>
                </c:pt>
                <c:pt idx="9">
                  <c:v>広告・出版・マスコミ</c:v>
                </c:pt>
                <c:pt idx="10">
                  <c:v>その他</c:v>
                </c:pt>
              </c:strCache>
            </c:strRef>
          </c:cat>
          <c:val>
            <c:numRef>
              <c:f>まとめ!$O$69:$O$79</c:f>
              <c:numCache>
                <c:formatCode>0%</c:formatCode>
                <c:ptCount val="11"/>
                <c:pt idx="0">
                  <c:v>0.44</c:v>
                </c:pt>
                <c:pt idx="1">
                  <c:v>0.46</c:v>
                </c:pt>
                <c:pt idx="2">
                  <c:v>0.21</c:v>
                </c:pt>
                <c:pt idx="3">
                  <c:v>0.25</c:v>
                </c:pt>
                <c:pt idx="4">
                  <c:v>0.15</c:v>
                </c:pt>
                <c:pt idx="5">
                  <c:v>0.14000000000000001</c:v>
                </c:pt>
                <c:pt idx="6">
                  <c:v>0.09</c:v>
                </c:pt>
                <c:pt idx="7">
                  <c:v>0.08</c:v>
                </c:pt>
                <c:pt idx="8">
                  <c:v>0.01</c:v>
                </c:pt>
                <c:pt idx="9">
                  <c:v>0.01</c:v>
                </c:pt>
                <c:pt idx="10">
                  <c:v>0</c:v>
                </c:pt>
              </c:numCache>
            </c:numRef>
          </c:val>
          <c:extLst>
            <c:ext xmlns:c16="http://schemas.microsoft.com/office/drawing/2014/chart" uri="{C3380CC4-5D6E-409C-BE32-E72D297353CC}">
              <c16:uniqueId val="{00000001-EA5D-46EC-BE63-E521BBC7FE63}"/>
            </c:ext>
          </c:extLst>
        </c:ser>
        <c:dLbls>
          <c:dLblPos val="outEnd"/>
          <c:showLegendKey val="0"/>
          <c:showVal val="1"/>
          <c:showCatName val="0"/>
          <c:showSerName val="0"/>
          <c:showPercent val="0"/>
          <c:showBubbleSize val="0"/>
        </c:dLbls>
        <c:gapWidth val="50"/>
        <c:axId val="882359983"/>
        <c:axId val="882353743"/>
      </c:barChart>
      <c:catAx>
        <c:axId val="88235998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3743"/>
        <c:crosses val="autoZero"/>
        <c:auto val="1"/>
        <c:lblAlgn val="ctr"/>
        <c:lblOffset val="100"/>
        <c:noMultiLvlLbl val="0"/>
      </c:catAx>
      <c:valAx>
        <c:axId val="882353743"/>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9983"/>
        <c:crosses val="autoZero"/>
        <c:crossBetween val="between"/>
        <c:majorUnit val="0.2"/>
      </c:valAx>
      <c:spPr>
        <a:noFill/>
        <a:ln>
          <a:noFill/>
        </a:ln>
      </c:spPr>
    </c:plotArea>
    <c:legend>
      <c:legendPos val="r"/>
      <c:layout>
        <c:manualLayout>
          <c:xMode val="edge"/>
          <c:yMode val="edge"/>
          <c:x val="0.84493343325400305"/>
          <c:y val="0.87289456338099647"/>
          <c:w val="0.1295658392170517"/>
          <c:h val="0.1125905154074617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7508257533411249"/>
          <c:y val="7.7571312637508133E-2"/>
          <c:w val="0.58903604913658747"/>
          <c:h val="0.91276630180843021"/>
        </c:manualLayout>
      </c:layout>
      <c:barChart>
        <c:barDir val="bar"/>
        <c:grouping val="clustered"/>
        <c:varyColors val="0"/>
        <c:ser>
          <c:idx val="0"/>
          <c:order val="0"/>
          <c:tx>
            <c:strRef>
              <c:f>まとめ!$AB$68</c:f>
              <c:strCache>
                <c:ptCount val="1"/>
                <c:pt idx="0">
                  <c:v>年収が上がる場合</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まとめ!$AA$69:$AA$79</c:f>
              <c:strCache>
                <c:ptCount val="11"/>
                <c:pt idx="0">
                  <c:v>IT・インターネット</c:v>
                </c:pt>
                <c:pt idx="1">
                  <c:v>メーカー</c:v>
                </c:pt>
                <c:pt idx="2">
                  <c:v>コンサルティング</c:v>
                </c:pt>
                <c:pt idx="3">
                  <c:v>建設・不動産</c:v>
                </c:pt>
                <c:pt idx="4">
                  <c:v>金融</c:v>
                </c:pt>
                <c:pt idx="5">
                  <c:v>メディカル</c:v>
                </c:pt>
                <c:pt idx="6">
                  <c:v>商社</c:v>
                </c:pt>
                <c:pt idx="7">
                  <c:v>流通・小売・サービス</c:v>
                </c:pt>
                <c:pt idx="8">
                  <c:v>インフラ・教育・官公庁</c:v>
                </c:pt>
                <c:pt idx="9">
                  <c:v>広告・出版・マスコミ</c:v>
                </c:pt>
                <c:pt idx="10">
                  <c:v>その他</c:v>
                </c:pt>
              </c:strCache>
            </c:strRef>
          </c:cat>
          <c:val>
            <c:numRef>
              <c:f>まとめ!$AB$69:$AB$79</c:f>
              <c:numCache>
                <c:formatCode>0%</c:formatCode>
                <c:ptCount val="11"/>
                <c:pt idx="0">
                  <c:v>0.45714285714285713</c:v>
                </c:pt>
                <c:pt idx="1">
                  <c:v>0.4</c:v>
                </c:pt>
                <c:pt idx="2">
                  <c:v>0.28000000000000003</c:v>
                </c:pt>
                <c:pt idx="3">
                  <c:v>0.23428571428571429</c:v>
                </c:pt>
                <c:pt idx="4">
                  <c:v>0.16</c:v>
                </c:pt>
                <c:pt idx="5">
                  <c:v>0.11</c:v>
                </c:pt>
                <c:pt idx="6">
                  <c:v>0.11</c:v>
                </c:pt>
                <c:pt idx="7">
                  <c:v>4.5714285714285714E-2</c:v>
                </c:pt>
                <c:pt idx="8">
                  <c:v>1.7142857142857144E-2</c:v>
                </c:pt>
                <c:pt idx="9">
                  <c:v>0.01</c:v>
                </c:pt>
                <c:pt idx="10">
                  <c:v>0.01</c:v>
                </c:pt>
              </c:numCache>
            </c:numRef>
          </c:val>
          <c:extLst>
            <c:ext xmlns:c16="http://schemas.microsoft.com/office/drawing/2014/chart" uri="{C3380CC4-5D6E-409C-BE32-E72D297353CC}">
              <c16:uniqueId val="{00000000-D936-4611-A25A-3356DEEFB9C3}"/>
            </c:ext>
          </c:extLst>
        </c:ser>
        <c:ser>
          <c:idx val="1"/>
          <c:order val="1"/>
          <c:tx>
            <c:strRef>
              <c:f>まとめ!$AC$68</c:f>
              <c:strCache>
                <c:ptCount val="1"/>
                <c:pt idx="0">
                  <c:v>年収が下がる場合</c:v>
                </c:pt>
              </c:strCache>
            </c:strRef>
          </c:tx>
          <c:spPr>
            <a:solidFill>
              <a:srgbClr val="002060"/>
            </a:solidFill>
            <a:ln>
              <a:noFill/>
            </a:ln>
            <a:effectLst/>
          </c:spPr>
          <c:invertIfNegative val="0"/>
          <c:dLbls>
            <c:dLbl>
              <c:idx val="10"/>
              <c:layout>
                <c:manualLayout>
                  <c:x val="-2.2101301227161699E-3"/>
                  <c:y val="3.7174019593755627E-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936-4611-A25A-3356DEEFB9C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000000">
                          <a:shade val="95000"/>
                          <a:satMod val="105000"/>
                        </a:srgbClr>
                      </a:solidFill>
                      <a:prstDash val="solid"/>
                    </a:ln>
                    <a:effectLst/>
                  </c:spPr>
                </c15:leaderLines>
              </c:ext>
            </c:extLst>
          </c:dLbls>
          <c:cat>
            <c:strRef>
              <c:f>まとめ!$AA$69:$AA$79</c:f>
              <c:strCache>
                <c:ptCount val="11"/>
                <c:pt idx="0">
                  <c:v>IT・インターネット</c:v>
                </c:pt>
                <c:pt idx="1">
                  <c:v>メーカー</c:v>
                </c:pt>
                <c:pt idx="2">
                  <c:v>コンサルティング</c:v>
                </c:pt>
                <c:pt idx="3">
                  <c:v>建設・不動産</c:v>
                </c:pt>
                <c:pt idx="4">
                  <c:v>金融</c:v>
                </c:pt>
                <c:pt idx="5">
                  <c:v>メディカル</c:v>
                </c:pt>
                <c:pt idx="6">
                  <c:v>商社</c:v>
                </c:pt>
                <c:pt idx="7">
                  <c:v>流通・小売・サービス</c:v>
                </c:pt>
                <c:pt idx="8">
                  <c:v>インフラ・教育・官公庁</c:v>
                </c:pt>
                <c:pt idx="9">
                  <c:v>広告・出版・マスコミ</c:v>
                </c:pt>
                <c:pt idx="10">
                  <c:v>その他</c:v>
                </c:pt>
              </c:strCache>
            </c:strRef>
          </c:cat>
          <c:val>
            <c:numRef>
              <c:f>まとめ!$AC$69:$AC$79</c:f>
              <c:numCache>
                <c:formatCode>0%</c:formatCode>
                <c:ptCount val="11"/>
                <c:pt idx="0">
                  <c:v>0.1</c:v>
                </c:pt>
                <c:pt idx="1">
                  <c:v>0.49</c:v>
                </c:pt>
                <c:pt idx="2">
                  <c:v>0.04</c:v>
                </c:pt>
                <c:pt idx="3">
                  <c:v>0.21</c:v>
                </c:pt>
                <c:pt idx="4">
                  <c:v>7.0000000000000007E-2</c:v>
                </c:pt>
                <c:pt idx="5">
                  <c:v>0.08</c:v>
                </c:pt>
                <c:pt idx="6">
                  <c:v>0.11</c:v>
                </c:pt>
                <c:pt idx="7">
                  <c:v>0.31</c:v>
                </c:pt>
                <c:pt idx="8">
                  <c:v>0.1</c:v>
                </c:pt>
                <c:pt idx="9">
                  <c:v>0.05</c:v>
                </c:pt>
                <c:pt idx="10">
                  <c:v>0.01</c:v>
                </c:pt>
              </c:numCache>
            </c:numRef>
          </c:val>
          <c:extLst>
            <c:ext xmlns:c16="http://schemas.microsoft.com/office/drawing/2014/chart" uri="{C3380CC4-5D6E-409C-BE32-E72D297353CC}">
              <c16:uniqueId val="{00000001-D936-4611-A25A-3356DEEFB9C3}"/>
            </c:ext>
          </c:extLst>
        </c:ser>
        <c:dLbls>
          <c:dLblPos val="outEnd"/>
          <c:showLegendKey val="0"/>
          <c:showVal val="1"/>
          <c:showCatName val="0"/>
          <c:showSerName val="0"/>
          <c:showPercent val="0"/>
          <c:showBubbleSize val="0"/>
        </c:dLbls>
        <c:gapWidth val="50"/>
        <c:axId val="882359983"/>
        <c:axId val="882353743"/>
      </c:barChart>
      <c:catAx>
        <c:axId val="88235998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3743"/>
        <c:crosses val="autoZero"/>
        <c:auto val="1"/>
        <c:lblAlgn val="ctr"/>
        <c:lblOffset val="100"/>
        <c:noMultiLvlLbl val="0"/>
      </c:catAx>
      <c:valAx>
        <c:axId val="882353743"/>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9983"/>
        <c:crosses val="autoZero"/>
        <c:crossBetween val="between"/>
        <c:majorUnit val="0.2"/>
      </c:valAx>
      <c:spPr>
        <a:noFill/>
        <a:ln>
          <a:noFill/>
        </a:ln>
      </c:spPr>
    </c:plotArea>
    <c:legend>
      <c:legendPos val="r"/>
      <c:layout>
        <c:manualLayout>
          <c:xMode val="edge"/>
          <c:yMode val="edge"/>
          <c:x val="0.77475867815423849"/>
          <c:y val="0.8342299190360678"/>
          <c:w val="0.21603969741752382"/>
          <c:h val="0.1512547459618458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830142534741604"/>
          <c:y val="6.6681054677225959E-2"/>
          <c:w val="0.58113138842256062"/>
          <c:h val="0.91653241407383412"/>
        </c:manualLayout>
      </c:layout>
      <c:barChart>
        <c:barDir val="bar"/>
        <c:grouping val="clustered"/>
        <c:varyColors val="0"/>
        <c:ser>
          <c:idx val="0"/>
          <c:order val="0"/>
          <c:tx>
            <c:strRef>
              <c:f>まとめ!$N$44</c:f>
              <c:strCache>
                <c:ptCount val="1"/>
                <c:pt idx="0">
                  <c:v>2022年</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まとめ!$M$45:$M$58</c:f>
              <c:strCache>
                <c:ptCount val="14"/>
                <c:pt idx="0">
                  <c:v>経営・経営企画・事業企画系</c:v>
                </c:pt>
                <c:pt idx="1">
                  <c:v>技術系（IT・Web・通信系）</c:v>
                </c:pt>
                <c:pt idx="2">
                  <c:v>営業・マーケティング系</c:v>
                </c:pt>
                <c:pt idx="3">
                  <c:v>コンサルタント系</c:v>
                </c:pt>
                <c:pt idx="4">
                  <c:v>技術系（建築・設備・土木・プラント）</c:v>
                </c:pt>
                <c:pt idx="5">
                  <c:v>事務・管理系</c:v>
                </c:pt>
                <c:pt idx="6">
                  <c:v>技術系（電気・電子・半導体）</c:v>
                </c:pt>
                <c:pt idx="7">
                  <c:v>金融系</c:v>
                </c:pt>
                <c:pt idx="8">
                  <c:v>技術系（機械・メカトロ・自動車）</c:v>
                </c:pt>
                <c:pt idx="9">
                  <c:v>不動産系専門職</c:v>
                </c:pt>
                <c:pt idx="10">
                  <c:v>技術・専門職系（メディカル）</c:v>
                </c:pt>
                <c:pt idx="11">
                  <c:v>技術系（化学・素材・食品）</c:v>
                </c:pt>
                <c:pt idx="12">
                  <c:v>クリエイティブ系</c:v>
                </c:pt>
                <c:pt idx="13">
                  <c:v>サービス・流通系</c:v>
                </c:pt>
              </c:strCache>
            </c:strRef>
          </c:cat>
          <c:val>
            <c:numRef>
              <c:f>まとめ!$N$45:$N$58</c:f>
              <c:numCache>
                <c:formatCode>0%</c:formatCode>
                <c:ptCount val="14"/>
                <c:pt idx="0">
                  <c:v>0.44</c:v>
                </c:pt>
                <c:pt idx="1">
                  <c:v>0.35</c:v>
                </c:pt>
                <c:pt idx="2">
                  <c:v>0.28000000000000003</c:v>
                </c:pt>
                <c:pt idx="3">
                  <c:v>0.27</c:v>
                </c:pt>
                <c:pt idx="4">
                  <c:v>0.18</c:v>
                </c:pt>
                <c:pt idx="5">
                  <c:v>0.17</c:v>
                </c:pt>
                <c:pt idx="6">
                  <c:v>0.14000000000000001</c:v>
                </c:pt>
                <c:pt idx="7">
                  <c:v>0.13</c:v>
                </c:pt>
                <c:pt idx="8">
                  <c:v>0.13</c:v>
                </c:pt>
                <c:pt idx="9">
                  <c:v>0.08</c:v>
                </c:pt>
                <c:pt idx="10">
                  <c:v>7.0000000000000007E-2</c:v>
                </c:pt>
                <c:pt idx="11">
                  <c:v>0.06</c:v>
                </c:pt>
                <c:pt idx="12">
                  <c:v>0.03</c:v>
                </c:pt>
                <c:pt idx="13">
                  <c:v>0.02</c:v>
                </c:pt>
              </c:numCache>
            </c:numRef>
          </c:val>
          <c:extLst>
            <c:ext xmlns:c16="http://schemas.microsoft.com/office/drawing/2014/chart" uri="{C3380CC4-5D6E-409C-BE32-E72D297353CC}">
              <c16:uniqueId val="{00000000-DDA2-45CA-AAAA-19B5B91C4355}"/>
            </c:ext>
          </c:extLst>
        </c:ser>
        <c:ser>
          <c:idx val="1"/>
          <c:order val="1"/>
          <c:tx>
            <c:strRef>
              <c:f>まとめ!$O$44</c:f>
              <c:strCache>
                <c:ptCount val="1"/>
                <c:pt idx="0">
                  <c:v>2019年</c:v>
                </c:pt>
              </c:strCache>
            </c:strRef>
          </c:tx>
          <c:spPr>
            <a:solidFill>
              <a:schemeClr val="tx2">
                <a:lumMod val="20000"/>
                <a:lumOff val="80000"/>
              </a:schemeClr>
            </a:solidFill>
            <a:ln>
              <a:noFill/>
            </a:ln>
            <a:effectLst/>
          </c:spPr>
          <c:invertIfNegative val="0"/>
          <c:dLbls>
            <c:dLbl>
              <c:idx val="13"/>
              <c:layout>
                <c:manualLayout>
                  <c:x val="-4.4169319434257098E-3"/>
                  <c:y val="-3.1212806050437024E-3"/>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4.6112769489364408E-2"/>
                      <c:h val="6.4152419176825543E-2"/>
                    </c:manualLayout>
                  </c15:layout>
                </c:ext>
                <c:ext xmlns:c16="http://schemas.microsoft.com/office/drawing/2014/chart" uri="{C3380CC4-5D6E-409C-BE32-E72D297353CC}">
                  <c16:uniqueId val="{00000002-DDA2-45CA-AAAA-19B5B91C435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000000">
                          <a:shade val="95000"/>
                          <a:satMod val="105000"/>
                        </a:srgbClr>
                      </a:solidFill>
                      <a:prstDash val="solid"/>
                      <a:round/>
                    </a:ln>
                    <a:effectLst/>
                  </c:spPr>
                </c15:leaderLines>
              </c:ext>
            </c:extLst>
          </c:dLbls>
          <c:cat>
            <c:strRef>
              <c:f>まとめ!$M$45:$M$58</c:f>
              <c:strCache>
                <c:ptCount val="14"/>
                <c:pt idx="0">
                  <c:v>経営・経営企画・事業企画系</c:v>
                </c:pt>
                <c:pt idx="1">
                  <c:v>技術系（IT・Web・通信系）</c:v>
                </c:pt>
                <c:pt idx="2">
                  <c:v>営業・マーケティング系</c:v>
                </c:pt>
                <c:pt idx="3">
                  <c:v>コンサルタント系</c:v>
                </c:pt>
                <c:pt idx="4">
                  <c:v>技術系（建築・設備・土木・プラント）</c:v>
                </c:pt>
                <c:pt idx="5">
                  <c:v>事務・管理系</c:v>
                </c:pt>
                <c:pt idx="6">
                  <c:v>技術系（電気・電子・半導体）</c:v>
                </c:pt>
                <c:pt idx="7">
                  <c:v>金融系</c:v>
                </c:pt>
                <c:pt idx="8">
                  <c:v>技術系（機械・メカトロ・自動車）</c:v>
                </c:pt>
                <c:pt idx="9">
                  <c:v>不動産系専門職</c:v>
                </c:pt>
                <c:pt idx="10">
                  <c:v>技術・専門職系（メディカル）</c:v>
                </c:pt>
                <c:pt idx="11">
                  <c:v>技術系（化学・素材・食品）</c:v>
                </c:pt>
                <c:pt idx="12">
                  <c:v>クリエイティブ系</c:v>
                </c:pt>
                <c:pt idx="13">
                  <c:v>サービス・流通系</c:v>
                </c:pt>
              </c:strCache>
            </c:strRef>
          </c:cat>
          <c:val>
            <c:numRef>
              <c:f>まとめ!$O$45:$O$58</c:f>
              <c:numCache>
                <c:formatCode>0%</c:formatCode>
                <c:ptCount val="14"/>
                <c:pt idx="0">
                  <c:v>0.42</c:v>
                </c:pt>
                <c:pt idx="1">
                  <c:v>0.28000000000000003</c:v>
                </c:pt>
                <c:pt idx="2">
                  <c:v>0.39</c:v>
                </c:pt>
                <c:pt idx="3">
                  <c:v>0.19</c:v>
                </c:pt>
                <c:pt idx="4">
                  <c:v>0.17</c:v>
                </c:pt>
                <c:pt idx="5">
                  <c:v>0.2</c:v>
                </c:pt>
                <c:pt idx="6">
                  <c:v>0.14000000000000001</c:v>
                </c:pt>
                <c:pt idx="7">
                  <c:v>0.06</c:v>
                </c:pt>
                <c:pt idx="8">
                  <c:v>0.17</c:v>
                </c:pt>
                <c:pt idx="9">
                  <c:v>7.0000000000000007E-2</c:v>
                </c:pt>
                <c:pt idx="10">
                  <c:v>0.05</c:v>
                </c:pt>
                <c:pt idx="11">
                  <c:v>0.08</c:v>
                </c:pt>
                <c:pt idx="12">
                  <c:v>0.03</c:v>
                </c:pt>
                <c:pt idx="13">
                  <c:v>0.03</c:v>
                </c:pt>
              </c:numCache>
            </c:numRef>
          </c:val>
          <c:extLst>
            <c:ext xmlns:c16="http://schemas.microsoft.com/office/drawing/2014/chart" uri="{C3380CC4-5D6E-409C-BE32-E72D297353CC}">
              <c16:uniqueId val="{00000001-DDA2-45CA-AAAA-19B5B91C4355}"/>
            </c:ext>
          </c:extLst>
        </c:ser>
        <c:dLbls>
          <c:dLblPos val="outEnd"/>
          <c:showLegendKey val="0"/>
          <c:showVal val="1"/>
          <c:showCatName val="0"/>
          <c:showSerName val="0"/>
          <c:showPercent val="0"/>
          <c:showBubbleSize val="0"/>
        </c:dLbls>
        <c:gapWidth val="50"/>
        <c:axId val="882359983"/>
        <c:axId val="882353743"/>
      </c:barChart>
      <c:catAx>
        <c:axId val="88235998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3743"/>
        <c:crosses val="autoZero"/>
        <c:auto val="1"/>
        <c:lblAlgn val="ctr"/>
        <c:lblOffset val="100"/>
        <c:noMultiLvlLbl val="0"/>
      </c:catAx>
      <c:valAx>
        <c:axId val="882353743"/>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9983"/>
        <c:crosses val="autoZero"/>
        <c:crossBetween val="between"/>
        <c:majorUnit val="0.2"/>
      </c:valAx>
      <c:spPr>
        <a:noFill/>
        <a:ln>
          <a:noFill/>
        </a:ln>
        <a:effectLst/>
      </c:spPr>
    </c:plotArea>
    <c:legend>
      <c:legendPos val="r"/>
      <c:layout>
        <c:manualLayout>
          <c:xMode val="edge"/>
          <c:yMode val="edge"/>
          <c:x val="0.84927689259447448"/>
          <c:y val="0.8888577804150336"/>
          <c:w val="0.1295658392170517"/>
          <c:h val="8.7261891125366933E-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7495964222704087"/>
          <c:y val="9.2864701027299837E-2"/>
          <c:w val="0.58925056396733055"/>
          <c:h val="0.90713529897270018"/>
        </c:manualLayout>
      </c:layout>
      <c:barChart>
        <c:barDir val="bar"/>
        <c:grouping val="clustered"/>
        <c:varyColors val="0"/>
        <c:ser>
          <c:idx val="0"/>
          <c:order val="0"/>
          <c:tx>
            <c:strRef>
              <c:f>まとめ!$O$90</c:f>
              <c:strCache>
                <c:ptCount val="1"/>
                <c:pt idx="0">
                  <c:v>2022年</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まとめ!$N$91:$N$98</c:f>
              <c:strCache>
                <c:ptCount val="8"/>
                <c:pt idx="0">
                  <c:v>経営者・役員</c:v>
                </c:pt>
                <c:pt idx="1">
                  <c:v>本部長・事業部長クラス</c:v>
                </c:pt>
                <c:pt idx="2">
                  <c:v>部長・次長クラス</c:v>
                </c:pt>
                <c:pt idx="3">
                  <c:v>課長クラス</c:v>
                </c:pt>
                <c:pt idx="4">
                  <c:v>主任・係長クラス</c:v>
                </c:pt>
                <c:pt idx="5">
                  <c:v>顧問</c:v>
                </c:pt>
                <c:pt idx="6">
                  <c:v>役職なし</c:v>
                </c:pt>
                <c:pt idx="7">
                  <c:v>その他</c:v>
                </c:pt>
              </c:strCache>
            </c:strRef>
          </c:cat>
          <c:val>
            <c:numRef>
              <c:f>まとめ!$O$91:$O$98</c:f>
              <c:numCache>
                <c:formatCode>0%</c:formatCode>
                <c:ptCount val="8"/>
                <c:pt idx="0">
                  <c:v>0.14857142857142858</c:v>
                </c:pt>
                <c:pt idx="1">
                  <c:v>0.28000000000000003</c:v>
                </c:pt>
                <c:pt idx="2">
                  <c:v>0.62857142857142856</c:v>
                </c:pt>
                <c:pt idx="3">
                  <c:v>0.67</c:v>
                </c:pt>
                <c:pt idx="4">
                  <c:v>0.42857142857142855</c:v>
                </c:pt>
                <c:pt idx="5">
                  <c:v>0.01</c:v>
                </c:pt>
                <c:pt idx="6">
                  <c:v>0.19428571428571428</c:v>
                </c:pt>
                <c:pt idx="7">
                  <c:v>0.01</c:v>
                </c:pt>
              </c:numCache>
            </c:numRef>
          </c:val>
          <c:extLst>
            <c:ext xmlns:c16="http://schemas.microsoft.com/office/drawing/2014/chart" uri="{C3380CC4-5D6E-409C-BE32-E72D297353CC}">
              <c16:uniqueId val="{00000000-E238-4EEA-B217-B0098EE28B45}"/>
            </c:ext>
          </c:extLst>
        </c:ser>
        <c:ser>
          <c:idx val="1"/>
          <c:order val="1"/>
          <c:tx>
            <c:strRef>
              <c:f>まとめ!$P$90</c:f>
              <c:strCache>
                <c:ptCount val="1"/>
                <c:pt idx="0">
                  <c:v>2019年</c:v>
                </c:pt>
              </c:strCache>
            </c:strRef>
          </c:tx>
          <c:spPr>
            <a:solidFill>
              <a:schemeClr val="tx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まとめ!$N$91:$N$98</c:f>
              <c:strCache>
                <c:ptCount val="8"/>
                <c:pt idx="0">
                  <c:v>経営者・役員</c:v>
                </c:pt>
                <c:pt idx="1">
                  <c:v>本部長・事業部長クラス</c:v>
                </c:pt>
                <c:pt idx="2">
                  <c:v>部長・次長クラス</c:v>
                </c:pt>
                <c:pt idx="3">
                  <c:v>課長クラス</c:v>
                </c:pt>
                <c:pt idx="4">
                  <c:v>主任・係長クラス</c:v>
                </c:pt>
                <c:pt idx="5">
                  <c:v>顧問</c:v>
                </c:pt>
                <c:pt idx="6">
                  <c:v>役職なし</c:v>
                </c:pt>
                <c:pt idx="7">
                  <c:v>その他</c:v>
                </c:pt>
              </c:strCache>
            </c:strRef>
          </c:cat>
          <c:val>
            <c:numRef>
              <c:f>まとめ!$P$91:$P$98</c:f>
              <c:numCache>
                <c:formatCode>0%</c:formatCode>
                <c:ptCount val="8"/>
                <c:pt idx="0">
                  <c:v>0.09</c:v>
                </c:pt>
                <c:pt idx="1">
                  <c:v>0.27</c:v>
                </c:pt>
                <c:pt idx="2">
                  <c:v>0.54</c:v>
                </c:pt>
                <c:pt idx="3">
                  <c:v>0.67</c:v>
                </c:pt>
                <c:pt idx="4">
                  <c:v>0.34</c:v>
                </c:pt>
                <c:pt idx="5">
                  <c:v>0</c:v>
                </c:pt>
                <c:pt idx="6">
                  <c:v>0.14000000000000001</c:v>
                </c:pt>
                <c:pt idx="7">
                  <c:v>0.01</c:v>
                </c:pt>
              </c:numCache>
            </c:numRef>
          </c:val>
          <c:extLst>
            <c:ext xmlns:c16="http://schemas.microsoft.com/office/drawing/2014/chart" uri="{C3380CC4-5D6E-409C-BE32-E72D297353CC}">
              <c16:uniqueId val="{00000001-E238-4EEA-B217-B0098EE28B45}"/>
            </c:ext>
          </c:extLst>
        </c:ser>
        <c:dLbls>
          <c:dLblPos val="outEnd"/>
          <c:showLegendKey val="0"/>
          <c:showVal val="1"/>
          <c:showCatName val="0"/>
          <c:showSerName val="0"/>
          <c:showPercent val="0"/>
          <c:showBubbleSize val="0"/>
        </c:dLbls>
        <c:gapWidth val="50"/>
        <c:axId val="882359983"/>
        <c:axId val="882353743"/>
      </c:barChart>
      <c:catAx>
        <c:axId val="88235998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3743"/>
        <c:crosses val="autoZero"/>
        <c:auto val="1"/>
        <c:lblAlgn val="ctr"/>
        <c:lblOffset val="100"/>
        <c:noMultiLvlLbl val="0"/>
      </c:catAx>
      <c:valAx>
        <c:axId val="882353743"/>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9983"/>
        <c:crosses val="autoZero"/>
        <c:crossBetween val="between"/>
        <c:majorUnit val="0.2"/>
      </c:valAx>
      <c:spPr>
        <a:noFill/>
        <a:ln>
          <a:noFill/>
        </a:ln>
      </c:spPr>
    </c:plotArea>
    <c:legend>
      <c:legendPos val="r"/>
      <c:layout>
        <c:manualLayout>
          <c:xMode val="edge"/>
          <c:yMode val="edge"/>
          <c:x val="0.8624204387731792"/>
          <c:y val="0.86665499553953762"/>
          <c:w val="0.1295658392170517"/>
          <c:h val="0.11883013946164965"/>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8368439701115953"/>
          <c:y val="5.8602544731988282E-2"/>
          <c:w val="0.58039851205998583"/>
          <c:h val="0.92485354332477721"/>
        </c:manualLayout>
      </c:layout>
      <c:barChart>
        <c:barDir val="bar"/>
        <c:grouping val="clustered"/>
        <c:varyColors val="0"/>
        <c:ser>
          <c:idx val="0"/>
          <c:order val="0"/>
          <c:tx>
            <c:strRef>
              <c:f>まとめ!$S$44</c:f>
              <c:strCache>
                <c:ptCount val="1"/>
                <c:pt idx="0">
                  <c:v>年収が上がる場合</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まとめ!$R$45:$R$59</c:f>
              <c:strCache>
                <c:ptCount val="15"/>
                <c:pt idx="0">
                  <c:v>経営・経営企画・事業企画系</c:v>
                </c:pt>
                <c:pt idx="1">
                  <c:v>技術系（IT・Web・通信系）</c:v>
                </c:pt>
                <c:pt idx="2">
                  <c:v>営業・マーケティング系</c:v>
                </c:pt>
                <c:pt idx="3">
                  <c:v>コンサルタント系</c:v>
                </c:pt>
                <c:pt idx="4">
                  <c:v>技術系（建築・設備・土木・プラント）</c:v>
                </c:pt>
                <c:pt idx="5">
                  <c:v>事務・管理系</c:v>
                </c:pt>
                <c:pt idx="6">
                  <c:v>技術系（電気・電子・半導体）</c:v>
                </c:pt>
                <c:pt idx="7">
                  <c:v>金融系</c:v>
                </c:pt>
                <c:pt idx="8">
                  <c:v>技術系（機械・メカトロ・自動車）</c:v>
                </c:pt>
                <c:pt idx="9">
                  <c:v>不動産系専門職</c:v>
                </c:pt>
                <c:pt idx="10">
                  <c:v>技術・専門職系（メディカル）</c:v>
                </c:pt>
                <c:pt idx="11">
                  <c:v>技術系（化学・素材・食品）</c:v>
                </c:pt>
                <c:pt idx="12">
                  <c:v>クリエイティブ系</c:v>
                </c:pt>
                <c:pt idx="13">
                  <c:v>サービス・流通系</c:v>
                </c:pt>
                <c:pt idx="14">
                  <c:v>その他</c:v>
                </c:pt>
              </c:strCache>
            </c:strRef>
          </c:cat>
          <c:val>
            <c:numRef>
              <c:f>まとめ!$S$45:$S$59</c:f>
              <c:numCache>
                <c:formatCode>0%</c:formatCode>
                <c:ptCount val="15"/>
                <c:pt idx="0">
                  <c:v>0.44</c:v>
                </c:pt>
                <c:pt idx="1">
                  <c:v>0.35</c:v>
                </c:pt>
                <c:pt idx="2">
                  <c:v>0.28000000000000003</c:v>
                </c:pt>
                <c:pt idx="3">
                  <c:v>0.27</c:v>
                </c:pt>
                <c:pt idx="4">
                  <c:v>0.18</c:v>
                </c:pt>
                <c:pt idx="5">
                  <c:v>0.17</c:v>
                </c:pt>
                <c:pt idx="6">
                  <c:v>0.14000000000000001</c:v>
                </c:pt>
                <c:pt idx="7">
                  <c:v>0.13</c:v>
                </c:pt>
                <c:pt idx="8">
                  <c:v>0.13</c:v>
                </c:pt>
                <c:pt idx="9">
                  <c:v>0.08</c:v>
                </c:pt>
                <c:pt idx="10">
                  <c:v>7.0000000000000007E-2</c:v>
                </c:pt>
                <c:pt idx="11">
                  <c:v>0.06</c:v>
                </c:pt>
                <c:pt idx="12">
                  <c:v>0.03</c:v>
                </c:pt>
                <c:pt idx="13">
                  <c:v>0.02</c:v>
                </c:pt>
                <c:pt idx="14">
                  <c:v>0</c:v>
                </c:pt>
              </c:numCache>
            </c:numRef>
          </c:val>
          <c:extLst>
            <c:ext xmlns:c16="http://schemas.microsoft.com/office/drawing/2014/chart" uri="{C3380CC4-5D6E-409C-BE32-E72D297353CC}">
              <c16:uniqueId val="{00000000-A75C-4B15-AA4C-1171726A315C}"/>
            </c:ext>
          </c:extLst>
        </c:ser>
        <c:ser>
          <c:idx val="1"/>
          <c:order val="1"/>
          <c:tx>
            <c:strRef>
              <c:f>まとめ!$T$44</c:f>
              <c:strCache>
                <c:ptCount val="1"/>
                <c:pt idx="0">
                  <c:v>年収が下がる場合</c:v>
                </c:pt>
              </c:strCache>
            </c:strRef>
          </c:tx>
          <c:spPr>
            <a:solidFill>
              <a:srgbClr val="002060"/>
            </a:solidFill>
            <a:ln>
              <a:noFill/>
            </a:ln>
            <a:effectLst/>
          </c:spPr>
          <c:invertIfNegative val="0"/>
          <c:dLbls>
            <c:dLbl>
              <c:idx val="14"/>
              <c:layout>
                <c:manualLayout>
                  <c:x val="-6.6369900884130691E-3"/>
                  <c:y val="-8.229614341196634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75C-4B15-AA4C-1171726A315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000000">
                          <a:shade val="95000"/>
                          <a:satMod val="105000"/>
                        </a:srgbClr>
                      </a:solidFill>
                      <a:prstDash val="solid"/>
                    </a:ln>
                    <a:effectLst/>
                  </c:spPr>
                </c15:leaderLines>
              </c:ext>
            </c:extLst>
          </c:dLbls>
          <c:cat>
            <c:strRef>
              <c:f>まとめ!$R$45:$R$59</c:f>
              <c:strCache>
                <c:ptCount val="15"/>
                <c:pt idx="0">
                  <c:v>経営・経営企画・事業企画系</c:v>
                </c:pt>
                <c:pt idx="1">
                  <c:v>技術系（IT・Web・通信系）</c:v>
                </c:pt>
                <c:pt idx="2">
                  <c:v>営業・マーケティング系</c:v>
                </c:pt>
                <c:pt idx="3">
                  <c:v>コンサルタント系</c:v>
                </c:pt>
                <c:pt idx="4">
                  <c:v>技術系（建築・設備・土木・プラント）</c:v>
                </c:pt>
                <c:pt idx="5">
                  <c:v>事務・管理系</c:v>
                </c:pt>
                <c:pt idx="6">
                  <c:v>技術系（電気・電子・半導体）</c:v>
                </c:pt>
                <c:pt idx="7">
                  <c:v>金融系</c:v>
                </c:pt>
                <c:pt idx="8">
                  <c:v>技術系（機械・メカトロ・自動車）</c:v>
                </c:pt>
                <c:pt idx="9">
                  <c:v>不動産系専門職</c:v>
                </c:pt>
                <c:pt idx="10">
                  <c:v>技術・専門職系（メディカル）</c:v>
                </c:pt>
                <c:pt idx="11">
                  <c:v>技術系（化学・素材・食品）</c:v>
                </c:pt>
                <c:pt idx="12">
                  <c:v>クリエイティブ系</c:v>
                </c:pt>
                <c:pt idx="13">
                  <c:v>サービス・流通系</c:v>
                </c:pt>
                <c:pt idx="14">
                  <c:v>その他</c:v>
                </c:pt>
              </c:strCache>
            </c:strRef>
          </c:cat>
          <c:val>
            <c:numRef>
              <c:f>まとめ!$T$45:$T$59</c:f>
              <c:numCache>
                <c:formatCode>0%</c:formatCode>
                <c:ptCount val="15"/>
                <c:pt idx="0">
                  <c:v>0.13</c:v>
                </c:pt>
                <c:pt idx="1">
                  <c:v>0.09</c:v>
                </c:pt>
                <c:pt idx="2">
                  <c:v>0.37</c:v>
                </c:pt>
                <c:pt idx="3">
                  <c:v>0.05</c:v>
                </c:pt>
                <c:pt idx="4">
                  <c:v>0.1</c:v>
                </c:pt>
                <c:pt idx="5">
                  <c:v>0.37</c:v>
                </c:pt>
                <c:pt idx="6">
                  <c:v>0.06</c:v>
                </c:pt>
                <c:pt idx="7">
                  <c:v>0.05</c:v>
                </c:pt>
                <c:pt idx="8">
                  <c:v>0.08</c:v>
                </c:pt>
                <c:pt idx="9">
                  <c:v>7.0000000000000007E-2</c:v>
                </c:pt>
                <c:pt idx="10">
                  <c:v>0.04</c:v>
                </c:pt>
                <c:pt idx="11">
                  <c:v>0.04</c:v>
                </c:pt>
                <c:pt idx="12">
                  <c:v>0.03</c:v>
                </c:pt>
                <c:pt idx="13">
                  <c:v>0.17</c:v>
                </c:pt>
                <c:pt idx="14">
                  <c:v>0.02</c:v>
                </c:pt>
              </c:numCache>
            </c:numRef>
          </c:val>
          <c:extLst>
            <c:ext xmlns:c16="http://schemas.microsoft.com/office/drawing/2014/chart" uri="{C3380CC4-5D6E-409C-BE32-E72D297353CC}">
              <c16:uniqueId val="{00000001-A75C-4B15-AA4C-1171726A315C}"/>
            </c:ext>
          </c:extLst>
        </c:ser>
        <c:dLbls>
          <c:dLblPos val="outEnd"/>
          <c:showLegendKey val="0"/>
          <c:showVal val="1"/>
          <c:showCatName val="0"/>
          <c:showSerName val="0"/>
          <c:showPercent val="0"/>
          <c:showBubbleSize val="0"/>
        </c:dLbls>
        <c:gapWidth val="50"/>
        <c:axId val="882359983"/>
        <c:axId val="882353743"/>
      </c:barChart>
      <c:catAx>
        <c:axId val="88235998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3743"/>
        <c:crosses val="autoZero"/>
        <c:auto val="1"/>
        <c:lblAlgn val="ctr"/>
        <c:lblOffset val="100"/>
        <c:noMultiLvlLbl val="0"/>
      </c:catAx>
      <c:valAx>
        <c:axId val="882353743"/>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9983"/>
        <c:crosses val="autoZero"/>
        <c:crossBetween val="between"/>
        <c:majorUnit val="0.2"/>
      </c:valAx>
      <c:spPr>
        <a:noFill/>
        <a:ln>
          <a:noFill/>
        </a:ln>
      </c:spPr>
    </c:plotArea>
    <c:legend>
      <c:legendPos val="r"/>
      <c:layout>
        <c:manualLayout>
          <c:xMode val="edge"/>
          <c:yMode val="edge"/>
          <c:x val="0.78146168470847932"/>
          <c:y val="0.88966235126655357"/>
          <c:w val="0.21597375444948344"/>
          <c:h val="9.861275488648924E-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7571702478167309"/>
          <c:y val="0.10158090126875022"/>
          <c:w val="0.68846469949661171"/>
          <c:h val="0.89841909873124981"/>
        </c:manualLayout>
      </c:layout>
      <c:barChart>
        <c:barDir val="bar"/>
        <c:grouping val="clustered"/>
        <c:varyColors val="0"/>
        <c:ser>
          <c:idx val="0"/>
          <c:order val="0"/>
          <c:tx>
            <c:strRef>
              <c:f>まとめ!$Z$90</c:f>
              <c:strCache>
                <c:ptCount val="1"/>
                <c:pt idx="0">
                  <c:v>年収が上がる場合</c:v>
                </c:pt>
              </c:strCache>
            </c:strRef>
          </c:tx>
          <c:spPr>
            <a:solidFill>
              <a:srgbClr val="FFC000"/>
            </a:solidFill>
            <a:ln>
              <a:noFill/>
            </a:ln>
            <a:effectLst/>
          </c:spPr>
          <c:invertIfNegative val="0"/>
          <c:dLbls>
            <c:dLbl>
              <c:idx val="7"/>
              <c:layout>
                <c:manualLayout>
                  <c:x val="-1.1031217302646746E-2"/>
                  <c:y val="2.377867532022069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0ED-4463-B7AB-F776404D569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まとめ!$Y$91:$Y$98</c:f>
              <c:strCache>
                <c:ptCount val="8"/>
                <c:pt idx="0">
                  <c:v>経営者・役員</c:v>
                </c:pt>
                <c:pt idx="1">
                  <c:v>本部長・事業部長クラス</c:v>
                </c:pt>
                <c:pt idx="2">
                  <c:v>部長・次長クラス</c:v>
                </c:pt>
                <c:pt idx="3">
                  <c:v>課長クラス</c:v>
                </c:pt>
                <c:pt idx="4">
                  <c:v>主任・係長クラス</c:v>
                </c:pt>
                <c:pt idx="5">
                  <c:v>顧問</c:v>
                </c:pt>
                <c:pt idx="6">
                  <c:v>役職なし</c:v>
                </c:pt>
                <c:pt idx="7">
                  <c:v>その他</c:v>
                </c:pt>
              </c:strCache>
            </c:strRef>
          </c:cat>
          <c:val>
            <c:numRef>
              <c:f>まとめ!$Z$91:$Z$98</c:f>
              <c:numCache>
                <c:formatCode>0%</c:formatCode>
                <c:ptCount val="8"/>
                <c:pt idx="0">
                  <c:v>0.14857142857142858</c:v>
                </c:pt>
                <c:pt idx="1">
                  <c:v>0.28000000000000003</c:v>
                </c:pt>
                <c:pt idx="2">
                  <c:v>0.62857142857142856</c:v>
                </c:pt>
                <c:pt idx="3">
                  <c:v>0.67428571428571427</c:v>
                </c:pt>
                <c:pt idx="4">
                  <c:v>0.42857142857142855</c:v>
                </c:pt>
                <c:pt idx="5">
                  <c:v>0.01</c:v>
                </c:pt>
                <c:pt idx="6">
                  <c:v>0.19428571428571428</c:v>
                </c:pt>
                <c:pt idx="7">
                  <c:v>0.01</c:v>
                </c:pt>
              </c:numCache>
            </c:numRef>
          </c:val>
          <c:extLst>
            <c:ext xmlns:c16="http://schemas.microsoft.com/office/drawing/2014/chart" uri="{C3380CC4-5D6E-409C-BE32-E72D297353CC}">
              <c16:uniqueId val="{00000000-EC66-4A34-AED8-412AA3C6D721}"/>
            </c:ext>
          </c:extLst>
        </c:ser>
        <c:ser>
          <c:idx val="1"/>
          <c:order val="1"/>
          <c:tx>
            <c:strRef>
              <c:f>まとめ!$AA$90</c:f>
              <c:strCache>
                <c:ptCount val="1"/>
                <c:pt idx="0">
                  <c:v>年収が下がる場合</c:v>
                </c:pt>
              </c:strCache>
            </c:strRef>
          </c:tx>
          <c:spPr>
            <a:solidFill>
              <a:srgbClr val="002060"/>
            </a:solidFill>
            <a:ln>
              <a:noFill/>
            </a:ln>
            <a:effectLst/>
          </c:spPr>
          <c:invertIfNegative val="0"/>
          <c:dLbls>
            <c:dLbl>
              <c:idx val="7"/>
              <c:layout>
                <c:manualLayout>
                  <c:x val="-1.1031217302646786E-2"/>
                  <c:y val="4.757532478912204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0ED-4463-B7AB-F776404D569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まとめ!$Y$91:$Y$98</c:f>
              <c:strCache>
                <c:ptCount val="8"/>
                <c:pt idx="0">
                  <c:v>経営者・役員</c:v>
                </c:pt>
                <c:pt idx="1">
                  <c:v>本部長・事業部長クラス</c:v>
                </c:pt>
                <c:pt idx="2">
                  <c:v>部長・次長クラス</c:v>
                </c:pt>
                <c:pt idx="3">
                  <c:v>課長クラス</c:v>
                </c:pt>
                <c:pt idx="4">
                  <c:v>主任・係長クラス</c:v>
                </c:pt>
                <c:pt idx="5">
                  <c:v>顧問</c:v>
                </c:pt>
                <c:pt idx="6">
                  <c:v>役職なし</c:v>
                </c:pt>
                <c:pt idx="7">
                  <c:v>その他</c:v>
                </c:pt>
              </c:strCache>
            </c:strRef>
          </c:cat>
          <c:val>
            <c:numRef>
              <c:f>まとめ!$AA$91:$AA$98</c:f>
              <c:numCache>
                <c:formatCode>0%</c:formatCode>
                <c:ptCount val="8"/>
                <c:pt idx="0">
                  <c:v>0.1</c:v>
                </c:pt>
                <c:pt idx="1">
                  <c:v>0.18</c:v>
                </c:pt>
                <c:pt idx="2">
                  <c:v>0.27</c:v>
                </c:pt>
                <c:pt idx="3">
                  <c:v>0.33</c:v>
                </c:pt>
                <c:pt idx="4">
                  <c:v>0.39</c:v>
                </c:pt>
                <c:pt idx="5">
                  <c:v>0.04</c:v>
                </c:pt>
                <c:pt idx="6">
                  <c:v>0.45</c:v>
                </c:pt>
                <c:pt idx="7">
                  <c:v>0.01</c:v>
                </c:pt>
              </c:numCache>
            </c:numRef>
          </c:val>
          <c:extLst>
            <c:ext xmlns:c16="http://schemas.microsoft.com/office/drawing/2014/chart" uri="{C3380CC4-5D6E-409C-BE32-E72D297353CC}">
              <c16:uniqueId val="{00000001-EC66-4A34-AED8-412AA3C6D721}"/>
            </c:ext>
          </c:extLst>
        </c:ser>
        <c:dLbls>
          <c:dLblPos val="outEnd"/>
          <c:showLegendKey val="0"/>
          <c:showVal val="1"/>
          <c:showCatName val="0"/>
          <c:showSerName val="0"/>
          <c:showPercent val="0"/>
          <c:showBubbleSize val="0"/>
        </c:dLbls>
        <c:gapWidth val="50"/>
        <c:axId val="882359983"/>
        <c:axId val="882353743"/>
      </c:barChart>
      <c:catAx>
        <c:axId val="88235998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3743"/>
        <c:crosses val="autoZero"/>
        <c:auto val="1"/>
        <c:lblAlgn val="ctr"/>
        <c:lblOffset val="100"/>
        <c:noMultiLvlLbl val="0"/>
      </c:catAx>
      <c:valAx>
        <c:axId val="882353743"/>
        <c:scaling>
          <c:orientation val="minMax"/>
        </c:scaling>
        <c:delete val="0"/>
        <c:axPos val="t"/>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882359983"/>
        <c:crosses val="autoZero"/>
        <c:crossBetween val="between"/>
        <c:majorUnit val="0.2"/>
      </c:valAx>
      <c:spPr>
        <a:noFill/>
        <a:ln>
          <a:noFill/>
        </a:ln>
      </c:spPr>
    </c:plotArea>
    <c:legend>
      <c:legendPos val="r"/>
      <c:layout>
        <c:manualLayout>
          <c:xMode val="edge"/>
          <c:yMode val="edge"/>
          <c:x val="0.78582083809108849"/>
          <c:y val="0.84461465324101936"/>
          <c:w val="0.20497756319888624"/>
          <c:h val="0.1408703165989580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2">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9" y="27"/>
            <a:ext cx="2919033" cy="492780"/>
          </a:xfrm>
          <a:prstGeom prst="rect">
            <a:avLst/>
          </a:prstGeom>
          <a:noFill/>
          <a:ln w="9525">
            <a:noFill/>
            <a:miter lim="800000"/>
            <a:headEnd/>
            <a:tailEnd/>
          </a:ln>
        </p:spPr>
        <p:txBody>
          <a:bodyPr vert="horz" wrap="square" lIns="90168" tIns="45085" rIns="90168" bIns="45085" numCol="1" anchor="t" anchorCtr="0" compatLnSpc="1">
            <a:prstTxWarp prst="textNoShape">
              <a:avLst/>
            </a:prstTxWarp>
          </a:bodyPr>
          <a:lstStyle>
            <a:lvl1pPr algn="l" defTabSz="901453">
              <a:defRPr sz="1100"/>
            </a:lvl1pPr>
          </a:lstStyle>
          <a:p>
            <a:endParaRPr lang="en-US" altLang="ja-JP"/>
          </a:p>
        </p:txBody>
      </p:sp>
      <p:sp>
        <p:nvSpPr>
          <p:cNvPr id="4099" name="Rectangle 3"/>
          <p:cNvSpPr>
            <a:spLocks noGrp="1" noChangeArrowheads="1"/>
          </p:cNvSpPr>
          <p:nvPr>
            <p:ph type="dt" idx="1"/>
          </p:nvPr>
        </p:nvSpPr>
        <p:spPr bwMode="auto">
          <a:xfrm>
            <a:off x="3815251" y="27"/>
            <a:ext cx="2919033" cy="492780"/>
          </a:xfrm>
          <a:prstGeom prst="rect">
            <a:avLst/>
          </a:prstGeom>
          <a:noFill/>
          <a:ln w="9525">
            <a:noFill/>
            <a:miter lim="800000"/>
            <a:headEnd/>
            <a:tailEnd/>
          </a:ln>
        </p:spPr>
        <p:txBody>
          <a:bodyPr vert="horz" wrap="square" lIns="90168" tIns="45085" rIns="90168" bIns="45085" numCol="1" anchor="t" anchorCtr="0" compatLnSpc="1">
            <a:prstTxWarp prst="textNoShape">
              <a:avLst/>
            </a:prstTxWarp>
          </a:bodyPr>
          <a:lstStyle>
            <a:lvl1pPr algn="r" defTabSz="901453">
              <a:defRPr sz="1100"/>
            </a:lvl1pPr>
          </a:lstStyle>
          <a:p>
            <a:endParaRPr lang="en-US" altLang="ja-JP"/>
          </a:p>
        </p:txBody>
      </p:sp>
      <p:sp>
        <p:nvSpPr>
          <p:cNvPr id="4100" name="Rectangle 4"/>
          <p:cNvSpPr>
            <a:spLocks noGrp="1" noRot="1" noChangeAspect="1" noChangeArrowheads="1" noTextEdit="1"/>
          </p:cNvSpPr>
          <p:nvPr>
            <p:ph type="sldImg" idx="2"/>
          </p:nvPr>
        </p:nvSpPr>
        <p:spPr bwMode="auto">
          <a:xfrm>
            <a:off x="1982788" y="741363"/>
            <a:ext cx="2771775" cy="36957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4815" y="4686016"/>
            <a:ext cx="5386201" cy="4439610"/>
          </a:xfrm>
          <a:prstGeom prst="rect">
            <a:avLst/>
          </a:prstGeom>
          <a:noFill/>
          <a:ln w="9525">
            <a:noFill/>
            <a:miter lim="800000"/>
            <a:headEnd/>
            <a:tailEnd/>
          </a:ln>
        </p:spPr>
        <p:txBody>
          <a:bodyPr vert="horz" wrap="square" lIns="90168" tIns="45085" rIns="90168" bIns="45085"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29" y="9372033"/>
            <a:ext cx="2919033" cy="492780"/>
          </a:xfrm>
          <a:prstGeom prst="rect">
            <a:avLst/>
          </a:prstGeom>
          <a:noFill/>
          <a:ln w="9525">
            <a:noFill/>
            <a:miter lim="800000"/>
            <a:headEnd/>
            <a:tailEnd/>
          </a:ln>
        </p:spPr>
        <p:txBody>
          <a:bodyPr vert="horz" wrap="square" lIns="90168" tIns="45085" rIns="90168" bIns="45085" numCol="1" anchor="b" anchorCtr="0" compatLnSpc="1">
            <a:prstTxWarp prst="textNoShape">
              <a:avLst/>
            </a:prstTxWarp>
          </a:bodyPr>
          <a:lstStyle>
            <a:lvl1pPr algn="l" defTabSz="901453">
              <a:defRPr sz="1100"/>
            </a:lvl1pPr>
          </a:lstStyle>
          <a:p>
            <a:endParaRPr lang="en-US" altLang="ja-JP"/>
          </a:p>
        </p:txBody>
      </p:sp>
      <p:sp>
        <p:nvSpPr>
          <p:cNvPr id="4103" name="Rectangle 7"/>
          <p:cNvSpPr>
            <a:spLocks noGrp="1" noChangeArrowheads="1"/>
          </p:cNvSpPr>
          <p:nvPr>
            <p:ph type="sldNum" sz="quarter" idx="5"/>
          </p:nvPr>
        </p:nvSpPr>
        <p:spPr bwMode="auto">
          <a:xfrm>
            <a:off x="3815251" y="9372033"/>
            <a:ext cx="2919033" cy="492780"/>
          </a:xfrm>
          <a:prstGeom prst="rect">
            <a:avLst/>
          </a:prstGeom>
          <a:noFill/>
          <a:ln w="9525">
            <a:noFill/>
            <a:miter lim="800000"/>
            <a:headEnd/>
            <a:tailEnd/>
          </a:ln>
        </p:spPr>
        <p:txBody>
          <a:bodyPr vert="horz" wrap="square" lIns="90168" tIns="45085" rIns="90168" bIns="45085" numCol="1" anchor="b" anchorCtr="0" compatLnSpc="1">
            <a:prstTxWarp prst="textNoShape">
              <a:avLst/>
            </a:prstTxWarp>
          </a:bodyPr>
          <a:lstStyle>
            <a:lvl1pPr algn="r" defTabSz="901453">
              <a:defRPr sz="1100"/>
            </a:lvl1pPr>
          </a:lstStyle>
          <a:p>
            <a:fld id="{1B40ED55-4897-46A4-B803-F481F523D56A}" type="slidenum">
              <a:rPr lang="en-US" altLang="ja-JP"/>
              <a:pPr/>
              <a:t>‹#›</a:t>
            </a:fld>
            <a:endParaRPr lang="en-US" altLang="ja-JP"/>
          </a:p>
        </p:txBody>
      </p:sp>
    </p:spTree>
    <p:extLst>
      <p:ext uri="{BB962C8B-B14F-4D97-AF65-F5344CB8AC3E}">
        <p14:creationId xmlns:p14="http://schemas.microsoft.com/office/powerpoint/2010/main" val="2672366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p:txBody>
          <a:bodyPr/>
          <a:lstStyle/>
          <a:p>
            <a:fld id="{E8782335-9268-447F-B2AC-8A32F96524FE}" type="slidenum">
              <a:rPr lang="en-US" altLang="ja-JP"/>
              <a:pPr/>
              <a:t>1</a:t>
            </a:fld>
            <a:endParaRPr lang="en-US" altLang="ja-JP" dirty="0"/>
          </a:p>
        </p:txBody>
      </p:sp>
      <p:sp>
        <p:nvSpPr>
          <p:cNvPr id="5123" name="Rectangle 2"/>
          <p:cNvSpPr>
            <a:spLocks noGrp="1" noRot="1" noChangeAspect="1" noChangeArrowheads="1" noTextEdit="1"/>
          </p:cNvSpPr>
          <p:nvPr>
            <p:ph type="sldImg"/>
          </p:nvPr>
        </p:nvSpPr>
        <p:spPr>
          <a:xfrm>
            <a:off x="1998663" y="741363"/>
            <a:ext cx="2771775" cy="3695700"/>
          </a:xfrm>
          <a:ln/>
        </p:spPr>
      </p:sp>
      <p:sp>
        <p:nvSpPr>
          <p:cNvPr id="5124" name="Rectangle 3"/>
          <p:cNvSpPr>
            <a:spLocks noGrp="1" noChangeArrowheads="1"/>
          </p:cNvSpPr>
          <p:nvPr>
            <p:ph type="body" idx="1"/>
          </p:nvPr>
        </p:nvSpPr>
        <p:spPr>
          <a:xfrm>
            <a:off x="676306" y="4686016"/>
            <a:ext cx="5383188" cy="4439610"/>
          </a:xfrm>
        </p:spPr>
        <p:txBody>
          <a:bodyPr/>
          <a:lstStyle/>
          <a:p>
            <a:pPr eaLnBrk="1" hangingPunct="1"/>
            <a:endParaRPr lang="ja-JP" altLang="ja-JP" dirty="0"/>
          </a:p>
        </p:txBody>
      </p:sp>
    </p:spTree>
    <p:extLst>
      <p:ext uri="{BB962C8B-B14F-4D97-AF65-F5344CB8AC3E}">
        <p14:creationId xmlns:p14="http://schemas.microsoft.com/office/powerpoint/2010/main" val="1382632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p:txBody>
          <a:bodyPr/>
          <a:lstStyle/>
          <a:p>
            <a:fld id="{E8782335-9268-447F-B2AC-8A32F96524FE}" type="slidenum">
              <a:rPr lang="en-US" altLang="ja-JP"/>
              <a:pPr/>
              <a:t>2</a:t>
            </a:fld>
            <a:endParaRPr lang="en-US" altLang="ja-JP"/>
          </a:p>
        </p:txBody>
      </p:sp>
      <p:sp>
        <p:nvSpPr>
          <p:cNvPr id="5123" name="Rectangle 2"/>
          <p:cNvSpPr>
            <a:spLocks noGrp="1" noRot="1" noChangeAspect="1" noChangeArrowheads="1" noTextEdit="1"/>
          </p:cNvSpPr>
          <p:nvPr>
            <p:ph type="sldImg"/>
          </p:nvPr>
        </p:nvSpPr>
        <p:spPr>
          <a:xfrm>
            <a:off x="1998663" y="741363"/>
            <a:ext cx="2771775" cy="3695700"/>
          </a:xfrm>
          <a:ln/>
        </p:spPr>
      </p:sp>
      <p:sp>
        <p:nvSpPr>
          <p:cNvPr id="5124" name="Rectangle 3"/>
          <p:cNvSpPr>
            <a:spLocks noGrp="1" noChangeArrowheads="1"/>
          </p:cNvSpPr>
          <p:nvPr>
            <p:ph type="body" idx="1"/>
          </p:nvPr>
        </p:nvSpPr>
        <p:spPr>
          <a:xfrm>
            <a:off x="676306" y="4686016"/>
            <a:ext cx="5383188" cy="4439610"/>
          </a:xfrm>
        </p:spPr>
        <p:txBody>
          <a:bodyPr/>
          <a:lstStyle/>
          <a:p>
            <a:pPr eaLnBrk="1" hangingPunct="1"/>
            <a:endParaRPr lang="ja-JP" altLang="ja-JP"/>
          </a:p>
        </p:txBody>
      </p:sp>
    </p:spTree>
    <p:extLst>
      <p:ext uri="{BB962C8B-B14F-4D97-AF65-F5344CB8AC3E}">
        <p14:creationId xmlns:p14="http://schemas.microsoft.com/office/powerpoint/2010/main" val="3352911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p:txBody>
          <a:bodyPr/>
          <a:lstStyle/>
          <a:p>
            <a:fld id="{E8782335-9268-447F-B2AC-8A32F96524FE}" type="slidenum">
              <a:rPr lang="en-US" altLang="ja-JP"/>
              <a:pPr/>
              <a:t>3</a:t>
            </a:fld>
            <a:endParaRPr lang="en-US" altLang="ja-JP"/>
          </a:p>
        </p:txBody>
      </p:sp>
      <p:sp>
        <p:nvSpPr>
          <p:cNvPr id="5123" name="Rectangle 2"/>
          <p:cNvSpPr>
            <a:spLocks noGrp="1" noRot="1" noChangeAspect="1" noChangeArrowheads="1" noTextEdit="1"/>
          </p:cNvSpPr>
          <p:nvPr>
            <p:ph type="sldImg"/>
          </p:nvPr>
        </p:nvSpPr>
        <p:spPr>
          <a:xfrm>
            <a:off x="1998663" y="741363"/>
            <a:ext cx="2771775" cy="3695700"/>
          </a:xfrm>
          <a:ln/>
        </p:spPr>
      </p:sp>
      <p:sp>
        <p:nvSpPr>
          <p:cNvPr id="5124" name="Rectangle 3"/>
          <p:cNvSpPr>
            <a:spLocks noGrp="1" noChangeArrowheads="1"/>
          </p:cNvSpPr>
          <p:nvPr>
            <p:ph type="body" idx="1"/>
          </p:nvPr>
        </p:nvSpPr>
        <p:spPr>
          <a:xfrm>
            <a:off x="676306" y="4686016"/>
            <a:ext cx="5383188" cy="4439610"/>
          </a:xfrm>
        </p:spPr>
        <p:txBody>
          <a:bodyPr/>
          <a:lstStyle/>
          <a:p>
            <a:pPr eaLnBrk="1" hangingPunct="1"/>
            <a:endParaRPr lang="ja-JP" altLang="ja-JP"/>
          </a:p>
        </p:txBody>
      </p:sp>
    </p:spTree>
    <p:extLst>
      <p:ext uri="{BB962C8B-B14F-4D97-AF65-F5344CB8AC3E}">
        <p14:creationId xmlns:p14="http://schemas.microsoft.com/office/powerpoint/2010/main" val="3461956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p:txBody>
          <a:bodyPr/>
          <a:lstStyle/>
          <a:p>
            <a:fld id="{E8782335-9268-447F-B2AC-8A32F96524FE}" type="slidenum">
              <a:rPr lang="en-US" altLang="ja-JP"/>
              <a:pPr/>
              <a:t>4</a:t>
            </a:fld>
            <a:endParaRPr lang="en-US" altLang="ja-JP"/>
          </a:p>
        </p:txBody>
      </p:sp>
      <p:sp>
        <p:nvSpPr>
          <p:cNvPr id="5123" name="Rectangle 2"/>
          <p:cNvSpPr>
            <a:spLocks noGrp="1" noRot="1" noChangeAspect="1" noChangeArrowheads="1" noTextEdit="1"/>
          </p:cNvSpPr>
          <p:nvPr>
            <p:ph type="sldImg"/>
          </p:nvPr>
        </p:nvSpPr>
        <p:spPr>
          <a:xfrm>
            <a:off x="1998663" y="741363"/>
            <a:ext cx="2771775" cy="3695700"/>
          </a:xfrm>
          <a:ln/>
        </p:spPr>
      </p:sp>
      <p:sp>
        <p:nvSpPr>
          <p:cNvPr id="5124" name="Rectangle 3"/>
          <p:cNvSpPr>
            <a:spLocks noGrp="1" noChangeArrowheads="1"/>
          </p:cNvSpPr>
          <p:nvPr>
            <p:ph type="body" idx="1"/>
          </p:nvPr>
        </p:nvSpPr>
        <p:spPr>
          <a:xfrm>
            <a:off x="676306" y="4686016"/>
            <a:ext cx="5383188" cy="4439610"/>
          </a:xfrm>
        </p:spPr>
        <p:txBody>
          <a:bodyPr/>
          <a:lstStyle/>
          <a:p>
            <a:pPr eaLnBrk="1" hangingPunct="1"/>
            <a:endParaRPr lang="ja-JP" altLang="ja-JP"/>
          </a:p>
        </p:txBody>
      </p:sp>
    </p:spTree>
    <p:extLst>
      <p:ext uri="{BB962C8B-B14F-4D97-AF65-F5344CB8AC3E}">
        <p14:creationId xmlns:p14="http://schemas.microsoft.com/office/powerpoint/2010/main" val="3950349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p:txBody>
          <a:bodyPr/>
          <a:lstStyle/>
          <a:p>
            <a:fld id="{E8782335-9268-447F-B2AC-8A32F96524FE}" type="slidenum">
              <a:rPr lang="en-US" altLang="ja-JP"/>
              <a:pPr/>
              <a:t>5</a:t>
            </a:fld>
            <a:endParaRPr lang="en-US" altLang="ja-JP"/>
          </a:p>
        </p:txBody>
      </p:sp>
      <p:sp>
        <p:nvSpPr>
          <p:cNvPr id="5123" name="Rectangle 2"/>
          <p:cNvSpPr>
            <a:spLocks noGrp="1" noRot="1" noChangeAspect="1" noChangeArrowheads="1" noTextEdit="1"/>
          </p:cNvSpPr>
          <p:nvPr>
            <p:ph type="sldImg"/>
          </p:nvPr>
        </p:nvSpPr>
        <p:spPr>
          <a:xfrm>
            <a:off x="1998663" y="741363"/>
            <a:ext cx="2771775" cy="3695700"/>
          </a:xfrm>
          <a:ln/>
        </p:spPr>
      </p:sp>
      <p:sp>
        <p:nvSpPr>
          <p:cNvPr id="5124" name="Rectangle 3"/>
          <p:cNvSpPr>
            <a:spLocks noGrp="1" noChangeArrowheads="1"/>
          </p:cNvSpPr>
          <p:nvPr>
            <p:ph type="body" idx="1"/>
          </p:nvPr>
        </p:nvSpPr>
        <p:spPr>
          <a:xfrm>
            <a:off x="676306" y="4686016"/>
            <a:ext cx="5383188" cy="4439610"/>
          </a:xfrm>
        </p:spPr>
        <p:txBody>
          <a:bodyPr/>
          <a:lstStyle/>
          <a:p>
            <a:pPr eaLnBrk="1" hangingPunct="1"/>
            <a:endParaRPr lang="ja-JP" altLang="ja-JP"/>
          </a:p>
        </p:txBody>
      </p:sp>
    </p:spTree>
    <p:extLst>
      <p:ext uri="{BB962C8B-B14F-4D97-AF65-F5344CB8AC3E}">
        <p14:creationId xmlns:p14="http://schemas.microsoft.com/office/powerpoint/2010/main" val="3998947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p:txBody>
          <a:bodyPr/>
          <a:lstStyle/>
          <a:p>
            <a:fld id="{E8782335-9268-447F-B2AC-8A32F96524FE}" type="slidenum">
              <a:rPr lang="en-US" altLang="ja-JP"/>
              <a:pPr/>
              <a:t>6</a:t>
            </a:fld>
            <a:endParaRPr lang="en-US" altLang="ja-JP"/>
          </a:p>
        </p:txBody>
      </p:sp>
      <p:sp>
        <p:nvSpPr>
          <p:cNvPr id="5123" name="Rectangle 2"/>
          <p:cNvSpPr>
            <a:spLocks noGrp="1" noRot="1" noChangeAspect="1" noChangeArrowheads="1" noTextEdit="1"/>
          </p:cNvSpPr>
          <p:nvPr>
            <p:ph type="sldImg"/>
          </p:nvPr>
        </p:nvSpPr>
        <p:spPr>
          <a:xfrm>
            <a:off x="1998663" y="741363"/>
            <a:ext cx="2771775" cy="3695700"/>
          </a:xfrm>
          <a:ln/>
        </p:spPr>
      </p:sp>
      <p:sp>
        <p:nvSpPr>
          <p:cNvPr id="5124" name="Rectangle 3"/>
          <p:cNvSpPr>
            <a:spLocks noGrp="1" noChangeArrowheads="1"/>
          </p:cNvSpPr>
          <p:nvPr>
            <p:ph type="body" idx="1"/>
          </p:nvPr>
        </p:nvSpPr>
        <p:spPr>
          <a:xfrm>
            <a:off x="676306" y="4686016"/>
            <a:ext cx="5383188" cy="4439610"/>
          </a:xfrm>
        </p:spPr>
        <p:txBody>
          <a:bodyPr/>
          <a:lstStyle/>
          <a:p>
            <a:pPr eaLnBrk="1" hangingPunct="1"/>
            <a:endParaRPr lang="ja-JP" altLang="ja-JP"/>
          </a:p>
        </p:txBody>
      </p:sp>
    </p:spTree>
    <p:extLst>
      <p:ext uri="{BB962C8B-B14F-4D97-AF65-F5344CB8AC3E}">
        <p14:creationId xmlns:p14="http://schemas.microsoft.com/office/powerpoint/2010/main" val="4226583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p:txBody>
          <a:bodyPr/>
          <a:lstStyle/>
          <a:p>
            <a:fld id="{E8782335-9268-447F-B2AC-8A32F96524FE}" type="slidenum">
              <a:rPr lang="en-US" altLang="ja-JP"/>
              <a:pPr/>
              <a:t>7</a:t>
            </a:fld>
            <a:endParaRPr lang="en-US" altLang="ja-JP"/>
          </a:p>
        </p:txBody>
      </p:sp>
      <p:sp>
        <p:nvSpPr>
          <p:cNvPr id="5123" name="Rectangle 2"/>
          <p:cNvSpPr>
            <a:spLocks noGrp="1" noRot="1" noChangeAspect="1" noChangeArrowheads="1" noTextEdit="1"/>
          </p:cNvSpPr>
          <p:nvPr>
            <p:ph type="sldImg"/>
          </p:nvPr>
        </p:nvSpPr>
        <p:spPr>
          <a:xfrm>
            <a:off x="1998663" y="741363"/>
            <a:ext cx="2771775" cy="3695700"/>
          </a:xfrm>
          <a:ln/>
        </p:spPr>
      </p:sp>
      <p:sp>
        <p:nvSpPr>
          <p:cNvPr id="5124" name="Rectangle 3"/>
          <p:cNvSpPr>
            <a:spLocks noGrp="1" noChangeArrowheads="1"/>
          </p:cNvSpPr>
          <p:nvPr>
            <p:ph type="body" idx="1"/>
          </p:nvPr>
        </p:nvSpPr>
        <p:spPr>
          <a:xfrm>
            <a:off x="676306" y="4686016"/>
            <a:ext cx="5383188" cy="4439610"/>
          </a:xfrm>
        </p:spPr>
        <p:txBody>
          <a:bodyPr/>
          <a:lstStyle/>
          <a:p>
            <a:pPr eaLnBrk="1" hangingPunct="1"/>
            <a:endParaRPr lang="ja-JP" altLang="ja-JP"/>
          </a:p>
        </p:txBody>
      </p:sp>
    </p:spTree>
    <p:extLst>
      <p:ext uri="{BB962C8B-B14F-4D97-AF65-F5344CB8AC3E}">
        <p14:creationId xmlns:p14="http://schemas.microsoft.com/office/powerpoint/2010/main" val="3201653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469" y="2841061"/>
            <a:ext cx="5830650" cy="1960374"/>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938" y="5182500"/>
            <a:ext cx="4801712" cy="233720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496EB77-99F9-4418-B2D8-A3EEDF248F9A}" type="slidenum">
              <a:rPr lang="en-US" altLang="ja-JP" smtClean="0"/>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2B79FADE-1EB1-4B74-B892-A34C2F0CEFFB}" type="slidenum">
              <a:rPr lang="en-US" altLang="ja-JP" smtClean="0"/>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3201" y="366248"/>
            <a:ext cx="1543407" cy="7803388"/>
          </a:xfrm>
        </p:spPr>
        <p:txBody>
          <a:bodyPr vert="eaVert"/>
          <a:lstStyle/>
          <a:p>
            <a:r>
              <a:rPr kumimoji="1" lang="ja-JP" altLang="en-US"/>
              <a:t>マスター タイトルの書式設定</a:t>
            </a:r>
          </a:p>
        </p:txBody>
      </p:sp>
      <p:sp>
        <p:nvSpPr>
          <p:cNvPr id="3" name="縦書きテキスト プレースホルダ 2"/>
          <p:cNvSpPr>
            <a:spLocks noGrp="1"/>
          </p:cNvSpPr>
          <p:nvPr>
            <p:ph type="body" orient="vert" idx="1"/>
          </p:nvPr>
        </p:nvSpPr>
        <p:spPr>
          <a:xfrm>
            <a:off x="342980" y="366248"/>
            <a:ext cx="4515895" cy="780338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2B79FADE-1EB1-4B74-B892-A34C2F0CEFFB}" type="slidenum">
              <a:rPr lang="en-US" altLang="ja-JP" smtClean="0"/>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E77B4B2F-1AAB-4DD5-9122-D34DBCD0695E}" type="slidenum">
              <a:rPr lang="en-US" altLang="ja-JP" smtClean="0"/>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860" y="5876888"/>
            <a:ext cx="5830650" cy="1816415"/>
          </a:xfrm>
        </p:spPr>
        <p:txBody>
          <a:bodyPr anchor="t"/>
          <a:lstStyle>
            <a:lvl1pPr algn="l">
              <a:defRPr sz="4000" b="1" cap="all"/>
            </a:lvl1pPr>
          </a:lstStyle>
          <a:p>
            <a:r>
              <a:rPr kumimoji="1" lang="ja-JP" altLang="en-US"/>
              <a:t>マスター タイトルの書式設定</a:t>
            </a:r>
          </a:p>
        </p:txBody>
      </p:sp>
      <p:sp>
        <p:nvSpPr>
          <p:cNvPr id="3" name="テキスト プレースホルダ 2"/>
          <p:cNvSpPr>
            <a:spLocks noGrp="1"/>
          </p:cNvSpPr>
          <p:nvPr>
            <p:ph type="body" idx="1"/>
          </p:nvPr>
        </p:nvSpPr>
        <p:spPr>
          <a:xfrm>
            <a:off x="541860" y="3876291"/>
            <a:ext cx="5830650" cy="200059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088E93B-24CD-4B9E-BDE4-8344617CA17F}" type="slidenum">
              <a:rPr lang="en-US" altLang="ja-JP" smtClean="0"/>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sz="half" idx="1"/>
          </p:nvPr>
        </p:nvSpPr>
        <p:spPr>
          <a:xfrm>
            <a:off x="342980" y="2133971"/>
            <a:ext cx="3029651" cy="603566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957" y="2133971"/>
            <a:ext cx="3029651" cy="603566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1746A2FD-6C05-4E3E-B2BB-D1B751B3EA95}" type="slidenum">
              <a:rPr lang="en-US" altLang="ja-JP" smtClean="0"/>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 2"/>
          <p:cNvSpPr>
            <a:spLocks noGrp="1"/>
          </p:cNvSpPr>
          <p:nvPr>
            <p:ph type="body" idx="1"/>
          </p:nvPr>
        </p:nvSpPr>
        <p:spPr>
          <a:xfrm>
            <a:off x="342979" y="2047173"/>
            <a:ext cx="3030843" cy="85316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 3"/>
          <p:cNvSpPr>
            <a:spLocks noGrp="1"/>
          </p:cNvSpPr>
          <p:nvPr>
            <p:ph sz="half" idx="2"/>
          </p:nvPr>
        </p:nvSpPr>
        <p:spPr>
          <a:xfrm>
            <a:off x="342979" y="2900337"/>
            <a:ext cx="3030843" cy="52692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4576" y="2047173"/>
            <a:ext cx="3032033" cy="85316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 5"/>
          <p:cNvSpPr>
            <a:spLocks noGrp="1"/>
          </p:cNvSpPr>
          <p:nvPr>
            <p:ph sz="quarter" idx="4"/>
          </p:nvPr>
        </p:nvSpPr>
        <p:spPr>
          <a:xfrm>
            <a:off x="3484576" y="2900337"/>
            <a:ext cx="3032033" cy="52692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64F2A47B-BA7E-4783-A6CD-22BBBE4C43AD}" type="slidenum">
              <a:rPr lang="en-US" altLang="ja-JP" smtClean="0"/>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96959ED2-DF14-4AA8-A7C6-71BCF7DAD70A}" type="slidenum">
              <a:rPr lang="en-US" altLang="ja-JP" smtClean="0"/>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A86698F6-58B2-44E5-BA11-2AF5FB5C6643}" type="slidenum">
              <a:rPr lang="en-US" altLang="ja-JP" smtClean="0"/>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80" y="364130"/>
            <a:ext cx="2256757" cy="1549669"/>
          </a:xfrm>
        </p:spPr>
        <p:txBody>
          <a:bodyPr anchor="b"/>
          <a:lstStyle>
            <a:lvl1pPr algn="l">
              <a:defRPr sz="2000" b="1"/>
            </a:lvl1pPr>
          </a:lstStyle>
          <a:p>
            <a:r>
              <a:rPr kumimoji="1" lang="ja-JP" altLang="en-US"/>
              <a:t>マスター タイトルの書式設定</a:t>
            </a:r>
          </a:p>
        </p:txBody>
      </p:sp>
      <p:sp>
        <p:nvSpPr>
          <p:cNvPr id="3" name="コンテンツ プレースホルダ 2"/>
          <p:cNvSpPr>
            <a:spLocks noGrp="1"/>
          </p:cNvSpPr>
          <p:nvPr>
            <p:ph idx="1"/>
          </p:nvPr>
        </p:nvSpPr>
        <p:spPr>
          <a:xfrm>
            <a:off x="2681908" y="364131"/>
            <a:ext cx="3834700" cy="780550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80" y="1913800"/>
            <a:ext cx="2256757" cy="62558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2B79FADE-1EB1-4B74-B892-A34C2F0CEFFB}" type="slidenum">
              <a:rPr lang="en-US" altLang="ja-JP" smtClean="0"/>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527" y="6401912"/>
            <a:ext cx="4115753" cy="755782"/>
          </a:xfrm>
        </p:spPr>
        <p:txBody>
          <a:bodyPr anchor="b"/>
          <a:lstStyle>
            <a:lvl1pPr algn="l">
              <a:defRPr sz="2000" b="1"/>
            </a:lvl1pPr>
          </a:lstStyle>
          <a:p>
            <a:r>
              <a:rPr kumimoji="1" lang="ja-JP" altLang="en-US"/>
              <a:t>マスター タイトルの書式設定</a:t>
            </a:r>
          </a:p>
        </p:txBody>
      </p:sp>
      <p:sp>
        <p:nvSpPr>
          <p:cNvPr id="3" name="図プレースホルダ 2"/>
          <p:cNvSpPr>
            <a:spLocks noGrp="1"/>
          </p:cNvSpPr>
          <p:nvPr>
            <p:ph type="pic" idx="1"/>
          </p:nvPr>
        </p:nvSpPr>
        <p:spPr>
          <a:xfrm>
            <a:off x="1344527" y="817175"/>
            <a:ext cx="4115753" cy="54873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527" y="7157693"/>
            <a:ext cx="4115753" cy="10733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036B1E3B-91EB-4C8E-8CB4-C5A02C0D3C1C}" type="slidenum">
              <a:rPr lang="en-US" altLang="ja-JP" smtClean="0"/>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80" y="366247"/>
            <a:ext cx="6173629" cy="1524265"/>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80" y="2133971"/>
            <a:ext cx="6173629" cy="6035665"/>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79" y="8476606"/>
            <a:ext cx="1600571" cy="486918"/>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 4"/>
          <p:cNvSpPr>
            <a:spLocks noGrp="1"/>
          </p:cNvSpPr>
          <p:nvPr>
            <p:ph type="ftr" sz="quarter" idx="3"/>
          </p:nvPr>
        </p:nvSpPr>
        <p:spPr>
          <a:xfrm>
            <a:off x="2343693" y="8476606"/>
            <a:ext cx="2172203" cy="486918"/>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 5"/>
          <p:cNvSpPr>
            <a:spLocks noGrp="1"/>
          </p:cNvSpPr>
          <p:nvPr>
            <p:ph type="sldNum" sz="quarter" idx="4"/>
          </p:nvPr>
        </p:nvSpPr>
        <p:spPr>
          <a:xfrm>
            <a:off x="4916038" y="8476606"/>
            <a:ext cx="1600571" cy="486918"/>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B79FADE-1EB1-4B74-B892-A34C2F0CEFFB}" type="slidenum">
              <a:rPr lang="en-US" altLang="ja-JP" smtClean="0"/>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mid-tenshoku.co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1.xml"/><Relationship Id="rId5" Type="http://schemas.openxmlformats.org/officeDocument/2006/relationships/image" Target="../media/image2.jpe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chart" Target="../charts/chart4.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chart" Target="../charts/chart11.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3.jpeg"/><Relationship Id="rId7" Type="http://schemas.openxmlformats.org/officeDocument/2006/relationships/hyperlink" Target="https://mid-tenshoku.com/"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hyperlink" Target="http://corp.en-japan.com/" TargetMode="External"/><Relationship Id="rId5" Type="http://schemas.openxmlformats.org/officeDocument/2006/relationships/image" Target="../media/image2.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8" name="直線コネクタ 167"/>
          <p:cNvCxnSpPr/>
          <p:nvPr/>
        </p:nvCxnSpPr>
        <p:spPr>
          <a:xfrm>
            <a:off x="543438" y="2435393"/>
            <a:ext cx="5760640" cy="0"/>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1" name="Rectangle 22"/>
          <p:cNvSpPr>
            <a:spLocks noChangeArrowheads="1"/>
          </p:cNvSpPr>
          <p:nvPr/>
        </p:nvSpPr>
        <p:spPr bwMode="auto">
          <a:xfrm>
            <a:off x="556991" y="2497110"/>
            <a:ext cx="5724206" cy="768198"/>
          </a:xfrm>
          <a:prstGeom prst="rect">
            <a:avLst/>
          </a:prstGeom>
          <a:noFill/>
          <a:ln w="19050" algn="ctr">
            <a:noFill/>
            <a:prstDash val="sysDot"/>
            <a:miter lim="800000"/>
            <a:headEnd/>
            <a:tailEnd/>
          </a:ln>
        </p:spPr>
        <p:txBody>
          <a:bodyPr/>
          <a:lstStyle/>
          <a:p>
            <a:pPr indent="85725" algn="l">
              <a:lnSpc>
                <a:spcPts val="1300"/>
              </a:lnSpc>
            </a:pPr>
            <a:r>
              <a:rPr lang="ja-JP" altLang="en-US" sz="900" dirty="0">
                <a:latin typeface="メイリオ" pitchFamily="50" charset="-128"/>
                <a:ea typeface="メイリオ" pitchFamily="50" charset="-128"/>
              </a:rPr>
              <a:t>人材採用・入社後活躍のエン・ジャパン株式会社（本社：東京都新宿区、代表取締役社長：鈴木孝二）が運営するミドル世代のための転職サイト</a:t>
            </a:r>
            <a:r>
              <a:rPr lang="en-US" altLang="ja-JP" sz="900" dirty="0">
                <a:latin typeface="メイリオ" pitchFamily="50" charset="-128"/>
                <a:ea typeface="メイリオ" pitchFamily="50" charset="-128"/>
              </a:rPr>
              <a:t>『</a:t>
            </a:r>
            <a:r>
              <a:rPr lang="ja-JP" altLang="en-US" sz="900" dirty="0">
                <a:latin typeface="メイリオ" pitchFamily="50" charset="-128"/>
                <a:ea typeface="メイリオ" pitchFamily="50" charset="-128"/>
              </a:rPr>
              <a:t>ミドルの転職</a:t>
            </a:r>
            <a:r>
              <a:rPr lang="en-US" altLang="ja-JP" sz="900" dirty="0">
                <a:latin typeface="メイリオ" pitchFamily="50" charset="-128"/>
                <a:ea typeface="メイリオ" pitchFamily="50" charset="-128"/>
              </a:rPr>
              <a:t>』</a:t>
            </a:r>
            <a:r>
              <a:rPr lang="ja-JP" altLang="en-US" sz="900" dirty="0">
                <a:latin typeface="メイリオ" pitchFamily="50" charset="-128"/>
                <a:ea typeface="メイリオ" pitchFamily="50" charset="-128"/>
              </a:rPr>
              <a:t>（</a:t>
            </a:r>
            <a:r>
              <a:rPr lang="en-US" altLang="ja-JP" sz="900" dirty="0">
                <a:latin typeface="メイリオ" pitchFamily="50" charset="-128"/>
                <a:ea typeface="メイリオ" pitchFamily="50" charset="-128"/>
                <a:hlinkClick r:id="rId3"/>
              </a:rPr>
              <a:t>https://mid-tenshoku.com/</a:t>
            </a:r>
            <a:r>
              <a:rPr lang="ja-JP" altLang="en-US" sz="900" dirty="0">
                <a:latin typeface="メイリオ" pitchFamily="50" charset="-128"/>
                <a:ea typeface="メイリオ" pitchFamily="50" charset="-128"/>
              </a:rPr>
              <a:t>）上で、サイトを利用している人材紹介サービスの転職コンサルタントに「転職後の年収」についてアンケートを行ない、</a:t>
            </a:r>
            <a:r>
              <a:rPr lang="en-US" altLang="ja-JP" sz="900" dirty="0">
                <a:latin typeface="メイリオ" pitchFamily="50" charset="-128"/>
                <a:ea typeface="メイリオ" pitchFamily="50" charset="-128"/>
              </a:rPr>
              <a:t>175</a:t>
            </a:r>
            <a:r>
              <a:rPr lang="ja-JP" altLang="en-US" sz="900" dirty="0">
                <a:latin typeface="メイリオ" pitchFamily="50" charset="-128"/>
                <a:ea typeface="メイリオ" pitchFamily="50" charset="-128"/>
              </a:rPr>
              <a:t>名から回答を得ました。以下、概要をご報告します。</a:t>
            </a:r>
            <a:endParaRPr lang="en-US" altLang="ja-JP" sz="900" dirty="0">
              <a:latin typeface="メイリオ" pitchFamily="50" charset="-128"/>
              <a:ea typeface="メイリオ" pitchFamily="50" charset="-128"/>
            </a:endParaRPr>
          </a:p>
        </p:txBody>
      </p:sp>
      <p:sp>
        <p:nvSpPr>
          <p:cNvPr id="32" name="正方形/長方形 31"/>
          <p:cNvSpPr/>
          <p:nvPr/>
        </p:nvSpPr>
        <p:spPr>
          <a:xfrm>
            <a:off x="529465" y="2167942"/>
            <a:ext cx="5770088" cy="263534"/>
          </a:xfrm>
          <a:prstGeom prst="rect">
            <a:avLst/>
          </a:prstGeom>
        </p:spPr>
        <p:txBody>
          <a:bodyPr wrap="square">
            <a:spAutoFit/>
          </a:bodyPr>
          <a:lstStyle/>
          <a:p>
            <a:pPr>
              <a:lnSpc>
                <a:spcPts val="1300"/>
              </a:lnSpc>
              <a:defRPr/>
            </a:pPr>
            <a:r>
              <a:rPr lang="en-US" altLang="ja-JP" sz="1200" b="1" dirty="0">
                <a:latin typeface="メイリオ" pitchFamily="50" charset="-128"/>
                <a:ea typeface="メイリオ" pitchFamily="50" charset="-128"/>
              </a:rPr>
              <a:t>―『</a:t>
            </a:r>
            <a:r>
              <a:rPr lang="ja-JP" altLang="en-US" sz="1200" b="1" dirty="0">
                <a:latin typeface="メイリオ" pitchFamily="50" charset="-128"/>
                <a:ea typeface="メイリオ" pitchFamily="50" charset="-128"/>
              </a:rPr>
              <a:t>ミドルの転職</a:t>
            </a:r>
            <a:r>
              <a:rPr lang="en-US" altLang="ja-JP" sz="1200" b="1" dirty="0">
                <a:latin typeface="メイリオ" pitchFamily="50" charset="-128"/>
                <a:ea typeface="メイリオ" pitchFamily="50" charset="-128"/>
              </a:rPr>
              <a:t>』</a:t>
            </a:r>
            <a:r>
              <a:rPr lang="ja-JP" altLang="en-US" sz="1200" b="1" dirty="0">
                <a:latin typeface="メイリオ" pitchFamily="50" charset="-128"/>
                <a:ea typeface="メイリオ" pitchFamily="50" charset="-128"/>
              </a:rPr>
              <a:t>ユーザーアンケート</a:t>
            </a:r>
            <a:r>
              <a:rPr lang="en-US" altLang="ja-JP" sz="1200" b="1" dirty="0">
                <a:latin typeface="メイリオ" pitchFamily="50" charset="-128"/>
                <a:ea typeface="メイリオ" pitchFamily="50" charset="-128"/>
              </a:rPr>
              <a:t>―</a:t>
            </a:r>
          </a:p>
        </p:txBody>
      </p:sp>
      <p:sp>
        <p:nvSpPr>
          <p:cNvPr id="42" name="正方形/長方形 41"/>
          <p:cNvSpPr/>
          <p:nvPr/>
        </p:nvSpPr>
        <p:spPr>
          <a:xfrm>
            <a:off x="549348" y="5629375"/>
            <a:ext cx="5760893" cy="2777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ts val="1300"/>
              </a:lnSpc>
            </a:pPr>
            <a:r>
              <a:rPr kumimoji="1"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調査結果　詳細</a:t>
            </a:r>
          </a:p>
        </p:txBody>
      </p:sp>
      <p:sp>
        <p:nvSpPr>
          <p:cNvPr id="21" name="角丸四角形 20"/>
          <p:cNvSpPr/>
          <p:nvPr/>
        </p:nvSpPr>
        <p:spPr>
          <a:xfrm>
            <a:off x="559763" y="3531656"/>
            <a:ext cx="5739790" cy="1919282"/>
          </a:xfrm>
          <a:prstGeom prst="roundRect">
            <a:avLst>
              <a:gd name="adj" fmla="val 3392"/>
            </a:avLst>
          </a:prstGeom>
          <a:solidFill>
            <a:srgbClr val="EBF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endParaRPr kumimoji="1" lang="ja-JP" altLang="en-US" dirty="0"/>
          </a:p>
        </p:txBody>
      </p:sp>
      <p:grpSp>
        <p:nvGrpSpPr>
          <p:cNvPr id="3" name="グループ化 2"/>
          <p:cNvGrpSpPr/>
          <p:nvPr/>
        </p:nvGrpSpPr>
        <p:grpSpPr>
          <a:xfrm>
            <a:off x="352418" y="70181"/>
            <a:ext cx="3611872" cy="719955"/>
            <a:chOff x="352418" y="70181"/>
            <a:chExt cx="3611872" cy="719955"/>
          </a:xfrm>
        </p:grpSpPr>
        <p:pic>
          <p:nvPicPr>
            <p:cNvPr id="43" name="Picture 2" descr="C:\Documents and Settings\y_oda\デスクトップ\news.jpg"/>
            <p:cNvPicPr>
              <a:picLocks noChangeAspect="1" noChangeArrowheads="1"/>
            </p:cNvPicPr>
            <p:nvPr/>
          </p:nvPicPr>
          <p:blipFill>
            <a:blip r:embed="rId4" cstate="print"/>
            <a:srcRect/>
            <a:stretch>
              <a:fillRect/>
            </a:stretch>
          </p:blipFill>
          <p:spPr bwMode="auto">
            <a:xfrm>
              <a:off x="352418" y="70181"/>
              <a:ext cx="3611872" cy="719955"/>
            </a:xfrm>
            <a:prstGeom prst="rect">
              <a:avLst/>
            </a:prstGeom>
            <a:noFill/>
          </p:spPr>
        </p:pic>
        <p:pic>
          <p:nvPicPr>
            <p:cNvPr id="2" name="図 1"/>
            <p:cNvPicPr>
              <a:picLocks noChangeAspect="1"/>
            </p:cNvPicPr>
            <p:nvPr/>
          </p:nvPicPr>
          <p:blipFill rotWithShape="1">
            <a:blip r:embed="rId5" cstate="print">
              <a:extLst>
                <a:ext uri="{28A0092B-C50C-407E-A947-70E740481C1C}">
                  <a14:useLocalDpi xmlns:a14="http://schemas.microsoft.com/office/drawing/2010/main" val="0"/>
                </a:ext>
              </a:extLst>
            </a:blip>
            <a:srcRect l="13934" t="21373" r="12585" b="18559"/>
            <a:stretch/>
          </p:blipFill>
          <p:spPr>
            <a:xfrm>
              <a:off x="549473" y="213164"/>
              <a:ext cx="798789" cy="456451"/>
            </a:xfrm>
            <a:prstGeom prst="rect">
              <a:avLst/>
            </a:prstGeom>
          </p:spPr>
        </p:pic>
      </p:grpSp>
      <p:sp>
        <p:nvSpPr>
          <p:cNvPr id="27" name="正方形/長方形 26"/>
          <p:cNvSpPr/>
          <p:nvPr/>
        </p:nvSpPr>
        <p:spPr>
          <a:xfrm flipV="1">
            <a:off x="549474" y="771228"/>
            <a:ext cx="5760720" cy="4571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片側の 2 つの角を丸めた四角形 4"/>
          <p:cNvSpPr/>
          <p:nvPr/>
        </p:nvSpPr>
        <p:spPr>
          <a:xfrm>
            <a:off x="559838" y="3357135"/>
            <a:ext cx="5739715" cy="277316"/>
          </a:xfrm>
          <a:prstGeom prst="round2SameRect">
            <a:avLst>
              <a:gd name="adj1" fmla="val 21951"/>
              <a:gd name="adj2" fmla="val 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300"/>
              </a:lnSpc>
            </a:pPr>
            <a:endParaRPr kumimoji="1" lang="ja-JP" altLang="en-US" dirty="0"/>
          </a:p>
        </p:txBody>
      </p:sp>
      <p:sp>
        <p:nvSpPr>
          <p:cNvPr id="19" name="正方形/長方形 18"/>
          <p:cNvSpPr/>
          <p:nvPr/>
        </p:nvSpPr>
        <p:spPr>
          <a:xfrm>
            <a:off x="583116" y="3390701"/>
            <a:ext cx="5750621" cy="2263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調査結果　概要</a:t>
            </a:r>
          </a:p>
        </p:txBody>
      </p:sp>
      <p:sp>
        <p:nvSpPr>
          <p:cNvPr id="28" name="正方形/長方形 27"/>
          <p:cNvSpPr/>
          <p:nvPr/>
        </p:nvSpPr>
        <p:spPr>
          <a:xfrm>
            <a:off x="752502" y="3797515"/>
            <a:ext cx="470092" cy="30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ts val="1300"/>
              </a:lnSpc>
            </a:pPr>
            <a:r>
              <a:rPr kumimoji="1" lang="ja-JP" altLang="en-US" b="1" dirty="0">
                <a:solidFill>
                  <a:srgbClr val="FF99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45" name="正方形/長方形 44"/>
          <p:cNvSpPr/>
          <p:nvPr/>
        </p:nvSpPr>
        <p:spPr>
          <a:xfrm>
            <a:off x="538833" y="919094"/>
            <a:ext cx="5760720" cy="646331"/>
          </a:xfrm>
          <a:prstGeom prst="rect">
            <a:avLst/>
          </a:prstGeom>
        </p:spPr>
        <p:txBody>
          <a:bodyPr wrap="square">
            <a:spAutoFit/>
          </a:bodyPr>
          <a:lstStyle/>
          <a:p>
            <a:pPr>
              <a:spcAft>
                <a:spcPts val="0"/>
              </a:spcAft>
            </a:pPr>
            <a:r>
              <a:rPr lang="ja-JP" altLang="en-US" b="1" kern="100" dirty="0">
                <a:latin typeface="メイリオ" panose="020B0604030504040204" pitchFamily="50" charset="-128"/>
                <a:ea typeface="メイリオ" panose="020B0604030504040204" pitchFamily="50" charset="-128"/>
                <a:cs typeface="メイリオ" panose="020B0604030504040204" pitchFamily="50" charset="-128"/>
              </a:rPr>
              <a:t>転職コンサルタント</a:t>
            </a:r>
            <a:r>
              <a:rPr lang="en-US" altLang="ja-JP" b="1" kern="100" dirty="0">
                <a:latin typeface="メイリオ" panose="020B0604030504040204" pitchFamily="50" charset="-128"/>
                <a:ea typeface="メイリオ" panose="020B0604030504040204" pitchFamily="50" charset="-128"/>
                <a:cs typeface="メイリオ" panose="020B0604030504040204" pitchFamily="50" charset="-128"/>
              </a:rPr>
              <a:t>175</a:t>
            </a:r>
            <a:r>
              <a:rPr lang="ja-JP" altLang="en-US" b="1" kern="100" dirty="0">
                <a:latin typeface="メイリオ" panose="020B0604030504040204" pitchFamily="50" charset="-128"/>
                <a:ea typeface="メイリオ" panose="020B0604030504040204" pitchFamily="50" charset="-128"/>
                <a:cs typeface="メイリオ" panose="020B0604030504040204" pitchFamily="50" charset="-128"/>
              </a:rPr>
              <a:t>人に聞いた</a:t>
            </a:r>
          </a:p>
          <a:p>
            <a:pPr>
              <a:spcAft>
                <a:spcPts val="0"/>
              </a:spcAft>
            </a:pPr>
            <a:r>
              <a:rPr lang="ja-JP" altLang="en-US" b="1" kern="100" dirty="0">
                <a:latin typeface="メイリオ" panose="020B0604030504040204" pitchFamily="50" charset="-128"/>
                <a:ea typeface="メイリオ" panose="020B0604030504040204" pitchFamily="50" charset="-128"/>
                <a:cs typeface="メイリオ" panose="020B0604030504040204" pitchFamily="50" charset="-128"/>
              </a:rPr>
              <a:t>「転職後の年収」実態調査</a:t>
            </a:r>
          </a:p>
        </p:txBody>
      </p:sp>
      <p:sp>
        <p:nvSpPr>
          <p:cNvPr id="50" name="正方形/長方形 49">
            <a:extLst>
              <a:ext uri="{FF2B5EF4-FFF2-40B4-BE49-F238E27FC236}">
                <a16:creationId xmlns:a16="http://schemas.microsoft.com/office/drawing/2014/main" id="{B0C15616-F536-4429-8365-D67EAE2E68F2}"/>
              </a:ext>
            </a:extLst>
          </p:cNvPr>
          <p:cNvSpPr/>
          <p:nvPr/>
        </p:nvSpPr>
        <p:spPr>
          <a:xfrm>
            <a:off x="545983" y="1533545"/>
            <a:ext cx="5774773" cy="631583"/>
          </a:xfrm>
          <a:prstGeom prst="rect">
            <a:avLst/>
          </a:prstGeom>
        </p:spPr>
        <p:txBody>
          <a:bodyPr wrap="square">
            <a:spAutoFit/>
          </a:bodyPr>
          <a:lstStyle/>
          <a:p>
            <a:pPr>
              <a:lnSpc>
                <a:spcPts val="1600"/>
              </a:lnSpc>
              <a:spcAft>
                <a:spcPts val="0"/>
              </a:spcAft>
            </a:pPr>
            <a:r>
              <a:rPr lang="en-US" altLang="ja-JP" sz="1100" b="1" kern="100" dirty="0">
                <a:latin typeface="メイリオ" panose="020B0604030504040204" pitchFamily="50" charset="-128"/>
                <a:ea typeface="メイリオ" panose="020B0604030504040204" pitchFamily="50" charset="-128"/>
                <a:cs typeface="メイリオ" panose="020B0604030504040204" pitchFamily="50" charset="-128"/>
              </a:rPr>
              <a:t>77</a:t>
            </a:r>
            <a:r>
              <a:rPr lang="ja-JP" altLang="en-US" sz="1100" b="1" kern="100" dirty="0">
                <a:latin typeface="メイリオ" panose="020B0604030504040204" pitchFamily="50" charset="-128"/>
                <a:ea typeface="メイリオ" panose="020B0604030504040204" pitchFamily="50" charset="-128"/>
                <a:cs typeface="メイリオ" panose="020B0604030504040204" pitchFamily="50" charset="-128"/>
              </a:rPr>
              <a:t>％が「人材紹介サービスを通じたミドルの転職は年収が上がるケースが多い」と回答。</a:t>
            </a:r>
          </a:p>
          <a:p>
            <a:pPr>
              <a:lnSpc>
                <a:spcPts val="1300"/>
              </a:lnSpc>
              <a:spcAft>
                <a:spcPts val="0"/>
              </a:spcAft>
            </a:pPr>
            <a:r>
              <a:rPr lang="ja-JP" altLang="en-US" sz="1100" b="1" kern="100" dirty="0">
                <a:latin typeface="メイリオ" panose="020B0604030504040204" pitchFamily="50" charset="-128"/>
                <a:ea typeface="メイリオ" panose="020B0604030504040204" pitchFamily="50" charset="-128"/>
                <a:cs typeface="メイリオ" panose="020B0604030504040204" pitchFamily="50" charset="-128"/>
              </a:rPr>
              <a:t>転職後に年収が上がる人が多い業種、第</a:t>
            </a:r>
            <a:r>
              <a:rPr lang="en-US" altLang="ja-JP" sz="1100" b="1" kern="1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b="1" kern="100" dirty="0">
                <a:latin typeface="メイリオ" panose="020B0604030504040204" pitchFamily="50" charset="-128"/>
                <a:ea typeface="メイリオ" panose="020B0604030504040204" pitchFamily="50" charset="-128"/>
                <a:cs typeface="メイリオ" panose="020B0604030504040204" pitchFamily="50" charset="-128"/>
              </a:rPr>
              <a:t>位は「</a:t>
            </a:r>
            <a:r>
              <a:rPr lang="en-US" altLang="ja-JP" sz="1100" b="1" kern="100" dirty="0">
                <a:latin typeface="メイリオ" panose="020B0604030504040204" pitchFamily="50" charset="-128"/>
                <a:ea typeface="メイリオ" panose="020B0604030504040204" pitchFamily="50" charset="-128"/>
                <a:cs typeface="メイリオ" panose="020B0604030504040204" pitchFamily="50" charset="-128"/>
              </a:rPr>
              <a:t>IT</a:t>
            </a:r>
            <a:r>
              <a:rPr lang="ja-JP" altLang="en-US" sz="1100" b="1" kern="100" dirty="0">
                <a:latin typeface="メイリオ" panose="020B0604030504040204" pitchFamily="50" charset="-128"/>
                <a:ea typeface="メイリオ" panose="020B0604030504040204" pitchFamily="50" charset="-128"/>
                <a:cs typeface="メイリオ" panose="020B0604030504040204" pitchFamily="50" charset="-128"/>
              </a:rPr>
              <a:t>・インターネット」。</a:t>
            </a:r>
            <a:endParaRPr lang="en-US" altLang="ja-JP" sz="11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300"/>
              </a:lnSpc>
              <a:spcAft>
                <a:spcPts val="0"/>
              </a:spcAft>
            </a:pPr>
            <a:r>
              <a:rPr lang="ja-JP" altLang="en-US" sz="1100" b="1" kern="100" dirty="0">
                <a:latin typeface="メイリオ" panose="020B0604030504040204" pitchFamily="50" charset="-128"/>
                <a:ea typeface="メイリオ" panose="020B0604030504040204" pitchFamily="50" charset="-128"/>
                <a:cs typeface="メイリオ" panose="020B0604030504040204" pitchFamily="50" charset="-128"/>
              </a:rPr>
              <a:t>コロナ禍を経て順位が変動。</a:t>
            </a:r>
          </a:p>
        </p:txBody>
      </p:sp>
      <p:sp>
        <p:nvSpPr>
          <p:cNvPr id="33" name="Rectangle 2">
            <a:extLst>
              <a:ext uri="{FF2B5EF4-FFF2-40B4-BE49-F238E27FC236}">
                <a16:creationId xmlns:a16="http://schemas.microsoft.com/office/drawing/2014/main" id="{5D01F9F1-A708-4149-B1CB-7B4AA1BB85A2}"/>
              </a:ext>
            </a:extLst>
          </p:cNvPr>
          <p:cNvSpPr>
            <a:spLocks noChangeArrowheads="1"/>
          </p:cNvSpPr>
          <p:nvPr/>
        </p:nvSpPr>
        <p:spPr bwMode="auto">
          <a:xfrm>
            <a:off x="4556437" y="176147"/>
            <a:ext cx="1743634" cy="617940"/>
          </a:xfrm>
          <a:prstGeom prst="rect">
            <a:avLst/>
          </a:prstGeom>
          <a:noFill/>
          <a:ln w="9525">
            <a:noFill/>
            <a:miter lim="800000"/>
            <a:headEnd/>
            <a:tailEnd/>
          </a:ln>
        </p:spPr>
        <p:txBody>
          <a:bodyPr wrap="none" lIns="91426" tIns="45714" rIns="91426" bIns="45714" anchor="ctr"/>
          <a:lstStyle/>
          <a:p>
            <a:pPr algn="l"/>
            <a:r>
              <a:rPr lang="en-US" altLang="ja-JP" sz="700" b="1" spc="300" dirty="0">
                <a:latin typeface="メイリオ" pitchFamily="50" charset="-128"/>
                <a:ea typeface="メイリオ" pitchFamily="50" charset="-128"/>
              </a:rPr>
              <a:t>■No.3377</a:t>
            </a:r>
          </a:p>
          <a:p>
            <a:pPr algn="l"/>
            <a:r>
              <a:rPr lang="ja-JP" altLang="en-US" sz="700" b="1" spc="300" dirty="0">
                <a:latin typeface="メイリオ" pitchFamily="50" charset="-128"/>
                <a:ea typeface="メイリオ" pitchFamily="50" charset="-128"/>
              </a:rPr>
              <a:t>■</a:t>
            </a:r>
            <a:r>
              <a:rPr lang="en-US" altLang="ja-JP" sz="700" b="1" spc="300" dirty="0">
                <a:latin typeface="メイリオ" pitchFamily="50" charset="-128"/>
                <a:ea typeface="メイリオ" pitchFamily="50" charset="-128"/>
              </a:rPr>
              <a:t>2022</a:t>
            </a:r>
            <a:r>
              <a:rPr lang="ja-JP" altLang="en-US" sz="700" b="1" spc="300" dirty="0">
                <a:latin typeface="メイリオ" pitchFamily="50" charset="-128"/>
                <a:ea typeface="メイリオ" pitchFamily="50" charset="-128"/>
              </a:rPr>
              <a:t>年</a:t>
            </a:r>
            <a:r>
              <a:rPr lang="en-US" altLang="ja-JP" sz="700" b="1" spc="300" dirty="0">
                <a:latin typeface="メイリオ" pitchFamily="50" charset="-128"/>
                <a:ea typeface="メイリオ" pitchFamily="50" charset="-128"/>
              </a:rPr>
              <a:t>6</a:t>
            </a:r>
            <a:r>
              <a:rPr lang="ja-JP" altLang="en-US" sz="700" b="1" spc="300" dirty="0">
                <a:latin typeface="メイリオ" pitchFamily="50" charset="-128"/>
                <a:ea typeface="メイリオ" pitchFamily="50" charset="-128"/>
              </a:rPr>
              <a:t>月</a:t>
            </a:r>
            <a:r>
              <a:rPr lang="en-US" altLang="ja-JP" sz="700" b="1" spc="300" dirty="0">
                <a:latin typeface="メイリオ" pitchFamily="50" charset="-128"/>
                <a:ea typeface="メイリオ" pitchFamily="50" charset="-128"/>
              </a:rPr>
              <a:t>22</a:t>
            </a:r>
            <a:r>
              <a:rPr lang="ja-JP" altLang="en-US" sz="700" b="1" spc="300" dirty="0">
                <a:latin typeface="メイリオ" pitchFamily="50" charset="-128"/>
                <a:ea typeface="メイリオ" pitchFamily="50" charset="-128"/>
              </a:rPr>
              <a:t>日発表</a:t>
            </a:r>
            <a:endParaRPr lang="en-US" altLang="ja-JP" sz="700" b="1" spc="300" dirty="0">
              <a:latin typeface="メイリオ" pitchFamily="50" charset="-128"/>
              <a:ea typeface="メイリオ" pitchFamily="50" charset="-128"/>
            </a:endParaRPr>
          </a:p>
          <a:p>
            <a:pPr algn="l"/>
            <a:r>
              <a:rPr lang="ja-JP" altLang="en-US" sz="700" b="1" spc="300" dirty="0">
                <a:solidFill>
                  <a:srgbClr val="002060"/>
                </a:solidFill>
                <a:latin typeface="メイリオ" pitchFamily="50" charset="-128"/>
                <a:ea typeface="メイリオ" pitchFamily="50" charset="-128"/>
              </a:rPr>
              <a:t>■</a:t>
            </a:r>
            <a:r>
              <a:rPr lang="ja-JP" altLang="en-US" sz="700" b="1" spc="300" dirty="0">
                <a:latin typeface="メイリオ" pitchFamily="50" charset="-128"/>
                <a:ea typeface="メイリオ" pitchFamily="50" charset="-128"/>
              </a:rPr>
              <a:t>エン・ジャパン株式会社</a:t>
            </a:r>
          </a:p>
        </p:txBody>
      </p:sp>
      <p:sp>
        <p:nvSpPr>
          <p:cNvPr id="70" name="正方形/長方形 69">
            <a:extLst>
              <a:ext uri="{FF2B5EF4-FFF2-40B4-BE49-F238E27FC236}">
                <a16:creationId xmlns:a16="http://schemas.microsoft.com/office/drawing/2014/main" id="{86D97488-B3C4-4B4D-850A-07E2BF2676CD}"/>
              </a:ext>
            </a:extLst>
          </p:cNvPr>
          <p:cNvSpPr/>
          <p:nvPr/>
        </p:nvSpPr>
        <p:spPr>
          <a:xfrm>
            <a:off x="755207" y="4193190"/>
            <a:ext cx="462013" cy="322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ts val="1300"/>
              </a:lnSpc>
            </a:pPr>
            <a:r>
              <a:rPr kumimoji="1" lang="ja-JP" altLang="en-US" b="1" dirty="0">
                <a:solidFill>
                  <a:srgbClr val="FF99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38" name="正方形/長方形 37">
            <a:extLst>
              <a:ext uri="{FF2B5EF4-FFF2-40B4-BE49-F238E27FC236}">
                <a16:creationId xmlns:a16="http://schemas.microsoft.com/office/drawing/2014/main" id="{F6C14F6C-6011-4F3F-BE5D-4AC472294D33}"/>
              </a:ext>
            </a:extLst>
          </p:cNvPr>
          <p:cNvSpPr/>
          <p:nvPr/>
        </p:nvSpPr>
        <p:spPr>
          <a:xfrm>
            <a:off x="752502" y="4680556"/>
            <a:ext cx="462013" cy="30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ts val="1300"/>
              </a:lnSpc>
            </a:pPr>
            <a:r>
              <a:rPr kumimoji="1" lang="ja-JP" altLang="en-US" b="1" dirty="0">
                <a:solidFill>
                  <a:srgbClr val="FF99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41" name="Rectangle 24">
            <a:extLst>
              <a:ext uri="{FF2B5EF4-FFF2-40B4-BE49-F238E27FC236}">
                <a16:creationId xmlns:a16="http://schemas.microsoft.com/office/drawing/2014/main" id="{BD0BD6B4-68FA-450D-8BAC-3015726D8FF6}"/>
              </a:ext>
            </a:extLst>
          </p:cNvPr>
          <p:cNvSpPr>
            <a:spLocks noChangeArrowheads="1"/>
          </p:cNvSpPr>
          <p:nvPr/>
        </p:nvSpPr>
        <p:spPr bwMode="auto">
          <a:xfrm>
            <a:off x="1102034" y="3763833"/>
            <a:ext cx="5379398" cy="221449"/>
          </a:xfrm>
          <a:prstGeom prst="rect">
            <a:avLst/>
          </a:prstGeom>
          <a:noFill/>
          <a:ln w="19050" algn="ctr">
            <a:noFill/>
            <a:prstDash val="sysDot"/>
            <a:miter lim="800000"/>
            <a:headEnd/>
            <a:tailEnd/>
          </a:ln>
        </p:spPr>
        <p:txBody>
          <a:bodyPr/>
          <a:lstStyle/>
          <a:p>
            <a:pPr algn="l">
              <a:lnSpc>
                <a:spcPts val="1300"/>
              </a:lnSpc>
            </a:pPr>
            <a:r>
              <a:rPr lang="en-US" altLang="ja-JP" sz="900" b="1" dirty="0">
                <a:solidFill>
                  <a:srgbClr val="002060"/>
                </a:solidFill>
                <a:latin typeface="メイリオ" pitchFamily="50" charset="-128"/>
                <a:ea typeface="メイリオ" pitchFamily="50" charset="-128"/>
                <a:cs typeface="メイリオ" pitchFamily="50" charset="-128"/>
              </a:rPr>
              <a:t>77</a:t>
            </a:r>
            <a:r>
              <a:rPr lang="ja-JP" altLang="en-US" sz="900" b="1" dirty="0">
                <a:solidFill>
                  <a:srgbClr val="002060"/>
                </a:solidFill>
                <a:latin typeface="メイリオ" pitchFamily="50" charset="-128"/>
                <a:ea typeface="メイリオ" pitchFamily="50" charset="-128"/>
                <a:cs typeface="メイリオ" pitchFamily="50" charset="-128"/>
              </a:rPr>
              <a:t>％が「人材紹介サービスを通じたミドルの転職は年収が上がるケースが多い」と回答。</a:t>
            </a:r>
          </a:p>
        </p:txBody>
      </p:sp>
      <p:sp>
        <p:nvSpPr>
          <p:cNvPr id="47" name="Rectangle 24">
            <a:extLst>
              <a:ext uri="{FF2B5EF4-FFF2-40B4-BE49-F238E27FC236}">
                <a16:creationId xmlns:a16="http://schemas.microsoft.com/office/drawing/2014/main" id="{D0EE7CD3-79FA-4FCD-BF76-EDBF6880B0A0}"/>
              </a:ext>
            </a:extLst>
          </p:cNvPr>
          <p:cNvSpPr>
            <a:spLocks noChangeArrowheads="1"/>
          </p:cNvSpPr>
          <p:nvPr/>
        </p:nvSpPr>
        <p:spPr bwMode="auto">
          <a:xfrm>
            <a:off x="549348" y="5893527"/>
            <a:ext cx="5856207" cy="227033"/>
          </a:xfrm>
          <a:prstGeom prst="rect">
            <a:avLst/>
          </a:prstGeom>
          <a:noFill/>
          <a:ln w="19050" algn="ctr">
            <a:noFill/>
            <a:prstDash val="sysDot"/>
            <a:miter lim="800000"/>
            <a:headEnd/>
            <a:tailEnd/>
          </a:ln>
        </p:spPr>
        <p:txBody>
          <a:bodyPr/>
          <a:lstStyle/>
          <a:p>
            <a:pPr algn="l">
              <a:lnSpc>
                <a:spcPts val="1300"/>
              </a:lnSpc>
            </a:pPr>
            <a:r>
              <a:rPr lang="en-US" altLang="ja-JP" sz="900" b="1" dirty="0">
                <a:solidFill>
                  <a:srgbClr val="002060"/>
                </a:solidFill>
                <a:latin typeface="メイリオ" pitchFamily="50" charset="-128"/>
                <a:ea typeface="メイリオ" pitchFamily="50" charset="-128"/>
                <a:cs typeface="メイリオ" pitchFamily="50" charset="-128"/>
              </a:rPr>
              <a:t>1</a:t>
            </a:r>
            <a:r>
              <a:rPr lang="ja-JP" altLang="en-US" sz="900" b="1" dirty="0">
                <a:solidFill>
                  <a:srgbClr val="002060"/>
                </a:solidFill>
                <a:latin typeface="メイリオ" pitchFamily="50" charset="-128"/>
                <a:ea typeface="メイリオ" pitchFamily="50" charset="-128"/>
                <a:cs typeface="メイリオ" pitchFamily="50" charset="-128"/>
              </a:rPr>
              <a:t>：</a:t>
            </a:r>
            <a:r>
              <a:rPr lang="en-US" altLang="ja-JP" sz="900" b="1" dirty="0">
                <a:solidFill>
                  <a:srgbClr val="002060"/>
                </a:solidFill>
                <a:latin typeface="メイリオ" pitchFamily="50" charset="-128"/>
                <a:ea typeface="メイリオ" pitchFamily="50" charset="-128"/>
                <a:cs typeface="メイリオ" pitchFamily="50" charset="-128"/>
              </a:rPr>
              <a:t>77</a:t>
            </a:r>
            <a:r>
              <a:rPr lang="ja-JP" altLang="en-US" sz="900" b="1" dirty="0">
                <a:solidFill>
                  <a:srgbClr val="002060"/>
                </a:solidFill>
                <a:latin typeface="メイリオ" pitchFamily="50" charset="-128"/>
                <a:ea typeface="メイリオ" pitchFamily="50" charset="-128"/>
                <a:cs typeface="メイリオ" pitchFamily="50" charset="-128"/>
              </a:rPr>
              <a:t>％が「人材紹介サービスを通じたミドルの転職は年収が上がるケースが多い」と回答。（図</a:t>
            </a:r>
            <a:r>
              <a:rPr lang="en-US" altLang="ja-JP" sz="900" b="1" dirty="0">
                <a:solidFill>
                  <a:srgbClr val="002060"/>
                </a:solidFill>
                <a:latin typeface="メイリオ" pitchFamily="50" charset="-128"/>
                <a:ea typeface="メイリオ" pitchFamily="50" charset="-128"/>
                <a:cs typeface="メイリオ" pitchFamily="50" charset="-128"/>
              </a:rPr>
              <a:t>1</a:t>
            </a:r>
            <a:r>
              <a:rPr lang="ja-JP" altLang="en-US" sz="900" b="1" dirty="0">
                <a:solidFill>
                  <a:srgbClr val="002060"/>
                </a:solidFill>
                <a:latin typeface="メイリオ" pitchFamily="50" charset="-128"/>
                <a:ea typeface="メイリオ" pitchFamily="50" charset="-128"/>
                <a:cs typeface="メイリオ" pitchFamily="50" charset="-128"/>
              </a:rPr>
              <a:t>）</a:t>
            </a:r>
          </a:p>
        </p:txBody>
      </p:sp>
      <p:sp>
        <p:nvSpPr>
          <p:cNvPr id="49" name="Rectangle 24">
            <a:extLst>
              <a:ext uri="{FF2B5EF4-FFF2-40B4-BE49-F238E27FC236}">
                <a16:creationId xmlns:a16="http://schemas.microsoft.com/office/drawing/2014/main" id="{9E5BEAA8-14C1-42B9-83D7-3E3DDFC6B8E0}"/>
              </a:ext>
            </a:extLst>
          </p:cNvPr>
          <p:cNvSpPr>
            <a:spLocks noChangeArrowheads="1"/>
          </p:cNvSpPr>
          <p:nvPr/>
        </p:nvSpPr>
        <p:spPr bwMode="auto">
          <a:xfrm>
            <a:off x="1102034" y="5049218"/>
            <a:ext cx="5276760" cy="272383"/>
          </a:xfrm>
          <a:prstGeom prst="rect">
            <a:avLst/>
          </a:prstGeom>
          <a:noFill/>
          <a:ln w="19050" algn="ctr">
            <a:noFill/>
            <a:prstDash val="sysDot"/>
            <a:miter lim="800000"/>
            <a:headEnd/>
            <a:tailEnd/>
          </a:ln>
        </p:spPr>
        <p:txBody>
          <a:bodyPr/>
          <a:lstStyle/>
          <a:p>
            <a:pPr algn="l">
              <a:lnSpc>
                <a:spcPts val="1300"/>
              </a:lnSpc>
            </a:pPr>
            <a:r>
              <a:rPr lang="ja-JP" altLang="en-US" sz="900" b="1" kern="100" dirty="0">
                <a:solidFill>
                  <a:srgbClr val="002060"/>
                </a:solidFill>
                <a:latin typeface="メイリオ" panose="020B0604030504040204" pitchFamily="50" charset="-128"/>
                <a:ea typeface="メイリオ" panose="020B0604030504040204" pitchFamily="50" charset="-128"/>
                <a:cs typeface="メイリオ" pitchFamily="50" charset="-128"/>
              </a:rPr>
              <a:t>転職後、年収が上がる人が最も多いのは</a:t>
            </a:r>
            <a:r>
              <a:rPr lang="en-US" altLang="ja-JP" sz="900" b="1" kern="100" dirty="0">
                <a:solidFill>
                  <a:srgbClr val="002060"/>
                </a:solidFill>
                <a:latin typeface="メイリオ" panose="020B0604030504040204" pitchFamily="50" charset="-128"/>
                <a:ea typeface="メイリオ" panose="020B0604030504040204" pitchFamily="50" charset="-128"/>
                <a:cs typeface="メイリオ" pitchFamily="50" charset="-128"/>
              </a:rPr>
              <a:t>40</a:t>
            </a:r>
            <a:r>
              <a:rPr lang="ja-JP" altLang="en-US" sz="900" b="1" kern="100" dirty="0">
                <a:solidFill>
                  <a:srgbClr val="002060"/>
                </a:solidFill>
                <a:latin typeface="メイリオ" panose="020B0604030504040204" pitchFamily="50" charset="-128"/>
                <a:ea typeface="メイリオ" panose="020B0604030504040204" pitchFamily="50" charset="-128"/>
                <a:cs typeface="メイリオ" pitchFamily="50" charset="-128"/>
              </a:rPr>
              <a:t>代前半。</a:t>
            </a:r>
          </a:p>
        </p:txBody>
      </p:sp>
      <p:sp>
        <p:nvSpPr>
          <p:cNvPr id="36" name="Rectangle 24">
            <a:extLst>
              <a:ext uri="{FF2B5EF4-FFF2-40B4-BE49-F238E27FC236}">
                <a16:creationId xmlns:a16="http://schemas.microsoft.com/office/drawing/2014/main" id="{299632E3-6221-4EF1-A34D-CAF39D037F72}"/>
              </a:ext>
            </a:extLst>
          </p:cNvPr>
          <p:cNvSpPr>
            <a:spLocks noChangeArrowheads="1"/>
          </p:cNvSpPr>
          <p:nvPr/>
        </p:nvSpPr>
        <p:spPr bwMode="auto">
          <a:xfrm>
            <a:off x="1094164" y="4088658"/>
            <a:ext cx="5276760" cy="373887"/>
          </a:xfrm>
          <a:prstGeom prst="rect">
            <a:avLst/>
          </a:prstGeom>
          <a:noFill/>
          <a:ln w="19050" algn="ctr">
            <a:noFill/>
            <a:prstDash val="sysDot"/>
            <a:miter lim="800000"/>
            <a:headEnd/>
            <a:tailEnd/>
          </a:ln>
        </p:spPr>
        <p:txBody>
          <a:bodyPr/>
          <a:lstStyle/>
          <a:p>
            <a:pPr algn="l">
              <a:lnSpc>
                <a:spcPts val="1300"/>
              </a:lnSpc>
            </a:pPr>
            <a:r>
              <a:rPr lang="ja-JP" altLang="en-US" sz="900" b="1" dirty="0">
                <a:solidFill>
                  <a:srgbClr val="002060"/>
                </a:solidFill>
                <a:latin typeface="メイリオ" pitchFamily="50" charset="-128"/>
                <a:ea typeface="メイリオ" pitchFamily="50" charset="-128"/>
                <a:cs typeface="メイリオ" pitchFamily="50" charset="-128"/>
              </a:rPr>
              <a:t>転職後の年収が上がるケースは「採用難易度が高いポジションへの転職」、</a:t>
            </a:r>
          </a:p>
          <a:p>
            <a:pPr algn="l">
              <a:lnSpc>
                <a:spcPts val="1300"/>
              </a:lnSpc>
            </a:pPr>
            <a:r>
              <a:rPr lang="ja-JP" altLang="en-US" sz="900" b="1" dirty="0">
                <a:solidFill>
                  <a:srgbClr val="002060"/>
                </a:solidFill>
                <a:latin typeface="メイリオ" pitchFamily="50" charset="-128"/>
                <a:ea typeface="メイリオ" pitchFamily="50" charset="-128"/>
                <a:cs typeface="メイリオ" pitchFamily="50" charset="-128"/>
              </a:rPr>
              <a:t>年収が下がるケースは「大手企業から中小企業への転職」。</a:t>
            </a:r>
          </a:p>
        </p:txBody>
      </p:sp>
      <p:sp>
        <p:nvSpPr>
          <p:cNvPr id="46" name="正方形/長方形 45">
            <a:extLst>
              <a:ext uri="{FF2B5EF4-FFF2-40B4-BE49-F238E27FC236}">
                <a16:creationId xmlns:a16="http://schemas.microsoft.com/office/drawing/2014/main" id="{628946B1-56B0-49C4-B35E-532D76671892}"/>
              </a:ext>
            </a:extLst>
          </p:cNvPr>
          <p:cNvSpPr/>
          <p:nvPr/>
        </p:nvSpPr>
        <p:spPr>
          <a:xfrm>
            <a:off x="752502" y="5079178"/>
            <a:ext cx="462013" cy="30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ts val="1300"/>
              </a:lnSpc>
            </a:pPr>
            <a:r>
              <a:rPr kumimoji="1" lang="ja-JP" altLang="en-US" b="1" dirty="0">
                <a:solidFill>
                  <a:srgbClr val="FF99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51" name="Rectangle 24">
            <a:extLst>
              <a:ext uri="{FF2B5EF4-FFF2-40B4-BE49-F238E27FC236}">
                <a16:creationId xmlns:a16="http://schemas.microsoft.com/office/drawing/2014/main" id="{1CF655E4-F6E7-44C7-9AD8-365615FAB5A3}"/>
              </a:ext>
            </a:extLst>
          </p:cNvPr>
          <p:cNvSpPr>
            <a:spLocks noChangeArrowheads="1"/>
          </p:cNvSpPr>
          <p:nvPr/>
        </p:nvSpPr>
        <p:spPr bwMode="auto">
          <a:xfrm>
            <a:off x="1099442" y="4559264"/>
            <a:ext cx="5381990" cy="367085"/>
          </a:xfrm>
          <a:prstGeom prst="rect">
            <a:avLst/>
          </a:prstGeom>
          <a:noFill/>
          <a:ln w="19050" algn="ctr">
            <a:noFill/>
            <a:prstDash val="sysDot"/>
            <a:miter lim="800000"/>
            <a:headEnd/>
            <a:tailEnd/>
          </a:ln>
        </p:spPr>
        <p:txBody>
          <a:bodyPr/>
          <a:lstStyle/>
          <a:p>
            <a:pPr algn="l">
              <a:lnSpc>
                <a:spcPts val="1300"/>
              </a:lnSpc>
            </a:pPr>
            <a:r>
              <a:rPr lang="ja-JP" altLang="en-US" sz="900" b="1" kern="100" dirty="0">
                <a:solidFill>
                  <a:srgbClr val="002060"/>
                </a:solidFill>
                <a:latin typeface="メイリオ" panose="020B0604030504040204" pitchFamily="50" charset="-128"/>
                <a:ea typeface="メイリオ" panose="020B0604030504040204" pitchFamily="50" charset="-128"/>
                <a:cs typeface="メイリオ" pitchFamily="50" charset="-128"/>
              </a:rPr>
              <a:t>転職後に年収が上がる人が多い業種、トップ</a:t>
            </a:r>
            <a:r>
              <a:rPr lang="en-US" altLang="ja-JP" sz="900" b="1" kern="100" dirty="0">
                <a:solidFill>
                  <a:srgbClr val="002060"/>
                </a:solidFill>
                <a:latin typeface="メイリオ" panose="020B0604030504040204" pitchFamily="50" charset="-128"/>
                <a:ea typeface="メイリオ" panose="020B0604030504040204" pitchFamily="50" charset="-128"/>
                <a:cs typeface="メイリオ" pitchFamily="50" charset="-128"/>
              </a:rPr>
              <a:t>3</a:t>
            </a:r>
            <a:r>
              <a:rPr lang="ja-JP" altLang="en-US" sz="900" b="1" kern="100" dirty="0">
                <a:solidFill>
                  <a:srgbClr val="002060"/>
                </a:solidFill>
                <a:latin typeface="メイリオ" panose="020B0604030504040204" pitchFamily="50" charset="-128"/>
                <a:ea typeface="メイリオ" panose="020B0604030504040204" pitchFamily="50" charset="-128"/>
                <a:cs typeface="メイリオ" pitchFamily="50" charset="-128"/>
              </a:rPr>
              <a:t>は</a:t>
            </a:r>
          </a:p>
          <a:p>
            <a:pPr algn="l">
              <a:lnSpc>
                <a:spcPts val="1300"/>
              </a:lnSpc>
            </a:pPr>
            <a:r>
              <a:rPr lang="ja-JP" altLang="en-US" sz="900" b="1" kern="100" dirty="0">
                <a:solidFill>
                  <a:srgbClr val="002060"/>
                </a:solidFill>
                <a:latin typeface="メイリオ" panose="020B0604030504040204" pitchFamily="50" charset="-128"/>
                <a:ea typeface="メイリオ" panose="020B0604030504040204" pitchFamily="50" charset="-128"/>
                <a:cs typeface="メイリオ" pitchFamily="50" charset="-128"/>
              </a:rPr>
              <a:t>「</a:t>
            </a:r>
            <a:r>
              <a:rPr lang="en-US" altLang="ja-JP" sz="900" b="1" kern="100" dirty="0">
                <a:solidFill>
                  <a:srgbClr val="002060"/>
                </a:solidFill>
                <a:latin typeface="メイリオ" panose="020B0604030504040204" pitchFamily="50" charset="-128"/>
                <a:ea typeface="メイリオ" panose="020B0604030504040204" pitchFamily="50" charset="-128"/>
                <a:cs typeface="メイリオ" pitchFamily="50" charset="-128"/>
              </a:rPr>
              <a:t>IT</a:t>
            </a:r>
            <a:r>
              <a:rPr lang="ja-JP" altLang="en-US" sz="900" b="1" kern="100" dirty="0">
                <a:solidFill>
                  <a:srgbClr val="002060"/>
                </a:solidFill>
                <a:latin typeface="メイリオ" panose="020B0604030504040204" pitchFamily="50" charset="-128"/>
                <a:ea typeface="メイリオ" panose="020B0604030504040204" pitchFamily="50" charset="-128"/>
                <a:cs typeface="メイリオ" pitchFamily="50" charset="-128"/>
              </a:rPr>
              <a:t>・インターネット」、「メーカー」、「コンサルティング」。コロナ禍を経て順位が変動。</a:t>
            </a:r>
          </a:p>
        </p:txBody>
      </p:sp>
      <p:sp>
        <p:nvSpPr>
          <p:cNvPr id="40" name="正方形/長方形 39">
            <a:extLst>
              <a:ext uri="{FF2B5EF4-FFF2-40B4-BE49-F238E27FC236}">
                <a16:creationId xmlns:a16="http://schemas.microsoft.com/office/drawing/2014/main" id="{EC475565-E375-EFEE-622B-2D98C94200FA}"/>
              </a:ext>
            </a:extLst>
          </p:cNvPr>
          <p:cNvSpPr/>
          <p:nvPr/>
        </p:nvSpPr>
        <p:spPr>
          <a:xfrm>
            <a:off x="0" y="8965282"/>
            <a:ext cx="6859588" cy="18030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defTabSz="968375">
              <a:lnSpc>
                <a:spcPts val="1300"/>
              </a:lnSpc>
            </a:pPr>
            <a:endParaRPr lang="ja-JP" altLang="en-US" sz="2000" dirty="0">
              <a:solidFill>
                <a:schemeClr val="tx1"/>
              </a:solidFill>
              <a:latin typeface="メイリオ" pitchFamily="50" charset="-128"/>
              <a:ea typeface="メイリオ" pitchFamily="50" charset="-128"/>
            </a:endParaRPr>
          </a:p>
        </p:txBody>
      </p:sp>
      <p:sp>
        <p:nvSpPr>
          <p:cNvPr id="48" name="Rectangle 5">
            <a:extLst>
              <a:ext uri="{FF2B5EF4-FFF2-40B4-BE49-F238E27FC236}">
                <a16:creationId xmlns:a16="http://schemas.microsoft.com/office/drawing/2014/main" id="{2E06925D-72D9-19A8-3A5A-E59F38542F16}"/>
              </a:ext>
            </a:extLst>
          </p:cNvPr>
          <p:cNvSpPr>
            <a:spLocks noChangeArrowheads="1"/>
          </p:cNvSpPr>
          <p:nvPr/>
        </p:nvSpPr>
        <p:spPr bwMode="auto">
          <a:xfrm>
            <a:off x="3499092" y="8951057"/>
            <a:ext cx="3309937" cy="180306"/>
          </a:xfrm>
          <a:prstGeom prst="rect">
            <a:avLst/>
          </a:prstGeom>
          <a:noFill/>
          <a:ln w="9525">
            <a:noFill/>
            <a:miter lim="800000"/>
            <a:headEnd/>
            <a:tailEnd/>
          </a:ln>
        </p:spPr>
        <p:txBody>
          <a:bodyPr lIns="91426" tIns="45714" rIns="91426" bIns="45714" anchor="ctr"/>
          <a:lstStyle/>
          <a:p>
            <a:pPr algn="r">
              <a:lnSpc>
                <a:spcPts val="1300"/>
              </a:lnSpc>
            </a:pPr>
            <a:r>
              <a:rPr lang="en-US" altLang="ja-JP" sz="600" dirty="0">
                <a:solidFill>
                  <a:schemeClr val="bg1"/>
                </a:solidFill>
                <a:latin typeface="メイリオ" pitchFamily="50" charset="-128"/>
                <a:ea typeface="メイリオ" pitchFamily="50" charset="-128"/>
              </a:rPr>
              <a:t>Copyright(c) 2022 en Japan Inc. All Rights Reserved.</a:t>
            </a:r>
          </a:p>
        </p:txBody>
      </p:sp>
      <p:sp>
        <p:nvSpPr>
          <p:cNvPr id="54" name="テキスト ボックス 53">
            <a:extLst>
              <a:ext uri="{FF2B5EF4-FFF2-40B4-BE49-F238E27FC236}">
                <a16:creationId xmlns:a16="http://schemas.microsoft.com/office/drawing/2014/main" id="{D6BA6C1C-6FAC-77D2-F86A-B8EF2B170593}"/>
              </a:ext>
            </a:extLst>
          </p:cNvPr>
          <p:cNvSpPr txBox="1"/>
          <p:nvPr/>
        </p:nvSpPr>
        <p:spPr>
          <a:xfrm>
            <a:off x="559810" y="6118391"/>
            <a:ext cx="5760893" cy="585417"/>
          </a:xfrm>
          <a:prstGeom prst="rect">
            <a:avLst/>
          </a:prstGeom>
          <a:noFill/>
        </p:spPr>
        <p:txBody>
          <a:bodyPr wrap="square">
            <a:spAutoFit/>
          </a:bodyPr>
          <a:lstStyle/>
          <a:p>
            <a:pPr algn="l">
              <a:lnSpc>
                <a:spcPts val="1300"/>
              </a:lnSpc>
            </a:pPr>
            <a:r>
              <a:rPr lang="ja-JP" altLang="en-US" sz="900" dirty="0">
                <a:latin typeface="メイリオ" panose="020B0604030504040204" pitchFamily="50" charset="-128"/>
                <a:ea typeface="メイリオ" panose="020B0604030504040204" pitchFamily="50" charset="-128"/>
              </a:rPr>
              <a:t>転職コンサルタントに「ミドルの転職では、転職後に現在よりも年収が上がる人と下がる人では、どちらが多いですか？」と伺うと、</a:t>
            </a:r>
            <a:r>
              <a:rPr lang="en-US" altLang="ja-JP" sz="900" dirty="0">
                <a:latin typeface="メイリオ" panose="020B0604030504040204" pitchFamily="50" charset="-128"/>
                <a:ea typeface="メイリオ" panose="020B0604030504040204" pitchFamily="50" charset="-128"/>
              </a:rPr>
              <a:t>77</a:t>
            </a:r>
            <a:r>
              <a:rPr lang="ja-JP" altLang="en-US" sz="900" dirty="0">
                <a:latin typeface="メイリオ" panose="020B0604030504040204" pitchFamily="50" charset="-128"/>
                <a:ea typeface="メイリオ" panose="020B0604030504040204" pitchFamily="50" charset="-128"/>
              </a:rPr>
              <a:t>％が「上がる人のほうが多い」（上がる人のほうが多い：</a:t>
            </a:r>
            <a:r>
              <a:rPr lang="en-US" altLang="ja-JP" sz="900" dirty="0">
                <a:latin typeface="メイリオ" panose="020B0604030504040204" pitchFamily="50" charset="-128"/>
                <a:ea typeface="メイリオ" panose="020B0604030504040204" pitchFamily="50" charset="-128"/>
              </a:rPr>
              <a:t>27</a:t>
            </a:r>
            <a:r>
              <a:rPr lang="ja-JP" altLang="en-US" sz="900" dirty="0">
                <a:latin typeface="メイリオ" panose="020B0604030504040204" pitchFamily="50" charset="-128"/>
                <a:ea typeface="メイリオ" panose="020B0604030504040204" pitchFamily="50" charset="-128"/>
              </a:rPr>
              <a:t>％、どちらかと言うと上がる人のほうが多い：</a:t>
            </a:r>
            <a:r>
              <a:rPr lang="en-US" altLang="ja-JP" sz="900" dirty="0">
                <a:latin typeface="メイリオ" panose="020B0604030504040204" pitchFamily="50" charset="-128"/>
                <a:ea typeface="メイリオ" panose="020B0604030504040204" pitchFamily="50" charset="-128"/>
              </a:rPr>
              <a:t>50%</a:t>
            </a:r>
            <a:r>
              <a:rPr lang="ja-JP" altLang="en-US" sz="900" dirty="0">
                <a:latin typeface="メイリオ" panose="020B0604030504040204" pitchFamily="50" charset="-128"/>
                <a:ea typeface="メイリオ" panose="020B0604030504040204" pitchFamily="50" charset="-128"/>
              </a:rPr>
              <a:t>）と回答しました。</a:t>
            </a:r>
          </a:p>
        </p:txBody>
      </p:sp>
      <p:sp>
        <p:nvSpPr>
          <p:cNvPr id="56" name="テキスト ボックス 55">
            <a:extLst>
              <a:ext uri="{FF2B5EF4-FFF2-40B4-BE49-F238E27FC236}">
                <a16:creationId xmlns:a16="http://schemas.microsoft.com/office/drawing/2014/main" id="{3877A57F-6361-D4B6-5787-192A67857A7D}"/>
              </a:ext>
            </a:extLst>
          </p:cNvPr>
          <p:cNvSpPr txBox="1"/>
          <p:nvPr/>
        </p:nvSpPr>
        <p:spPr>
          <a:xfrm>
            <a:off x="567373" y="6866274"/>
            <a:ext cx="5776655" cy="230832"/>
          </a:xfrm>
          <a:prstGeom prst="rect">
            <a:avLst/>
          </a:prstGeom>
          <a:noFill/>
        </p:spPr>
        <p:txBody>
          <a:bodyPr wrap="square">
            <a:spAutoFit/>
          </a:bodyPr>
          <a:lstStyle/>
          <a:p>
            <a:pPr algn="l"/>
            <a:r>
              <a:rPr lang="en-US" altLang="ja-JP" sz="900" b="1" dirty="0">
                <a:latin typeface="メイリオ" panose="020B0604030504040204" pitchFamily="50" charset="-128"/>
                <a:ea typeface="メイリオ" panose="020B0604030504040204" pitchFamily="50" charset="-128"/>
              </a:rPr>
              <a:t>【</a:t>
            </a:r>
            <a:r>
              <a:rPr lang="ja-JP" altLang="en-US" sz="900" b="1" dirty="0">
                <a:latin typeface="メイリオ" panose="020B0604030504040204" pitchFamily="50" charset="-128"/>
                <a:ea typeface="メイリオ" panose="020B0604030504040204" pitchFamily="50" charset="-128"/>
              </a:rPr>
              <a:t>図</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ミドルの転職では、転職後に現在よりも年収が上がる人と下がる人では、どちらが多いですか？</a:t>
            </a:r>
          </a:p>
        </p:txBody>
      </p:sp>
      <p:graphicFrame>
        <p:nvGraphicFramePr>
          <p:cNvPr id="58" name="グラフ 57">
            <a:extLst>
              <a:ext uri="{FF2B5EF4-FFF2-40B4-BE49-F238E27FC236}">
                <a16:creationId xmlns:a16="http://schemas.microsoft.com/office/drawing/2014/main" id="{D41AA510-611F-4BB8-AE81-7A9F0D9A2EB3}"/>
              </a:ext>
            </a:extLst>
          </p:cNvPr>
          <p:cNvGraphicFramePr>
            <a:graphicFrameLocks/>
          </p:cNvGraphicFramePr>
          <p:nvPr>
            <p:extLst>
              <p:ext uri="{D42A27DB-BD31-4B8C-83A1-F6EECF244321}">
                <p14:modId xmlns:p14="http://schemas.microsoft.com/office/powerpoint/2010/main" val="1662436564"/>
              </p:ext>
            </p:extLst>
          </p:nvPr>
        </p:nvGraphicFramePr>
        <p:xfrm>
          <a:off x="549347" y="7097106"/>
          <a:ext cx="5760893" cy="1868176"/>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517402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グループ化 22"/>
          <p:cNvGrpSpPr/>
          <p:nvPr/>
        </p:nvGrpSpPr>
        <p:grpSpPr>
          <a:xfrm>
            <a:off x="352418" y="70181"/>
            <a:ext cx="3611872" cy="719955"/>
            <a:chOff x="352418" y="70181"/>
            <a:chExt cx="3611872" cy="719955"/>
          </a:xfrm>
        </p:grpSpPr>
        <p:pic>
          <p:nvPicPr>
            <p:cNvPr id="24" name="Picture 2" descr="C:\Documents and Settings\y_oda\デスクトップ\news.jpg"/>
            <p:cNvPicPr>
              <a:picLocks noChangeAspect="1" noChangeArrowheads="1"/>
            </p:cNvPicPr>
            <p:nvPr/>
          </p:nvPicPr>
          <p:blipFill>
            <a:blip r:embed="rId3" cstate="print"/>
            <a:srcRect/>
            <a:stretch>
              <a:fillRect/>
            </a:stretch>
          </p:blipFill>
          <p:spPr bwMode="auto">
            <a:xfrm>
              <a:off x="352418" y="70181"/>
              <a:ext cx="3611872" cy="719955"/>
            </a:xfrm>
            <a:prstGeom prst="rect">
              <a:avLst/>
            </a:prstGeom>
            <a:noFill/>
          </p:spPr>
        </p:pic>
        <p:pic>
          <p:nvPicPr>
            <p:cNvPr id="26" name="図 25"/>
            <p:cNvPicPr>
              <a:picLocks noChangeAspect="1"/>
            </p:cNvPicPr>
            <p:nvPr/>
          </p:nvPicPr>
          <p:blipFill rotWithShape="1">
            <a:blip r:embed="rId4" cstate="print">
              <a:extLst>
                <a:ext uri="{28A0092B-C50C-407E-A947-70E740481C1C}">
                  <a14:useLocalDpi xmlns:a14="http://schemas.microsoft.com/office/drawing/2010/main" val="0"/>
                </a:ext>
              </a:extLst>
            </a:blip>
            <a:srcRect l="13934" t="21373" r="12585" b="18559"/>
            <a:stretch/>
          </p:blipFill>
          <p:spPr>
            <a:xfrm>
              <a:off x="549473" y="213164"/>
              <a:ext cx="798789" cy="456451"/>
            </a:xfrm>
            <a:prstGeom prst="rect">
              <a:avLst/>
            </a:prstGeom>
          </p:spPr>
        </p:pic>
      </p:grpSp>
      <p:sp>
        <p:nvSpPr>
          <p:cNvPr id="34" name="正方形/長方形 33"/>
          <p:cNvSpPr/>
          <p:nvPr/>
        </p:nvSpPr>
        <p:spPr>
          <a:xfrm flipV="1">
            <a:off x="549474" y="771228"/>
            <a:ext cx="5760720" cy="4571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Rectangle 24">
            <a:extLst>
              <a:ext uri="{FF2B5EF4-FFF2-40B4-BE49-F238E27FC236}">
                <a16:creationId xmlns:a16="http://schemas.microsoft.com/office/drawing/2014/main" id="{2BFAF65B-5ABF-430F-BB92-CC961879FB38}"/>
              </a:ext>
            </a:extLst>
          </p:cNvPr>
          <p:cNvSpPr>
            <a:spLocks noChangeArrowheads="1"/>
          </p:cNvSpPr>
          <p:nvPr/>
        </p:nvSpPr>
        <p:spPr bwMode="auto">
          <a:xfrm>
            <a:off x="571667" y="949595"/>
            <a:ext cx="5760975" cy="420887"/>
          </a:xfrm>
          <a:prstGeom prst="rect">
            <a:avLst/>
          </a:prstGeom>
          <a:noFill/>
          <a:ln w="19050" algn="ctr">
            <a:noFill/>
            <a:prstDash val="sysDot"/>
            <a:miter lim="800000"/>
            <a:headEnd/>
            <a:tailEnd/>
          </a:ln>
        </p:spPr>
        <p:txBody>
          <a:bodyPr/>
          <a:lstStyle/>
          <a:p>
            <a:pPr algn="l">
              <a:lnSpc>
                <a:spcPts val="1300"/>
              </a:lnSpc>
            </a:pPr>
            <a:r>
              <a:rPr lang="en-US" altLang="ja-JP" sz="900" b="1" dirty="0">
                <a:solidFill>
                  <a:srgbClr val="002060"/>
                </a:solidFill>
                <a:latin typeface="メイリオ" pitchFamily="50" charset="-128"/>
                <a:ea typeface="メイリオ" pitchFamily="50" charset="-128"/>
                <a:cs typeface="メイリオ" pitchFamily="50" charset="-128"/>
              </a:rPr>
              <a:t>2</a:t>
            </a:r>
            <a:r>
              <a:rPr lang="ja-JP" altLang="en-US" sz="900" b="1" dirty="0">
                <a:solidFill>
                  <a:srgbClr val="002060"/>
                </a:solidFill>
                <a:latin typeface="メイリオ" pitchFamily="50" charset="-128"/>
                <a:ea typeface="メイリオ" pitchFamily="50" charset="-128"/>
                <a:cs typeface="メイリオ" pitchFamily="50" charset="-128"/>
              </a:rPr>
              <a:t>：転職後に年収が上がるケースは「採用難易度が高いポジションへの転職」、</a:t>
            </a:r>
          </a:p>
          <a:p>
            <a:pPr algn="l">
              <a:lnSpc>
                <a:spcPts val="1300"/>
              </a:lnSpc>
            </a:pPr>
            <a:r>
              <a:rPr lang="ja-JP" altLang="en-US" sz="900" b="1" dirty="0">
                <a:solidFill>
                  <a:srgbClr val="002060"/>
                </a:solidFill>
                <a:latin typeface="メイリオ" pitchFamily="50" charset="-128"/>
                <a:ea typeface="メイリオ" pitchFamily="50" charset="-128"/>
                <a:cs typeface="メイリオ" pitchFamily="50" charset="-128"/>
              </a:rPr>
              <a:t>　  年収が下がるケースは「大手企業から中小企業への転職」。（図</a:t>
            </a:r>
            <a:r>
              <a:rPr lang="en-US" altLang="ja-JP" sz="900" b="1" dirty="0">
                <a:solidFill>
                  <a:srgbClr val="002060"/>
                </a:solidFill>
                <a:latin typeface="メイリオ" pitchFamily="50" charset="-128"/>
                <a:ea typeface="メイリオ" pitchFamily="50" charset="-128"/>
                <a:cs typeface="メイリオ" pitchFamily="50" charset="-128"/>
              </a:rPr>
              <a:t>2</a:t>
            </a:r>
            <a:r>
              <a:rPr lang="ja-JP" altLang="en-US" sz="900" b="1" dirty="0">
                <a:solidFill>
                  <a:srgbClr val="002060"/>
                </a:solidFill>
                <a:latin typeface="メイリオ" pitchFamily="50" charset="-128"/>
                <a:ea typeface="メイリオ" pitchFamily="50" charset="-128"/>
                <a:cs typeface="メイリオ" pitchFamily="50" charset="-128"/>
              </a:rPr>
              <a:t>、</a:t>
            </a:r>
            <a:r>
              <a:rPr lang="en-US" altLang="ja-JP" sz="900" b="1" dirty="0">
                <a:solidFill>
                  <a:srgbClr val="002060"/>
                </a:solidFill>
                <a:latin typeface="メイリオ" pitchFamily="50" charset="-128"/>
                <a:ea typeface="メイリオ" pitchFamily="50" charset="-128"/>
                <a:cs typeface="メイリオ" pitchFamily="50" charset="-128"/>
              </a:rPr>
              <a:t>3</a:t>
            </a:r>
            <a:r>
              <a:rPr lang="ja-JP" altLang="en-US" sz="900" b="1" dirty="0">
                <a:solidFill>
                  <a:srgbClr val="002060"/>
                </a:solidFill>
                <a:latin typeface="メイリオ" pitchFamily="50" charset="-128"/>
                <a:ea typeface="メイリオ" pitchFamily="50" charset="-128"/>
                <a:cs typeface="メイリオ" pitchFamily="50" charset="-128"/>
              </a:rPr>
              <a:t>）</a:t>
            </a:r>
          </a:p>
        </p:txBody>
      </p:sp>
      <p:sp>
        <p:nvSpPr>
          <p:cNvPr id="33" name="正方形/長方形 32">
            <a:extLst>
              <a:ext uri="{FF2B5EF4-FFF2-40B4-BE49-F238E27FC236}">
                <a16:creationId xmlns:a16="http://schemas.microsoft.com/office/drawing/2014/main" id="{B82AF34C-5EAB-488B-BF56-7105646601B2}"/>
              </a:ext>
            </a:extLst>
          </p:cNvPr>
          <p:cNvSpPr/>
          <p:nvPr/>
        </p:nvSpPr>
        <p:spPr>
          <a:xfrm>
            <a:off x="576570" y="1364476"/>
            <a:ext cx="5760975" cy="752129"/>
          </a:xfrm>
          <a:prstGeom prst="rect">
            <a:avLst/>
          </a:prstGeom>
        </p:spPr>
        <p:txBody>
          <a:bodyPr wrap="square">
            <a:spAutoFit/>
          </a:bodyPr>
          <a:lstStyle/>
          <a:p>
            <a:pPr algn="l">
              <a:lnSpc>
                <a:spcPts val="1300"/>
              </a:lnSpc>
            </a:pPr>
            <a:r>
              <a:rPr lang="ja-JP" altLang="en-US" sz="900" dirty="0">
                <a:latin typeface="メイリオ" panose="020B0604030504040204" pitchFamily="50" charset="-128"/>
                <a:ea typeface="メイリオ" panose="020B0604030504040204" pitchFamily="50" charset="-128"/>
              </a:rPr>
              <a:t>「ミドルの転職者は、どのようなケースで転職後に年収が上がる（下がる）ことが多いですか？」と伺うと、年収が上がるケーストップ</a:t>
            </a:r>
            <a:r>
              <a:rPr lang="en-US" altLang="ja-JP" sz="900" dirty="0">
                <a:latin typeface="メイリオ" panose="020B0604030504040204" pitchFamily="50" charset="-128"/>
                <a:ea typeface="メイリオ" panose="020B0604030504040204" pitchFamily="50" charset="-128"/>
              </a:rPr>
              <a:t>3</a:t>
            </a:r>
            <a:r>
              <a:rPr lang="ja-JP" altLang="en-US" sz="900" dirty="0">
                <a:latin typeface="メイリオ" panose="020B0604030504040204" pitchFamily="50" charset="-128"/>
                <a:ea typeface="メイリオ" panose="020B0604030504040204" pitchFamily="50" charset="-128"/>
              </a:rPr>
              <a:t>は「採用難易度が高いポジションへの転職」（</a:t>
            </a:r>
            <a:r>
              <a:rPr lang="en-US" altLang="ja-JP" sz="900" dirty="0">
                <a:latin typeface="メイリオ" panose="020B0604030504040204" pitchFamily="50" charset="-128"/>
                <a:ea typeface="メイリオ" panose="020B0604030504040204" pitchFamily="50" charset="-128"/>
              </a:rPr>
              <a:t>58</a:t>
            </a:r>
            <a:r>
              <a:rPr lang="ja-JP" altLang="en-US" sz="900" dirty="0">
                <a:latin typeface="メイリオ" panose="020B0604030504040204" pitchFamily="50" charset="-128"/>
                <a:ea typeface="メイリオ" panose="020B0604030504040204" pitchFamily="50" charset="-128"/>
              </a:rPr>
              <a:t>％）、「業績好調な業界への転職」（</a:t>
            </a:r>
            <a:r>
              <a:rPr lang="en-US" altLang="ja-JP" sz="900" dirty="0">
                <a:latin typeface="メイリオ" panose="020B0604030504040204" pitchFamily="50" charset="-128"/>
                <a:ea typeface="メイリオ" panose="020B0604030504040204" pitchFamily="50" charset="-128"/>
              </a:rPr>
              <a:t>48</a:t>
            </a:r>
            <a:r>
              <a:rPr lang="ja-JP" altLang="en-US" sz="900" dirty="0">
                <a:latin typeface="メイリオ" panose="020B0604030504040204" pitchFamily="50" charset="-128"/>
                <a:ea typeface="メイリオ" panose="020B0604030504040204" pitchFamily="50" charset="-128"/>
              </a:rPr>
              <a:t>％）、「役職が上がる転職」（</a:t>
            </a:r>
            <a:r>
              <a:rPr lang="en-US" altLang="ja-JP" sz="900" dirty="0">
                <a:latin typeface="メイリオ" panose="020B0604030504040204" pitchFamily="50" charset="-128"/>
                <a:ea typeface="メイリオ" panose="020B0604030504040204" pitchFamily="50" charset="-128"/>
              </a:rPr>
              <a:t>44</a:t>
            </a:r>
            <a:r>
              <a:rPr lang="ja-JP" altLang="en-US" sz="900" dirty="0">
                <a:latin typeface="メイリオ" panose="020B0604030504040204" pitchFamily="50" charset="-128"/>
                <a:ea typeface="メイリオ" panose="020B0604030504040204" pitchFamily="50" charset="-128"/>
              </a:rPr>
              <a:t>％）でした。一方、年収が下がるケースは「大手企業から中小企業への転職」（</a:t>
            </a:r>
            <a:r>
              <a:rPr lang="en-US" altLang="ja-JP" sz="900" dirty="0">
                <a:latin typeface="メイリオ" panose="020B0604030504040204" pitchFamily="50" charset="-128"/>
                <a:ea typeface="メイリオ" panose="020B0604030504040204" pitchFamily="50" charset="-128"/>
              </a:rPr>
              <a:t>49</a:t>
            </a:r>
            <a:r>
              <a:rPr lang="ja-JP" altLang="en-US" sz="900" dirty="0">
                <a:latin typeface="メイリオ" panose="020B0604030504040204" pitchFamily="50" charset="-128"/>
                <a:ea typeface="メイリオ" panose="020B0604030504040204" pitchFamily="50" charset="-128"/>
              </a:rPr>
              <a:t>％）が最多でした。</a:t>
            </a:r>
            <a:endParaRPr lang="en-US" altLang="ja-JP" sz="900" dirty="0">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87053909-B15A-7057-458C-1268E4F7BDB4}"/>
              </a:ext>
            </a:extLst>
          </p:cNvPr>
          <p:cNvSpPr/>
          <p:nvPr/>
        </p:nvSpPr>
        <p:spPr>
          <a:xfrm>
            <a:off x="0" y="8965282"/>
            <a:ext cx="6859588" cy="18030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defTabSz="968375">
              <a:lnSpc>
                <a:spcPts val="1300"/>
              </a:lnSpc>
            </a:pPr>
            <a:endParaRPr lang="ja-JP" altLang="en-US" sz="2000" dirty="0">
              <a:solidFill>
                <a:schemeClr val="tx1"/>
              </a:solidFill>
              <a:latin typeface="メイリオ" pitchFamily="50" charset="-128"/>
              <a:ea typeface="メイリオ" pitchFamily="50" charset="-128"/>
            </a:endParaRPr>
          </a:p>
        </p:txBody>
      </p:sp>
      <p:sp>
        <p:nvSpPr>
          <p:cNvPr id="17" name="Rectangle 5">
            <a:extLst>
              <a:ext uri="{FF2B5EF4-FFF2-40B4-BE49-F238E27FC236}">
                <a16:creationId xmlns:a16="http://schemas.microsoft.com/office/drawing/2014/main" id="{E8FD2CF9-A8CE-17A5-59A8-85C2180E3D8E}"/>
              </a:ext>
            </a:extLst>
          </p:cNvPr>
          <p:cNvSpPr>
            <a:spLocks noChangeArrowheads="1"/>
          </p:cNvSpPr>
          <p:nvPr/>
        </p:nvSpPr>
        <p:spPr bwMode="auto">
          <a:xfrm>
            <a:off x="3499092" y="8951057"/>
            <a:ext cx="3309937" cy="180306"/>
          </a:xfrm>
          <a:prstGeom prst="rect">
            <a:avLst/>
          </a:prstGeom>
          <a:noFill/>
          <a:ln w="9525">
            <a:noFill/>
            <a:miter lim="800000"/>
            <a:headEnd/>
            <a:tailEnd/>
          </a:ln>
        </p:spPr>
        <p:txBody>
          <a:bodyPr lIns="91426" tIns="45714" rIns="91426" bIns="45714" anchor="ctr"/>
          <a:lstStyle/>
          <a:p>
            <a:pPr algn="r">
              <a:lnSpc>
                <a:spcPts val="1300"/>
              </a:lnSpc>
            </a:pPr>
            <a:r>
              <a:rPr lang="en-US" altLang="ja-JP" sz="600" dirty="0">
                <a:solidFill>
                  <a:schemeClr val="bg1"/>
                </a:solidFill>
                <a:latin typeface="メイリオ" pitchFamily="50" charset="-128"/>
                <a:ea typeface="メイリオ" pitchFamily="50" charset="-128"/>
              </a:rPr>
              <a:t>Copyright(c) 2022 en Japan Inc. All Rights Reserved.</a:t>
            </a:r>
          </a:p>
        </p:txBody>
      </p:sp>
      <p:sp>
        <p:nvSpPr>
          <p:cNvPr id="21" name="テキスト ボックス 20">
            <a:extLst>
              <a:ext uri="{FF2B5EF4-FFF2-40B4-BE49-F238E27FC236}">
                <a16:creationId xmlns:a16="http://schemas.microsoft.com/office/drawing/2014/main" id="{75D315C5-D371-A4B4-AC22-556AFE120550}"/>
              </a:ext>
            </a:extLst>
          </p:cNvPr>
          <p:cNvSpPr txBox="1"/>
          <p:nvPr/>
        </p:nvSpPr>
        <p:spPr>
          <a:xfrm>
            <a:off x="541529" y="2259427"/>
            <a:ext cx="5750598" cy="251992"/>
          </a:xfrm>
          <a:prstGeom prst="rect">
            <a:avLst/>
          </a:prstGeom>
          <a:noFill/>
        </p:spPr>
        <p:txBody>
          <a:bodyPr wrap="square">
            <a:spAutoFit/>
          </a:bodyPr>
          <a:lstStyle/>
          <a:p>
            <a:pPr algn="l">
              <a:lnSpc>
                <a:spcPts val="1300"/>
              </a:lnSpc>
            </a:pPr>
            <a:r>
              <a:rPr lang="ja-JP" altLang="ja-JP" sz="900" b="1" kern="100" dirty="0">
                <a:effectLst/>
                <a:latin typeface="メイリオ" panose="020B0604030504040204" pitchFamily="50" charset="-128"/>
                <a:ea typeface="メイリオ" panose="020B0604030504040204" pitchFamily="50" charset="-128"/>
                <a:cs typeface="Times New Roman" panose="02020603050405020304" pitchFamily="18" charset="0"/>
              </a:rPr>
              <a:t>【図</a:t>
            </a:r>
            <a:r>
              <a:rPr lang="en-US" altLang="ja-JP" sz="900" b="1" kern="100" dirty="0">
                <a:effectLst/>
                <a:latin typeface="メイリオ" panose="020B0604030504040204" pitchFamily="50" charset="-128"/>
                <a:ea typeface="メイリオ" panose="020B0604030504040204" pitchFamily="50" charset="-128"/>
                <a:cs typeface="Times New Roman" panose="02020603050405020304" pitchFamily="18" charset="0"/>
              </a:rPr>
              <a:t>2</a:t>
            </a:r>
            <a:r>
              <a:rPr lang="ja-JP" altLang="ja-JP" sz="900" b="1" kern="100" dirty="0">
                <a:effectLst/>
                <a:latin typeface="メイリオ" panose="020B0604030504040204" pitchFamily="50" charset="-128"/>
                <a:ea typeface="メイリオ" panose="020B0604030504040204" pitchFamily="50" charset="-128"/>
                <a:cs typeface="Times New Roman" panose="02020603050405020304" pitchFamily="18" charset="0"/>
              </a:rPr>
              <a:t>】ミドル</a:t>
            </a:r>
            <a:r>
              <a:rPr lang="ja-JP" altLang="ja-JP" sz="900" b="1" kern="100" dirty="0">
                <a:effectLst/>
                <a:latin typeface="游明朝" panose="02020400000000000000" pitchFamily="18" charset="-128"/>
                <a:ea typeface="メイリオ" panose="020B0604030504040204" pitchFamily="50" charset="-128"/>
                <a:cs typeface="Times New Roman" panose="02020603050405020304" pitchFamily="18" charset="0"/>
              </a:rPr>
              <a:t>の転職者は、どのようなケースで転職後</a:t>
            </a:r>
            <a:r>
              <a:rPr lang="ja-JP" altLang="en-US" sz="900" b="1" kern="100" dirty="0">
                <a:effectLst/>
                <a:latin typeface="游明朝" panose="02020400000000000000" pitchFamily="18" charset="-128"/>
                <a:ea typeface="メイリオ" panose="020B0604030504040204" pitchFamily="50" charset="-128"/>
                <a:cs typeface="Times New Roman" panose="02020603050405020304" pitchFamily="18" charset="0"/>
              </a:rPr>
              <a:t>に</a:t>
            </a:r>
            <a:r>
              <a:rPr lang="ja-JP" altLang="ja-JP" sz="900" b="1" kern="100" dirty="0">
                <a:effectLst/>
                <a:latin typeface="游明朝" panose="02020400000000000000" pitchFamily="18" charset="-128"/>
                <a:ea typeface="メイリオ" panose="020B0604030504040204" pitchFamily="50" charset="-128"/>
                <a:cs typeface="Times New Roman" panose="02020603050405020304" pitchFamily="18" charset="0"/>
              </a:rPr>
              <a:t>年収が上がることが多いですか？（複数回答可）</a:t>
            </a: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aphicFrame>
        <p:nvGraphicFramePr>
          <p:cNvPr id="27" name="グラフ 26">
            <a:extLst>
              <a:ext uri="{FF2B5EF4-FFF2-40B4-BE49-F238E27FC236}">
                <a16:creationId xmlns:a16="http://schemas.microsoft.com/office/drawing/2014/main" id="{AD20E965-FB4A-46D8-A0F1-D38561943B12}"/>
              </a:ext>
            </a:extLst>
          </p:cNvPr>
          <p:cNvGraphicFramePr>
            <a:graphicFrameLocks/>
          </p:cNvGraphicFramePr>
          <p:nvPr>
            <p:extLst>
              <p:ext uri="{D42A27DB-BD31-4B8C-83A1-F6EECF244321}">
                <p14:modId xmlns:p14="http://schemas.microsoft.com/office/powerpoint/2010/main" val="3684717392"/>
              </p:ext>
            </p:extLst>
          </p:nvPr>
        </p:nvGraphicFramePr>
        <p:xfrm>
          <a:off x="554912" y="2511420"/>
          <a:ext cx="5771856" cy="2102738"/>
        </p:xfrm>
        <a:graphic>
          <a:graphicData uri="http://schemas.openxmlformats.org/drawingml/2006/chart">
            <c:chart xmlns:c="http://schemas.openxmlformats.org/drawingml/2006/chart" xmlns:r="http://schemas.openxmlformats.org/officeDocument/2006/relationships" r:id="rId5"/>
          </a:graphicData>
        </a:graphic>
      </p:graphicFrame>
      <p:sp>
        <p:nvSpPr>
          <p:cNvPr id="30" name="テキスト ボックス 29">
            <a:extLst>
              <a:ext uri="{FF2B5EF4-FFF2-40B4-BE49-F238E27FC236}">
                <a16:creationId xmlns:a16="http://schemas.microsoft.com/office/drawing/2014/main" id="{DE2187DA-D4E1-FBF3-599E-9ECC1C9E0C2F}"/>
              </a:ext>
            </a:extLst>
          </p:cNvPr>
          <p:cNvSpPr txBox="1"/>
          <p:nvPr/>
        </p:nvSpPr>
        <p:spPr>
          <a:xfrm>
            <a:off x="568296" y="4827313"/>
            <a:ext cx="5749840" cy="251992"/>
          </a:xfrm>
          <a:prstGeom prst="rect">
            <a:avLst/>
          </a:prstGeom>
          <a:noFill/>
        </p:spPr>
        <p:txBody>
          <a:bodyPr wrap="square">
            <a:spAutoFit/>
          </a:bodyPr>
          <a:lstStyle/>
          <a:p>
            <a:pPr marL="0" marR="0" lvl="0" indent="0" algn="l" defTabSz="914400" rtl="0" eaLnBrk="1" fontAlgn="base" latinLnBrk="0" hangingPunct="1">
              <a:lnSpc>
                <a:spcPts val="1300"/>
              </a:lnSpc>
              <a:spcBef>
                <a:spcPct val="0"/>
              </a:spcBef>
              <a:spcAft>
                <a:spcPct val="0"/>
              </a:spcAft>
              <a:buClrTx/>
              <a:buSzTx/>
              <a:buFontTx/>
              <a:buNone/>
              <a:tabLst/>
              <a:defRPr/>
            </a:pPr>
            <a:r>
              <a:rPr kumimoji="1" lang="ja-JP" altLang="ja-JP" sz="900" b="1" i="0" u="none" strike="noStrike" kern="1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【図</a:t>
            </a:r>
            <a:r>
              <a:rPr kumimoji="1" lang="en-US" altLang="ja-JP" sz="900" b="1" i="0" u="none" strike="noStrike" kern="1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3</a:t>
            </a:r>
            <a:r>
              <a:rPr kumimoji="1" lang="ja-JP" altLang="ja-JP" sz="900" b="1" i="0" u="none" strike="noStrike" kern="1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】ミドル</a:t>
            </a:r>
            <a:r>
              <a:rPr kumimoji="1" lang="ja-JP" altLang="ja-JP" sz="900" b="1" i="0" u="none" strike="noStrike" kern="100" cap="none" spc="0" normalizeH="0" baseline="0" noProof="0" dirty="0">
                <a:ln>
                  <a:noFill/>
                </a:ln>
                <a:solidFill>
                  <a:srgbClr val="000000"/>
                </a:solidFill>
                <a:effectLst/>
                <a:uLnTx/>
                <a:uFillTx/>
                <a:latin typeface="游明朝" panose="02020400000000000000" pitchFamily="18" charset="-128"/>
                <a:ea typeface="メイリオ" panose="020B0604030504040204" pitchFamily="50" charset="-128"/>
                <a:cs typeface="Times New Roman" panose="02020603050405020304" pitchFamily="18" charset="0"/>
              </a:rPr>
              <a:t>の転職者は、どのようなケースで転職後</a:t>
            </a:r>
            <a:r>
              <a:rPr kumimoji="1" lang="ja-JP" altLang="en-US" sz="900" b="1" i="0" u="none" strike="noStrike" kern="100" cap="none" spc="0" normalizeH="0" baseline="0" noProof="0" dirty="0">
                <a:ln>
                  <a:noFill/>
                </a:ln>
                <a:solidFill>
                  <a:srgbClr val="000000"/>
                </a:solidFill>
                <a:effectLst/>
                <a:uLnTx/>
                <a:uFillTx/>
                <a:latin typeface="游明朝" panose="02020400000000000000" pitchFamily="18" charset="-128"/>
                <a:ea typeface="メイリオ" panose="020B0604030504040204" pitchFamily="50" charset="-128"/>
                <a:cs typeface="Times New Roman" panose="02020603050405020304" pitchFamily="18" charset="0"/>
              </a:rPr>
              <a:t>に</a:t>
            </a:r>
            <a:r>
              <a:rPr kumimoji="1" lang="ja-JP" altLang="ja-JP" sz="900" b="1" i="0" u="none" strike="noStrike" kern="100" cap="none" spc="0" normalizeH="0" baseline="0" noProof="0" dirty="0">
                <a:ln>
                  <a:noFill/>
                </a:ln>
                <a:solidFill>
                  <a:srgbClr val="000000"/>
                </a:solidFill>
                <a:effectLst/>
                <a:uLnTx/>
                <a:uFillTx/>
                <a:latin typeface="游明朝" panose="02020400000000000000" pitchFamily="18" charset="-128"/>
                <a:ea typeface="メイリオ" panose="020B0604030504040204" pitchFamily="50" charset="-128"/>
                <a:cs typeface="Times New Roman" panose="02020603050405020304" pitchFamily="18" charset="0"/>
              </a:rPr>
              <a:t>年収が</a:t>
            </a:r>
            <a:r>
              <a:rPr kumimoji="1" lang="ja-JP" altLang="en-US" sz="900" b="1" i="0" u="none" strike="noStrike" kern="100" cap="none" spc="0" normalizeH="0" baseline="0" noProof="0" dirty="0">
                <a:ln>
                  <a:noFill/>
                </a:ln>
                <a:solidFill>
                  <a:srgbClr val="000000"/>
                </a:solidFill>
                <a:effectLst/>
                <a:uLnTx/>
                <a:uFillTx/>
                <a:latin typeface="游明朝" panose="02020400000000000000" pitchFamily="18" charset="-128"/>
                <a:ea typeface="メイリオ" panose="020B0604030504040204" pitchFamily="50" charset="-128"/>
                <a:cs typeface="Times New Roman" panose="02020603050405020304" pitchFamily="18" charset="0"/>
              </a:rPr>
              <a:t>下がる</a:t>
            </a:r>
            <a:r>
              <a:rPr kumimoji="1" lang="ja-JP" altLang="ja-JP" sz="900" b="1" i="0" u="none" strike="noStrike" kern="100" cap="none" spc="0" normalizeH="0" baseline="0" noProof="0" dirty="0">
                <a:ln>
                  <a:noFill/>
                </a:ln>
                <a:solidFill>
                  <a:srgbClr val="000000"/>
                </a:solidFill>
                <a:effectLst/>
                <a:uLnTx/>
                <a:uFillTx/>
                <a:latin typeface="游明朝" panose="02020400000000000000" pitchFamily="18" charset="-128"/>
                <a:ea typeface="メイリオ" panose="020B0604030504040204" pitchFamily="50" charset="-128"/>
                <a:cs typeface="Times New Roman" panose="02020603050405020304" pitchFamily="18" charset="0"/>
              </a:rPr>
              <a:t>ことが多いですか？（複数回答可）</a:t>
            </a:r>
            <a:endParaRPr kumimoji="1" lang="ja-JP" altLang="ja-JP" sz="1050" b="0" i="0" u="none" strike="noStrike" kern="100" cap="none" spc="0" normalizeH="0" baseline="0" noProof="0" dirty="0">
              <a:ln>
                <a:noFill/>
              </a:ln>
              <a:solidFill>
                <a:srgbClr val="000000"/>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graphicFrame>
        <p:nvGraphicFramePr>
          <p:cNvPr id="35" name="グラフ 34">
            <a:extLst>
              <a:ext uri="{FF2B5EF4-FFF2-40B4-BE49-F238E27FC236}">
                <a16:creationId xmlns:a16="http://schemas.microsoft.com/office/drawing/2014/main" id="{40548217-04DA-F655-DA19-553C55A70243}"/>
              </a:ext>
            </a:extLst>
          </p:cNvPr>
          <p:cNvGraphicFramePr>
            <a:graphicFrameLocks/>
          </p:cNvGraphicFramePr>
          <p:nvPr>
            <p:extLst>
              <p:ext uri="{D42A27DB-BD31-4B8C-83A1-F6EECF244321}">
                <p14:modId xmlns:p14="http://schemas.microsoft.com/office/powerpoint/2010/main" val="2725294664"/>
              </p:ext>
            </p:extLst>
          </p:nvPr>
        </p:nvGraphicFramePr>
        <p:xfrm>
          <a:off x="549473" y="5079303"/>
          <a:ext cx="5749840" cy="2300763"/>
        </p:xfrm>
        <a:graphic>
          <a:graphicData uri="http://schemas.openxmlformats.org/drawingml/2006/chart">
            <c:chart xmlns:c="http://schemas.openxmlformats.org/drawingml/2006/chart" xmlns:r="http://schemas.openxmlformats.org/officeDocument/2006/relationships" r:id="rId6"/>
          </a:graphicData>
        </a:graphic>
      </p:graphicFrame>
      <p:sp>
        <p:nvSpPr>
          <p:cNvPr id="15" name="Rectangle 2">
            <a:extLst>
              <a:ext uri="{FF2B5EF4-FFF2-40B4-BE49-F238E27FC236}">
                <a16:creationId xmlns:a16="http://schemas.microsoft.com/office/drawing/2014/main" id="{9A0001C6-6A1F-F902-5FBF-E04B619CAD2F}"/>
              </a:ext>
            </a:extLst>
          </p:cNvPr>
          <p:cNvSpPr>
            <a:spLocks noChangeArrowheads="1"/>
          </p:cNvSpPr>
          <p:nvPr/>
        </p:nvSpPr>
        <p:spPr bwMode="auto">
          <a:xfrm>
            <a:off x="4556437" y="176147"/>
            <a:ext cx="1743634" cy="617940"/>
          </a:xfrm>
          <a:prstGeom prst="rect">
            <a:avLst/>
          </a:prstGeom>
          <a:noFill/>
          <a:ln w="9525">
            <a:noFill/>
            <a:miter lim="800000"/>
            <a:headEnd/>
            <a:tailEnd/>
          </a:ln>
        </p:spPr>
        <p:txBody>
          <a:bodyPr wrap="none" lIns="91426" tIns="45714" rIns="91426" bIns="45714" anchor="ctr"/>
          <a:lstStyle/>
          <a:p>
            <a:pPr algn="l"/>
            <a:r>
              <a:rPr lang="en-US" altLang="ja-JP" sz="700" b="1" spc="300" dirty="0">
                <a:latin typeface="メイリオ" pitchFamily="50" charset="-128"/>
                <a:ea typeface="メイリオ" pitchFamily="50" charset="-128"/>
              </a:rPr>
              <a:t>■No.3377</a:t>
            </a:r>
          </a:p>
          <a:p>
            <a:pPr algn="l"/>
            <a:r>
              <a:rPr lang="ja-JP" altLang="en-US" sz="700" b="1" spc="300" dirty="0">
                <a:latin typeface="メイリオ" pitchFamily="50" charset="-128"/>
                <a:ea typeface="メイリオ" pitchFamily="50" charset="-128"/>
              </a:rPr>
              <a:t>■</a:t>
            </a:r>
            <a:r>
              <a:rPr lang="en-US" altLang="ja-JP" sz="700" b="1" spc="300" dirty="0">
                <a:latin typeface="メイリオ" pitchFamily="50" charset="-128"/>
                <a:ea typeface="メイリオ" pitchFamily="50" charset="-128"/>
              </a:rPr>
              <a:t>2022</a:t>
            </a:r>
            <a:r>
              <a:rPr lang="ja-JP" altLang="en-US" sz="700" b="1" spc="300" dirty="0">
                <a:latin typeface="メイリオ" pitchFamily="50" charset="-128"/>
                <a:ea typeface="メイリオ" pitchFamily="50" charset="-128"/>
              </a:rPr>
              <a:t>年</a:t>
            </a:r>
            <a:r>
              <a:rPr lang="en-US" altLang="ja-JP" sz="700" b="1" spc="300" dirty="0">
                <a:latin typeface="メイリオ" pitchFamily="50" charset="-128"/>
                <a:ea typeface="メイリオ" pitchFamily="50" charset="-128"/>
              </a:rPr>
              <a:t>6</a:t>
            </a:r>
            <a:r>
              <a:rPr lang="ja-JP" altLang="en-US" sz="700" b="1" spc="300" dirty="0">
                <a:latin typeface="メイリオ" pitchFamily="50" charset="-128"/>
                <a:ea typeface="メイリオ" pitchFamily="50" charset="-128"/>
              </a:rPr>
              <a:t>月</a:t>
            </a:r>
            <a:r>
              <a:rPr lang="en-US" altLang="ja-JP" sz="700" b="1" spc="300" dirty="0">
                <a:latin typeface="メイリオ" pitchFamily="50" charset="-128"/>
                <a:ea typeface="メイリオ" pitchFamily="50" charset="-128"/>
              </a:rPr>
              <a:t>22</a:t>
            </a:r>
            <a:r>
              <a:rPr lang="ja-JP" altLang="en-US" sz="700" b="1" spc="300" dirty="0">
                <a:latin typeface="メイリオ" pitchFamily="50" charset="-128"/>
                <a:ea typeface="メイリオ" pitchFamily="50" charset="-128"/>
              </a:rPr>
              <a:t>日発表</a:t>
            </a:r>
            <a:endParaRPr lang="en-US" altLang="ja-JP" sz="700" b="1" spc="300" dirty="0">
              <a:latin typeface="メイリオ" pitchFamily="50" charset="-128"/>
              <a:ea typeface="メイリオ" pitchFamily="50" charset="-128"/>
            </a:endParaRPr>
          </a:p>
          <a:p>
            <a:pPr algn="l"/>
            <a:r>
              <a:rPr lang="ja-JP" altLang="en-US" sz="700" b="1" spc="300" dirty="0">
                <a:solidFill>
                  <a:srgbClr val="002060"/>
                </a:solidFill>
                <a:latin typeface="メイリオ" pitchFamily="50" charset="-128"/>
                <a:ea typeface="メイリオ" pitchFamily="50" charset="-128"/>
              </a:rPr>
              <a:t>■</a:t>
            </a:r>
            <a:r>
              <a:rPr lang="ja-JP" altLang="en-US" sz="700" b="1" spc="300" dirty="0">
                <a:latin typeface="メイリオ" pitchFamily="50" charset="-128"/>
                <a:ea typeface="メイリオ" pitchFamily="50" charset="-128"/>
              </a:rPr>
              <a:t>エン・ジャパン株式会社</a:t>
            </a:r>
          </a:p>
        </p:txBody>
      </p:sp>
    </p:spTree>
    <p:extLst>
      <p:ext uri="{BB962C8B-B14F-4D97-AF65-F5344CB8AC3E}">
        <p14:creationId xmlns:p14="http://schemas.microsoft.com/office/powerpoint/2010/main" val="3646794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グループ化 22"/>
          <p:cNvGrpSpPr/>
          <p:nvPr/>
        </p:nvGrpSpPr>
        <p:grpSpPr>
          <a:xfrm>
            <a:off x="352418" y="70181"/>
            <a:ext cx="3611872" cy="719955"/>
            <a:chOff x="352418" y="70181"/>
            <a:chExt cx="3611872" cy="719955"/>
          </a:xfrm>
        </p:grpSpPr>
        <p:pic>
          <p:nvPicPr>
            <p:cNvPr id="24" name="Picture 2" descr="C:\Documents and Settings\y_oda\デスクトップ\news.jpg"/>
            <p:cNvPicPr>
              <a:picLocks noChangeAspect="1" noChangeArrowheads="1"/>
            </p:cNvPicPr>
            <p:nvPr/>
          </p:nvPicPr>
          <p:blipFill>
            <a:blip r:embed="rId3" cstate="print"/>
            <a:srcRect/>
            <a:stretch>
              <a:fillRect/>
            </a:stretch>
          </p:blipFill>
          <p:spPr bwMode="auto">
            <a:xfrm>
              <a:off x="352418" y="70181"/>
              <a:ext cx="3611872" cy="719955"/>
            </a:xfrm>
            <a:prstGeom prst="rect">
              <a:avLst/>
            </a:prstGeom>
            <a:noFill/>
          </p:spPr>
        </p:pic>
        <p:pic>
          <p:nvPicPr>
            <p:cNvPr id="26" name="図 25"/>
            <p:cNvPicPr>
              <a:picLocks noChangeAspect="1"/>
            </p:cNvPicPr>
            <p:nvPr/>
          </p:nvPicPr>
          <p:blipFill rotWithShape="1">
            <a:blip r:embed="rId4" cstate="print">
              <a:extLst>
                <a:ext uri="{28A0092B-C50C-407E-A947-70E740481C1C}">
                  <a14:useLocalDpi xmlns:a14="http://schemas.microsoft.com/office/drawing/2010/main" val="0"/>
                </a:ext>
              </a:extLst>
            </a:blip>
            <a:srcRect l="13934" t="21373" r="12585" b="18559"/>
            <a:stretch/>
          </p:blipFill>
          <p:spPr>
            <a:xfrm>
              <a:off x="549473" y="213164"/>
              <a:ext cx="798789" cy="456451"/>
            </a:xfrm>
            <a:prstGeom prst="rect">
              <a:avLst/>
            </a:prstGeom>
          </p:spPr>
        </p:pic>
      </p:grpSp>
      <p:sp>
        <p:nvSpPr>
          <p:cNvPr id="34" name="正方形/長方形 33"/>
          <p:cNvSpPr/>
          <p:nvPr/>
        </p:nvSpPr>
        <p:spPr>
          <a:xfrm flipV="1">
            <a:off x="549474" y="771228"/>
            <a:ext cx="5760720" cy="4571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a:extLst>
              <a:ext uri="{FF2B5EF4-FFF2-40B4-BE49-F238E27FC236}">
                <a16:creationId xmlns:a16="http://schemas.microsoft.com/office/drawing/2014/main" id="{BD45D3E3-EBDF-4DFA-91DD-F6327A65A493}"/>
              </a:ext>
            </a:extLst>
          </p:cNvPr>
          <p:cNvSpPr/>
          <p:nvPr/>
        </p:nvSpPr>
        <p:spPr>
          <a:xfrm>
            <a:off x="559517" y="1303119"/>
            <a:ext cx="5755033" cy="2419252"/>
          </a:xfrm>
          <a:prstGeom prst="rect">
            <a:avLst/>
          </a:prstGeom>
        </p:spPr>
        <p:txBody>
          <a:bodyPr wrap="square">
            <a:spAutoFit/>
          </a:bodyPr>
          <a:lstStyle/>
          <a:p>
            <a:pPr algn="l">
              <a:lnSpc>
                <a:spcPts val="1300"/>
              </a:lnSpc>
            </a:pPr>
            <a:r>
              <a:rPr lang="ja-JP" altLang="en-US" sz="900" dirty="0">
                <a:latin typeface="メイリオ" panose="020B0604030504040204" pitchFamily="50" charset="-128"/>
                <a:ea typeface="メイリオ" panose="020B0604030504040204" pitchFamily="50" charset="-128"/>
              </a:rPr>
              <a:t>転職後に年収が上がるミドルの特徴を伺いました。業種の第</a:t>
            </a:r>
            <a:r>
              <a:rPr lang="en-US" altLang="ja-JP" sz="900" dirty="0">
                <a:latin typeface="メイリオ" panose="020B0604030504040204" pitchFamily="50" charset="-128"/>
                <a:ea typeface="メイリオ" panose="020B0604030504040204" pitchFamily="50" charset="-128"/>
              </a:rPr>
              <a:t>1</a:t>
            </a:r>
            <a:r>
              <a:rPr lang="ja-JP" altLang="en-US" sz="900" dirty="0">
                <a:latin typeface="メイリオ" panose="020B0604030504040204" pitchFamily="50" charset="-128"/>
                <a:ea typeface="メイリオ" panose="020B0604030504040204" pitchFamily="50" charset="-128"/>
              </a:rPr>
              <a:t>位は「</a:t>
            </a:r>
            <a:r>
              <a:rPr lang="en-US" altLang="ja-JP" sz="900" dirty="0">
                <a:latin typeface="メイリオ" panose="020B0604030504040204" pitchFamily="50" charset="-128"/>
                <a:ea typeface="メイリオ" panose="020B0604030504040204" pitchFamily="50" charset="-128"/>
              </a:rPr>
              <a:t>IT</a:t>
            </a:r>
            <a:r>
              <a:rPr lang="ja-JP" altLang="en-US" sz="900" dirty="0">
                <a:latin typeface="メイリオ" panose="020B0604030504040204" pitchFamily="50" charset="-128"/>
                <a:ea typeface="メイリオ" panose="020B0604030504040204" pitchFamily="50" charset="-128"/>
              </a:rPr>
              <a:t>・インターネット」（</a:t>
            </a:r>
            <a:r>
              <a:rPr lang="en-US" altLang="ja-JP" sz="900" dirty="0">
                <a:latin typeface="メイリオ" panose="020B0604030504040204" pitchFamily="50" charset="-128"/>
                <a:ea typeface="メイリオ" panose="020B0604030504040204" pitchFamily="50" charset="-128"/>
              </a:rPr>
              <a:t>46</a:t>
            </a:r>
            <a:r>
              <a:rPr lang="ja-JP" altLang="en-US" sz="900" dirty="0">
                <a:latin typeface="メイリオ" panose="020B0604030504040204" pitchFamily="50" charset="-128"/>
                <a:ea typeface="メイリオ" panose="020B0604030504040204" pitchFamily="50" charset="-128"/>
              </a:rPr>
              <a:t>％）、第</a:t>
            </a:r>
            <a:r>
              <a:rPr lang="en-US" altLang="ja-JP" sz="900" dirty="0">
                <a:latin typeface="メイリオ" panose="020B0604030504040204" pitchFamily="50" charset="-128"/>
                <a:ea typeface="メイリオ" panose="020B0604030504040204" pitchFamily="50" charset="-128"/>
              </a:rPr>
              <a:t>2</a:t>
            </a:r>
            <a:r>
              <a:rPr lang="ja-JP" altLang="en-US" sz="900" dirty="0">
                <a:latin typeface="メイリオ" panose="020B0604030504040204" pitchFamily="50" charset="-128"/>
                <a:ea typeface="メイリオ" panose="020B0604030504040204" pitchFamily="50" charset="-128"/>
              </a:rPr>
              <a:t>位は「メーカー」（</a:t>
            </a:r>
            <a:r>
              <a:rPr lang="en-US" altLang="ja-JP" sz="900" dirty="0">
                <a:latin typeface="メイリオ" panose="020B0604030504040204" pitchFamily="50" charset="-128"/>
                <a:ea typeface="メイリオ" panose="020B0604030504040204" pitchFamily="50" charset="-128"/>
              </a:rPr>
              <a:t>40</a:t>
            </a:r>
            <a:r>
              <a:rPr lang="ja-JP" altLang="en-US" sz="900" dirty="0">
                <a:latin typeface="メイリオ" panose="020B0604030504040204" pitchFamily="50" charset="-128"/>
                <a:ea typeface="メイリオ" panose="020B0604030504040204" pitchFamily="50" charset="-128"/>
              </a:rPr>
              <a:t>％）、第</a:t>
            </a:r>
            <a:r>
              <a:rPr lang="en-US" altLang="ja-JP" sz="900" dirty="0">
                <a:latin typeface="メイリオ" panose="020B0604030504040204" pitchFamily="50" charset="-128"/>
                <a:ea typeface="メイリオ" panose="020B0604030504040204" pitchFamily="50" charset="-128"/>
              </a:rPr>
              <a:t>3</a:t>
            </a:r>
            <a:r>
              <a:rPr lang="ja-JP" altLang="en-US" sz="900" dirty="0">
                <a:latin typeface="メイリオ" panose="020B0604030504040204" pitchFamily="50" charset="-128"/>
                <a:ea typeface="メイリオ" panose="020B0604030504040204" pitchFamily="50" charset="-128"/>
              </a:rPr>
              <a:t>位は「コンサルティング」（</a:t>
            </a:r>
            <a:r>
              <a:rPr lang="en-US" altLang="ja-JP" sz="900" dirty="0">
                <a:latin typeface="メイリオ" panose="020B0604030504040204" pitchFamily="50" charset="-128"/>
                <a:ea typeface="メイリオ" panose="020B0604030504040204" pitchFamily="50" charset="-128"/>
              </a:rPr>
              <a:t>28</a:t>
            </a:r>
            <a:r>
              <a:rPr lang="ja-JP" altLang="en-US" sz="900" dirty="0">
                <a:latin typeface="メイリオ" panose="020B0604030504040204" pitchFamily="50" charset="-128"/>
                <a:ea typeface="メイリオ" panose="020B0604030504040204" pitchFamily="50" charset="-128"/>
              </a:rPr>
              <a:t>％）でした。</a:t>
            </a:r>
            <a:r>
              <a:rPr lang="en-US" altLang="ja-JP" sz="900" dirty="0">
                <a:latin typeface="メイリオ" panose="020B0604030504040204" pitchFamily="50" charset="-128"/>
                <a:ea typeface="メイリオ" panose="020B0604030504040204" pitchFamily="50" charset="-128"/>
              </a:rPr>
              <a:t>2019</a:t>
            </a:r>
            <a:r>
              <a:rPr lang="ja-JP" altLang="en-US" sz="900" dirty="0">
                <a:latin typeface="メイリオ" panose="020B0604030504040204" pitchFamily="50" charset="-128"/>
                <a:ea typeface="メイリオ" panose="020B0604030504040204" pitchFamily="50" charset="-128"/>
              </a:rPr>
              <a:t>年同調査より、第</a:t>
            </a:r>
            <a:r>
              <a:rPr lang="en-US" altLang="ja-JP" sz="900" dirty="0">
                <a:latin typeface="メイリオ" panose="020B0604030504040204" pitchFamily="50" charset="-128"/>
                <a:ea typeface="メイリオ" panose="020B0604030504040204" pitchFamily="50" charset="-128"/>
              </a:rPr>
              <a:t>1</a:t>
            </a:r>
            <a:r>
              <a:rPr lang="ja-JP" altLang="en-US" sz="900" dirty="0">
                <a:latin typeface="メイリオ" panose="020B0604030504040204" pitchFamily="50" charset="-128"/>
                <a:ea typeface="メイリオ" panose="020B0604030504040204" pitchFamily="50" charset="-128"/>
              </a:rPr>
              <a:t>位と第</a:t>
            </a:r>
            <a:r>
              <a:rPr lang="en-US" altLang="ja-JP" sz="900" dirty="0">
                <a:latin typeface="メイリオ" panose="020B0604030504040204" pitchFamily="50" charset="-128"/>
                <a:ea typeface="メイリオ" panose="020B0604030504040204" pitchFamily="50" charset="-128"/>
              </a:rPr>
              <a:t>2</a:t>
            </a:r>
            <a:r>
              <a:rPr lang="ja-JP" altLang="en-US" sz="900" dirty="0">
                <a:latin typeface="メイリオ" panose="020B0604030504040204" pitchFamily="50" charset="-128"/>
                <a:ea typeface="メイリオ" panose="020B0604030504040204" pitchFamily="50" charset="-128"/>
              </a:rPr>
              <a:t>位の順位が逆転し、</a:t>
            </a:r>
            <a:r>
              <a:rPr lang="en-US" altLang="ja-JP" sz="900" dirty="0">
                <a:latin typeface="メイリオ" panose="020B0604030504040204" pitchFamily="50" charset="-128"/>
                <a:ea typeface="メイリオ" panose="020B0604030504040204" pitchFamily="50" charset="-128"/>
              </a:rPr>
              <a:t>2019</a:t>
            </a:r>
            <a:r>
              <a:rPr lang="ja-JP" altLang="en-US" sz="900" dirty="0">
                <a:latin typeface="メイリオ" panose="020B0604030504040204" pitchFamily="50" charset="-128"/>
                <a:ea typeface="メイリオ" panose="020B0604030504040204" pitchFamily="50" charset="-128"/>
              </a:rPr>
              <a:t>年では第</a:t>
            </a:r>
            <a:r>
              <a:rPr lang="en-US" altLang="ja-JP" sz="900" dirty="0">
                <a:latin typeface="メイリオ" panose="020B0604030504040204" pitchFamily="50" charset="-128"/>
                <a:ea typeface="メイリオ" panose="020B0604030504040204" pitchFamily="50" charset="-128"/>
              </a:rPr>
              <a:t>4</a:t>
            </a:r>
            <a:r>
              <a:rPr lang="ja-JP" altLang="en-US" sz="900" dirty="0">
                <a:latin typeface="メイリオ" panose="020B0604030504040204" pitchFamily="50" charset="-128"/>
                <a:ea typeface="メイリオ" panose="020B0604030504040204" pitchFamily="50" charset="-128"/>
              </a:rPr>
              <a:t>位だった「コンサルティング」が今年新たに上位</a:t>
            </a:r>
            <a:r>
              <a:rPr lang="en-US" altLang="ja-JP" sz="900" dirty="0">
                <a:latin typeface="メイリオ" panose="020B0604030504040204" pitchFamily="50" charset="-128"/>
                <a:ea typeface="メイリオ" panose="020B0604030504040204" pitchFamily="50" charset="-128"/>
              </a:rPr>
              <a:t>3</a:t>
            </a:r>
            <a:r>
              <a:rPr lang="ja-JP" altLang="en-US" sz="900" dirty="0">
                <a:latin typeface="メイリオ" panose="020B0604030504040204" pitchFamily="50" charset="-128"/>
                <a:ea typeface="メイリオ" panose="020B0604030504040204" pitchFamily="50" charset="-128"/>
              </a:rPr>
              <a:t>位にランクインしました。一方、転職後に年収が下がる人が最も多い業種は「メーカー」（</a:t>
            </a:r>
            <a:r>
              <a:rPr lang="en-US" altLang="ja-JP" sz="900" dirty="0">
                <a:latin typeface="メイリオ" panose="020B0604030504040204" pitchFamily="50" charset="-128"/>
                <a:ea typeface="メイリオ" panose="020B0604030504040204" pitchFamily="50" charset="-128"/>
              </a:rPr>
              <a:t>49</a:t>
            </a:r>
            <a:r>
              <a:rPr lang="ja-JP" altLang="en-US" sz="900" dirty="0">
                <a:latin typeface="メイリオ" panose="020B0604030504040204" pitchFamily="50" charset="-128"/>
                <a:ea typeface="メイリオ" panose="020B0604030504040204" pitchFamily="50" charset="-128"/>
              </a:rPr>
              <a:t>％）でした。</a:t>
            </a:r>
          </a:p>
          <a:p>
            <a:pPr algn="l">
              <a:lnSpc>
                <a:spcPts val="1300"/>
              </a:lnSpc>
            </a:pPr>
            <a:endParaRPr lang="ja-JP" altLang="en-US"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職種の第</a:t>
            </a:r>
            <a:r>
              <a:rPr lang="en-US" altLang="ja-JP" sz="900" dirty="0">
                <a:latin typeface="メイリオ" panose="020B0604030504040204" pitchFamily="50" charset="-128"/>
                <a:ea typeface="メイリオ" panose="020B0604030504040204" pitchFamily="50" charset="-128"/>
              </a:rPr>
              <a:t>1</a:t>
            </a:r>
            <a:r>
              <a:rPr lang="ja-JP" altLang="en-US" sz="900" dirty="0">
                <a:latin typeface="メイリオ" panose="020B0604030504040204" pitchFamily="50" charset="-128"/>
                <a:ea typeface="メイリオ" panose="020B0604030504040204" pitchFamily="50" charset="-128"/>
              </a:rPr>
              <a:t>位は「経営・経営企画・事業企画系」（</a:t>
            </a:r>
            <a:r>
              <a:rPr lang="en-US" altLang="ja-JP" sz="900" dirty="0">
                <a:latin typeface="メイリオ" panose="020B0604030504040204" pitchFamily="50" charset="-128"/>
                <a:ea typeface="メイリオ" panose="020B0604030504040204" pitchFamily="50" charset="-128"/>
              </a:rPr>
              <a:t>44</a:t>
            </a:r>
            <a:r>
              <a:rPr lang="ja-JP" altLang="en-US" sz="900" dirty="0">
                <a:latin typeface="メイリオ" panose="020B0604030504040204" pitchFamily="50" charset="-128"/>
                <a:ea typeface="メイリオ" panose="020B0604030504040204" pitchFamily="50" charset="-128"/>
              </a:rPr>
              <a:t>％）、第</a:t>
            </a:r>
            <a:r>
              <a:rPr lang="en-US" altLang="ja-JP" sz="900" dirty="0">
                <a:latin typeface="メイリオ" panose="020B0604030504040204" pitchFamily="50" charset="-128"/>
                <a:ea typeface="メイリオ" panose="020B0604030504040204" pitchFamily="50" charset="-128"/>
              </a:rPr>
              <a:t>2</a:t>
            </a:r>
            <a:r>
              <a:rPr lang="ja-JP" altLang="en-US" sz="900" dirty="0">
                <a:latin typeface="メイリオ" panose="020B0604030504040204" pitchFamily="50" charset="-128"/>
                <a:ea typeface="メイリオ" panose="020B0604030504040204" pitchFamily="50" charset="-128"/>
              </a:rPr>
              <a:t>位は「技術系（</a:t>
            </a:r>
            <a:r>
              <a:rPr lang="en-US" altLang="ja-JP" sz="900" dirty="0">
                <a:latin typeface="メイリオ" panose="020B0604030504040204" pitchFamily="50" charset="-128"/>
                <a:ea typeface="メイリオ" panose="020B0604030504040204" pitchFamily="50" charset="-128"/>
              </a:rPr>
              <a:t>IT</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Web</a:t>
            </a:r>
            <a:r>
              <a:rPr lang="ja-JP" altLang="en-US" sz="900" dirty="0">
                <a:latin typeface="メイリオ" panose="020B0604030504040204" pitchFamily="50" charset="-128"/>
                <a:ea typeface="メイリオ" panose="020B0604030504040204" pitchFamily="50" charset="-128"/>
              </a:rPr>
              <a:t>・通信系）」（</a:t>
            </a:r>
            <a:r>
              <a:rPr lang="en-US" altLang="ja-JP" sz="900" dirty="0">
                <a:latin typeface="メイリオ" panose="020B0604030504040204" pitchFamily="50" charset="-128"/>
                <a:ea typeface="メイリオ" panose="020B0604030504040204" pitchFamily="50" charset="-128"/>
              </a:rPr>
              <a:t>35</a:t>
            </a:r>
            <a:r>
              <a:rPr lang="ja-JP" altLang="en-US" sz="900" dirty="0">
                <a:latin typeface="メイリオ" panose="020B0604030504040204" pitchFamily="50" charset="-128"/>
                <a:ea typeface="メイリオ" panose="020B0604030504040204" pitchFamily="50" charset="-128"/>
              </a:rPr>
              <a:t>％）、第</a:t>
            </a:r>
            <a:r>
              <a:rPr lang="en-US" altLang="ja-JP" sz="900" dirty="0">
                <a:latin typeface="メイリオ" panose="020B0604030504040204" pitchFamily="50" charset="-128"/>
                <a:ea typeface="メイリオ" panose="020B0604030504040204" pitchFamily="50" charset="-128"/>
              </a:rPr>
              <a:t>3</a:t>
            </a:r>
            <a:r>
              <a:rPr lang="ja-JP" altLang="en-US" sz="900" dirty="0">
                <a:latin typeface="メイリオ" panose="020B0604030504040204" pitchFamily="50" charset="-128"/>
                <a:ea typeface="メイリオ" panose="020B0604030504040204" pitchFamily="50" charset="-128"/>
              </a:rPr>
              <a:t>位は「営業・マーケティング系」（</a:t>
            </a:r>
            <a:r>
              <a:rPr lang="en-US" altLang="ja-JP" sz="900" dirty="0">
                <a:latin typeface="メイリオ" panose="020B0604030504040204" pitchFamily="50" charset="-128"/>
                <a:ea typeface="メイリオ" panose="020B0604030504040204" pitchFamily="50" charset="-128"/>
              </a:rPr>
              <a:t>28</a:t>
            </a:r>
            <a:r>
              <a:rPr lang="ja-JP" altLang="en-US" sz="900" dirty="0">
                <a:latin typeface="メイリオ" panose="020B0604030504040204" pitchFamily="50" charset="-128"/>
                <a:ea typeface="メイリオ" panose="020B0604030504040204" pitchFamily="50" charset="-128"/>
              </a:rPr>
              <a:t>％）でした。</a:t>
            </a:r>
            <a:r>
              <a:rPr lang="en-US" altLang="ja-JP" sz="900" dirty="0">
                <a:latin typeface="メイリオ" panose="020B0604030504040204" pitchFamily="50" charset="-128"/>
                <a:ea typeface="メイリオ" panose="020B0604030504040204" pitchFamily="50" charset="-128"/>
              </a:rPr>
              <a:t>2019</a:t>
            </a:r>
            <a:r>
              <a:rPr lang="ja-JP" altLang="en-US" sz="900" dirty="0">
                <a:latin typeface="メイリオ" panose="020B0604030504040204" pitchFamily="50" charset="-128"/>
                <a:ea typeface="メイリオ" panose="020B0604030504040204" pitchFamily="50" charset="-128"/>
              </a:rPr>
              <a:t>年の同調査と比較すると、第</a:t>
            </a:r>
            <a:r>
              <a:rPr lang="en-US" altLang="ja-JP" sz="900" dirty="0">
                <a:latin typeface="メイリオ" panose="020B0604030504040204" pitchFamily="50" charset="-128"/>
                <a:ea typeface="メイリオ" panose="020B0604030504040204" pitchFamily="50" charset="-128"/>
              </a:rPr>
              <a:t>2</a:t>
            </a:r>
            <a:r>
              <a:rPr lang="ja-JP" altLang="en-US" sz="900" dirty="0">
                <a:latin typeface="メイリオ" panose="020B0604030504040204" pitchFamily="50" charset="-128"/>
                <a:ea typeface="メイリオ" panose="020B0604030504040204" pitchFamily="50" charset="-128"/>
              </a:rPr>
              <a:t>位と第</a:t>
            </a:r>
            <a:r>
              <a:rPr lang="en-US" altLang="ja-JP" sz="900" dirty="0">
                <a:latin typeface="メイリオ" panose="020B0604030504040204" pitchFamily="50" charset="-128"/>
                <a:ea typeface="メイリオ" panose="020B0604030504040204" pitchFamily="50" charset="-128"/>
              </a:rPr>
              <a:t>3</a:t>
            </a:r>
            <a:r>
              <a:rPr lang="ja-JP" altLang="en-US" sz="900" dirty="0">
                <a:latin typeface="メイリオ" panose="020B0604030504040204" pitchFamily="50" charset="-128"/>
                <a:ea typeface="メイリオ" panose="020B0604030504040204" pitchFamily="50" charset="-128"/>
              </a:rPr>
              <a:t>位の順位が逆転しています。業種と照らし合わせても、コロナ禍により</a:t>
            </a:r>
            <a:r>
              <a:rPr lang="en-US" altLang="ja-JP" sz="900" dirty="0">
                <a:latin typeface="メイリオ" panose="020B0604030504040204" pitchFamily="50" charset="-128"/>
                <a:ea typeface="メイリオ" panose="020B0604030504040204" pitchFamily="50" charset="-128"/>
              </a:rPr>
              <a:t>DX</a:t>
            </a:r>
            <a:r>
              <a:rPr lang="ja-JP" altLang="en-US" sz="900" dirty="0">
                <a:latin typeface="メイリオ" panose="020B0604030504040204" pitchFamily="50" charset="-128"/>
                <a:ea typeface="メイリオ" panose="020B0604030504040204" pitchFamily="50" charset="-128"/>
              </a:rPr>
              <a:t>化が加速し、関連する人材需要が高まっていることが伺えました。一方、転職後に年収が下がる人が最も多い職種は「営業・マーケティング系」、「事務・管理系」（それぞれ</a:t>
            </a:r>
            <a:r>
              <a:rPr lang="en-US" altLang="ja-JP" sz="900" dirty="0">
                <a:latin typeface="メイリオ" panose="020B0604030504040204" pitchFamily="50" charset="-128"/>
                <a:ea typeface="メイリオ" panose="020B0604030504040204" pitchFamily="50" charset="-128"/>
              </a:rPr>
              <a:t>37</a:t>
            </a:r>
            <a:r>
              <a:rPr lang="ja-JP" altLang="en-US" sz="900" dirty="0">
                <a:latin typeface="メイリオ" panose="020B0604030504040204" pitchFamily="50" charset="-128"/>
                <a:ea typeface="メイリオ" panose="020B0604030504040204" pitchFamily="50" charset="-128"/>
              </a:rPr>
              <a:t>％）でした。</a:t>
            </a:r>
          </a:p>
          <a:p>
            <a:pPr algn="l">
              <a:lnSpc>
                <a:spcPts val="1300"/>
              </a:lnSpc>
            </a:pPr>
            <a:endParaRPr lang="ja-JP" altLang="en-US"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役職の最多は「課長クラス」（</a:t>
            </a:r>
            <a:r>
              <a:rPr lang="en-US" altLang="ja-JP" sz="900" dirty="0">
                <a:latin typeface="メイリオ" panose="020B0604030504040204" pitchFamily="50" charset="-128"/>
                <a:ea typeface="メイリオ" panose="020B0604030504040204" pitchFamily="50" charset="-128"/>
              </a:rPr>
              <a:t>67</a:t>
            </a:r>
            <a:r>
              <a:rPr lang="ja-JP" altLang="en-US" sz="900" dirty="0">
                <a:latin typeface="メイリオ" panose="020B0604030504040204" pitchFamily="50" charset="-128"/>
                <a:ea typeface="メイリオ" panose="020B0604030504040204" pitchFamily="50" charset="-128"/>
              </a:rPr>
              <a:t>％）で、次いで「部長・次長クラス」（</a:t>
            </a:r>
            <a:r>
              <a:rPr lang="en-US" altLang="ja-JP" sz="900" dirty="0">
                <a:latin typeface="メイリオ" panose="020B0604030504040204" pitchFamily="50" charset="-128"/>
                <a:ea typeface="メイリオ" panose="020B0604030504040204" pitchFamily="50" charset="-128"/>
              </a:rPr>
              <a:t>63</a:t>
            </a:r>
            <a:r>
              <a:rPr lang="ja-JP" altLang="en-US" sz="900" dirty="0">
                <a:latin typeface="メイリオ" panose="020B0604030504040204" pitchFamily="50" charset="-128"/>
                <a:ea typeface="メイリオ" panose="020B0604030504040204" pitchFamily="50" charset="-128"/>
              </a:rPr>
              <a:t>％）、「主任・係長クラス」（</a:t>
            </a:r>
            <a:r>
              <a:rPr lang="en-US" altLang="ja-JP" sz="900" dirty="0">
                <a:latin typeface="メイリオ" panose="020B0604030504040204" pitchFamily="50" charset="-128"/>
                <a:ea typeface="メイリオ" panose="020B0604030504040204" pitchFamily="50" charset="-128"/>
              </a:rPr>
              <a:t>43</a:t>
            </a:r>
            <a:r>
              <a:rPr lang="ja-JP" altLang="en-US" sz="900" dirty="0">
                <a:latin typeface="メイリオ" panose="020B0604030504040204" pitchFamily="50" charset="-128"/>
                <a:ea typeface="メイリオ" panose="020B0604030504040204" pitchFamily="50" charset="-128"/>
              </a:rPr>
              <a:t>％）が続き、</a:t>
            </a:r>
            <a:r>
              <a:rPr lang="en-US" altLang="ja-JP" sz="900" dirty="0">
                <a:latin typeface="メイリオ" panose="020B0604030504040204" pitchFamily="50" charset="-128"/>
                <a:ea typeface="メイリオ" panose="020B0604030504040204" pitchFamily="50" charset="-128"/>
              </a:rPr>
              <a:t>2019</a:t>
            </a:r>
            <a:r>
              <a:rPr lang="ja-JP" altLang="en-US" sz="900" dirty="0">
                <a:latin typeface="メイリオ" panose="020B0604030504040204" pitchFamily="50" charset="-128"/>
                <a:ea typeface="メイリオ" panose="020B0604030504040204" pitchFamily="50" charset="-128"/>
              </a:rPr>
              <a:t>年同調査と同じ並びとなりました。年収が下がる人の最多は「役職なし」（</a:t>
            </a:r>
            <a:r>
              <a:rPr lang="en-US" altLang="ja-JP" sz="900" dirty="0">
                <a:latin typeface="メイリオ" panose="020B0604030504040204" pitchFamily="50" charset="-128"/>
                <a:ea typeface="メイリオ" panose="020B0604030504040204" pitchFamily="50" charset="-128"/>
              </a:rPr>
              <a:t>45</a:t>
            </a:r>
            <a:r>
              <a:rPr lang="ja-JP" altLang="en-US" sz="900" dirty="0">
                <a:latin typeface="メイリオ" panose="020B0604030504040204" pitchFamily="50" charset="-128"/>
                <a:ea typeface="メイリオ" panose="020B0604030504040204" pitchFamily="50" charset="-128"/>
              </a:rPr>
              <a:t>％）でした。</a:t>
            </a:r>
          </a:p>
        </p:txBody>
      </p:sp>
      <p:sp>
        <p:nvSpPr>
          <p:cNvPr id="22" name="Rectangle 24">
            <a:extLst>
              <a:ext uri="{FF2B5EF4-FFF2-40B4-BE49-F238E27FC236}">
                <a16:creationId xmlns:a16="http://schemas.microsoft.com/office/drawing/2014/main" id="{73D9E155-ABE5-4F80-8FFD-2818A54D43FE}"/>
              </a:ext>
            </a:extLst>
          </p:cNvPr>
          <p:cNvSpPr>
            <a:spLocks noChangeArrowheads="1"/>
          </p:cNvSpPr>
          <p:nvPr/>
        </p:nvSpPr>
        <p:spPr bwMode="auto">
          <a:xfrm>
            <a:off x="559518" y="937941"/>
            <a:ext cx="5909091" cy="365178"/>
          </a:xfrm>
          <a:prstGeom prst="rect">
            <a:avLst/>
          </a:prstGeom>
          <a:noFill/>
          <a:ln w="19050" algn="ctr">
            <a:noFill/>
            <a:prstDash val="sysDot"/>
            <a:miter lim="800000"/>
            <a:headEnd/>
            <a:tailEnd/>
          </a:ln>
        </p:spPr>
        <p:txBody>
          <a:bodyPr/>
          <a:lstStyle/>
          <a:p>
            <a:pPr algn="l">
              <a:lnSpc>
                <a:spcPts val="1300"/>
              </a:lnSpc>
            </a:pPr>
            <a:r>
              <a:rPr lang="en-US" altLang="ja-JP" sz="900" b="1" dirty="0">
                <a:solidFill>
                  <a:srgbClr val="002060"/>
                </a:solidFill>
                <a:latin typeface="メイリオ" pitchFamily="50" charset="-128"/>
                <a:ea typeface="メイリオ" pitchFamily="50" charset="-128"/>
                <a:cs typeface="メイリオ" pitchFamily="50" charset="-128"/>
              </a:rPr>
              <a:t>3</a:t>
            </a:r>
            <a:r>
              <a:rPr lang="ja-JP" altLang="en-US" sz="900" b="1" dirty="0">
                <a:solidFill>
                  <a:srgbClr val="002060"/>
                </a:solidFill>
                <a:latin typeface="メイリオ" pitchFamily="50" charset="-128"/>
                <a:ea typeface="メイリオ" pitchFamily="50" charset="-128"/>
                <a:cs typeface="メイリオ" pitchFamily="50" charset="-128"/>
              </a:rPr>
              <a:t>：転職後に年収が上がる人が多い業種、トップ</a:t>
            </a:r>
            <a:r>
              <a:rPr lang="en-US" altLang="ja-JP" sz="900" b="1" dirty="0">
                <a:solidFill>
                  <a:srgbClr val="002060"/>
                </a:solidFill>
                <a:latin typeface="メイリオ" pitchFamily="50" charset="-128"/>
                <a:ea typeface="メイリオ" pitchFamily="50" charset="-128"/>
                <a:cs typeface="メイリオ" pitchFamily="50" charset="-128"/>
              </a:rPr>
              <a:t>3</a:t>
            </a:r>
            <a:r>
              <a:rPr lang="ja-JP" altLang="en-US" sz="900" b="1" dirty="0">
                <a:solidFill>
                  <a:srgbClr val="002060"/>
                </a:solidFill>
                <a:latin typeface="メイリオ" pitchFamily="50" charset="-128"/>
                <a:ea typeface="メイリオ" pitchFamily="50" charset="-128"/>
                <a:cs typeface="メイリオ" pitchFamily="50" charset="-128"/>
              </a:rPr>
              <a:t>は</a:t>
            </a:r>
            <a:endParaRPr lang="en-US" altLang="ja-JP" sz="900" b="1" dirty="0">
              <a:solidFill>
                <a:srgbClr val="002060"/>
              </a:solidFill>
              <a:latin typeface="メイリオ" pitchFamily="50" charset="-128"/>
              <a:ea typeface="メイリオ" pitchFamily="50" charset="-128"/>
              <a:cs typeface="メイリオ" pitchFamily="50" charset="-128"/>
            </a:endParaRPr>
          </a:p>
          <a:p>
            <a:pPr algn="l">
              <a:lnSpc>
                <a:spcPts val="1300"/>
              </a:lnSpc>
            </a:pPr>
            <a:r>
              <a:rPr lang="ja-JP" altLang="en-US" sz="900" b="1" dirty="0">
                <a:solidFill>
                  <a:srgbClr val="002060"/>
                </a:solidFill>
                <a:latin typeface="メイリオ" pitchFamily="50" charset="-128"/>
                <a:ea typeface="メイリオ" pitchFamily="50" charset="-128"/>
                <a:cs typeface="メイリオ" pitchFamily="50" charset="-128"/>
              </a:rPr>
              <a:t>　 「</a:t>
            </a:r>
            <a:r>
              <a:rPr lang="en-US" altLang="ja-JP" sz="900" b="1" dirty="0">
                <a:solidFill>
                  <a:srgbClr val="002060"/>
                </a:solidFill>
                <a:latin typeface="メイリオ" pitchFamily="50" charset="-128"/>
                <a:ea typeface="メイリオ" pitchFamily="50" charset="-128"/>
                <a:cs typeface="メイリオ" pitchFamily="50" charset="-128"/>
              </a:rPr>
              <a:t>IT</a:t>
            </a:r>
            <a:r>
              <a:rPr lang="ja-JP" altLang="en-US" sz="900" b="1" dirty="0">
                <a:solidFill>
                  <a:srgbClr val="002060"/>
                </a:solidFill>
                <a:latin typeface="メイリオ" pitchFamily="50" charset="-128"/>
                <a:ea typeface="メイリオ" pitchFamily="50" charset="-128"/>
                <a:cs typeface="メイリオ" pitchFamily="50" charset="-128"/>
              </a:rPr>
              <a:t>・インターネット」、「メーカー」、「コンサルティング」。コロナ禍を経て順位が変動。（図</a:t>
            </a:r>
            <a:r>
              <a:rPr lang="en-US" altLang="ja-JP" sz="900" b="1" dirty="0">
                <a:solidFill>
                  <a:srgbClr val="002060"/>
                </a:solidFill>
                <a:latin typeface="メイリオ" pitchFamily="50" charset="-128"/>
                <a:ea typeface="メイリオ" pitchFamily="50" charset="-128"/>
                <a:cs typeface="メイリオ" pitchFamily="50" charset="-128"/>
              </a:rPr>
              <a:t>4</a:t>
            </a:r>
            <a:r>
              <a:rPr lang="ja-JP" altLang="en-US" sz="900" b="1" dirty="0">
                <a:solidFill>
                  <a:srgbClr val="002060"/>
                </a:solidFill>
                <a:latin typeface="メイリオ" pitchFamily="50" charset="-128"/>
                <a:ea typeface="メイリオ" pitchFamily="50" charset="-128"/>
                <a:cs typeface="メイリオ" pitchFamily="50" charset="-128"/>
              </a:rPr>
              <a:t>～</a:t>
            </a:r>
            <a:r>
              <a:rPr lang="en-US" altLang="ja-JP" sz="900" b="1" dirty="0">
                <a:solidFill>
                  <a:srgbClr val="002060"/>
                </a:solidFill>
                <a:latin typeface="メイリオ" pitchFamily="50" charset="-128"/>
                <a:ea typeface="メイリオ" pitchFamily="50" charset="-128"/>
                <a:cs typeface="メイリオ" pitchFamily="50" charset="-128"/>
              </a:rPr>
              <a:t>9</a:t>
            </a:r>
            <a:r>
              <a:rPr lang="ja-JP" altLang="en-US" sz="900" b="1" dirty="0">
                <a:solidFill>
                  <a:srgbClr val="002060"/>
                </a:solidFill>
                <a:latin typeface="メイリオ" pitchFamily="50" charset="-128"/>
                <a:ea typeface="メイリオ" pitchFamily="50" charset="-128"/>
                <a:cs typeface="メイリオ" pitchFamily="50" charset="-128"/>
              </a:rPr>
              <a:t>）</a:t>
            </a:r>
            <a:endParaRPr lang="en-US" altLang="ja-JP" sz="900" b="1" dirty="0">
              <a:solidFill>
                <a:srgbClr val="002060"/>
              </a:solidFill>
              <a:latin typeface="メイリオ" pitchFamily="50" charset="-128"/>
              <a:ea typeface="メイリオ" pitchFamily="50" charset="-128"/>
              <a:cs typeface="メイリオ" pitchFamily="50" charset="-128"/>
            </a:endParaRPr>
          </a:p>
        </p:txBody>
      </p:sp>
      <p:sp>
        <p:nvSpPr>
          <p:cNvPr id="30" name="テキスト ボックス 29">
            <a:extLst>
              <a:ext uri="{FF2B5EF4-FFF2-40B4-BE49-F238E27FC236}">
                <a16:creationId xmlns:a16="http://schemas.microsoft.com/office/drawing/2014/main" id="{E3ECDE17-B67D-4581-8AE4-210AF7957A02}"/>
              </a:ext>
            </a:extLst>
          </p:cNvPr>
          <p:cNvSpPr txBox="1"/>
          <p:nvPr/>
        </p:nvSpPr>
        <p:spPr>
          <a:xfrm>
            <a:off x="559517" y="3869703"/>
            <a:ext cx="5750972" cy="251992"/>
          </a:xfrm>
          <a:prstGeom prst="rect">
            <a:avLst/>
          </a:prstGeom>
          <a:noFill/>
        </p:spPr>
        <p:txBody>
          <a:bodyPr wrap="square" rtlCol="0">
            <a:spAutoFit/>
          </a:bodyPr>
          <a:lstStyle/>
          <a:p>
            <a:pPr algn="l">
              <a:lnSpc>
                <a:spcPts val="1300"/>
              </a:lnSpc>
            </a:pPr>
            <a:r>
              <a:rPr lang="en-US" altLang="ja-JP" sz="900" b="1" dirty="0">
                <a:latin typeface="メイリオ" pitchFamily="50" charset="-128"/>
                <a:ea typeface="メイリオ" pitchFamily="50" charset="-128"/>
                <a:cs typeface="メイリオ" pitchFamily="50" charset="-128"/>
              </a:rPr>
              <a:t>【</a:t>
            </a:r>
            <a:r>
              <a:rPr lang="ja-JP" altLang="en-US" sz="900" b="1" dirty="0">
                <a:latin typeface="メイリオ" pitchFamily="50" charset="-128"/>
                <a:ea typeface="メイリオ" pitchFamily="50" charset="-128"/>
                <a:cs typeface="メイリオ" pitchFamily="50" charset="-128"/>
              </a:rPr>
              <a:t>図</a:t>
            </a:r>
            <a:r>
              <a:rPr lang="en-US" altLang="ja-JP" sz="900" b="1" dirty="0">
                <a:latin typeface="メイリオ" pitchFamily="50" charset="-128"/>
                <a:ea typeface="メイリオ" pitchFamily="50" charset="-128"/>
                <a:cs typeface="メイリオ" pitchFamily="50" charset="-128"/>
              </a:rPr>
              <a:t>4】</a:t>
            </a:r>
            <a:r>
              <a:rPr lang="ja-JP" altLang="en-US" sz="900" b="1" dirty="0">
                <a:latin typeface="メイリオ" pitchFamily="50" charset="-128"/>
                <a:ea typeface="メイリオ" pitchFamily="50" charset="-128"/>
                <a:cs typeface="メイリオ" pitchFamily="50" charset="-128"/>
              </a:rPr>
              <a:t>ミドルの転職では、転職後に年収が上がるのは、どのような業種の人が多いですか？（複数回答可）</a:t>
            </a:r>
            <a:endParaRPr lang="en-US" altLang="ja-JP" sz="900" b="1" dirty="0">
              <a:latin typeface="メイリオ" pitchFamily="50" charset="-128"/>
              <a:ea typeface="メイリオ" pitchFamily="50" charset="-128"/>
              <a:cs typeface="メイリオ" pitchFamily="50" charset="-128"/>
            </a:endParaRPr>
          </a:p>
        </p:txBody>
      </p:sp>
      <p:sp>
        <p:nvSpPr>
          <p:cNvPr id="18" name="正方形/長方形 17">
            <a:extLst>
              <a:ext uri="{FF2B5EF4-FFF2-40B4-BE49-F238E27FC236}">
                <a16:creationId xmlns:a16="http://schemas.microsoft.com/office/drawing/2014/main" id="{EB1BA22A-C976-963E-4CB6-541BCA4FC630}"/>
              </a:ext>
            </a:extLst>
          </p:cNvPr>
          <p:cNvSpPr/>
          <p:nvPr/>
        </p:nvSpPr>
        <p:spPr>
          <a:xfrm>
            <a:off x="0" y="8965282"/>
            <a:ext cx="6859588" cy="18030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defTabSz="968375">
              <a:lnSpc>
                <a:spcPts val="1300"/>
              </a:lnSpc>
            </a:pPr>
            <a:endParaRPr lang="ja-JP" altLang="en-US" sz="2000" dirty="0">
              <a:solidFill>
                <a:schemeClr val="tx1"/>
              </a:solidFill>
              <a:latin typeface="メイリオ" pitchFamily="50" charset="-128"/>
              <a:ea typeface="メイリオ" pitchFamily="50" charset="-128"/>
            </a:endParaRPr>
          </a:p>
        </p:txBody>
      </p:sp>
      <p:sp>
        <p:nvSpPr>
          <p:cNvPr id="20" name="Rectangle 5">
            <a:extLst>
              <a:ext uri="{FF2B5EF4-FFF2-40B4-BE49-F238E27FC236}">
                <a16:creationId xmlns:a16="http://schemas.microsoft.com/office/drawing/2014/main" id="{AE8250D8-6031-89D3-73E7-07B5A280EB09}"/>
              </a:ext>
            </a:extLst>
          </p:cNvPr>
          <p:cNvSpPr>
            <a:spLocks noChangeArrowheads="1"/>
          </p:cNvSpPr>
          <p:nvPr/>
        </p:nvSpPr>
        <p:spPr bwMode="auto">
          <a:xfrm>
            <a:off x="3499092" y="8951057"/>
            <a:ext cx="3309937" cy="180306"/>
          </a:xfrm>
          <a:prstGeom prst="rect">
            <a:avLst/>
          </a:prstGeom>
          <a:noFill/>
          <a:ln w="9525">
            <a:noFill/>
            <a:miter lim="800000"/>
            <a:headEnd/>
            <a:tailEnd/>
          </a:ln>
        </p:spPr>
        <p:txBody>
          <a:bodyPr lIns="91426" tIns="45714" rIns="91426" bIns="45714" anchor="ctr"/>
          <a:lstStyle/>
          <a:p>
            <a:pPr algn="r">
              <a:lnSpc>
                <a:spcPts val="1300"/>
              </a:lnSpc>
            </a:pPr>
            <a:r>
              <a:rPr lang="en-US" altLang="ja-JP" sz="600" dirty="0">
                <a:solidFill>
                  <a:schemeClr val="bg1"/>
                </a:solidFill>
                <a:latin typeface="メイリオ" pitchFamily="50" charset="-128"/>
                <a:ea typeface="メイリオ" pitchFamily="50" charset="-128"/>
              </a:rPr>
              <a:t>Copyright(c) 2022 en Japan Inc. All Rights Reserved.</a:t>
            </a:r>
          </a:p>
        </p:txBody>
      </p:sp>
      <p:graphicFrame>
        <p:nvGraphicFramePr>
          <p:cNvPr id="27" name="グラフ 26">
            <a:extLst>
              <a:ext uri="{FF2B5EF4-FFF2-40B4-BE49-F238E27FC236}">
                <a16:creationId xmlns:a16="http://schemas.microsoft.com/office/drawing/2014/main" id="{B8C4A106-1F05-C8EE-FB27-8ABDD9A586C2}"/>
              </a:ext>
            </a:extLst>
          </p:cNvPr>
          <p:cNvGraphicFramePr>
            <a:graphicFrameLocks/>
          </p:cNvGraphicFramePr>
          <p:nvPr>
            <p:extLst>
              <p:ext uri="{D42A27DB-BD31-4B8C-83A1-F6EECF244321}">
                <p14:modId xmlns:p14="http://schemas.microsoft.com/office/powerpoint/2010/main" val="2381887266"/>
              </p:ext>
            </p:extLst>
          </p:nvPr>
        </p:nvGraphicFramePr>
        <p:xfrm>
          <a:off x="559517" y="4135920"/>
          <a:ext cx="5740554" cy="3389202"/>
        </p:xfrm>
        <a:graphic>
          <a:graphicData uri="http://schemas.openxmlformats.org/drawingml/2006/chart">
            <c:chart xmlns:c="http://schemas.openxmlformats.org/drawingml/2006/chart" xmlns:r="http://schemas.openxmlformats.org/officeDocument/2006/relationships" r:id="rId5"/>
          </a:graphicData>
        </a:graphic>
      </p:graphicFrame>
      <p:sp>
        <p:nvSpPr>
          <p:cNvPr id="13" name="Rectangle 2">
            <a:extLst>
              <a:ext uri="{FF2B5EF4-FFF2-40B4-BE49-F238E27FC236}">
                <a16:creationId xmlns:a16="http://schemas.microsoft.com/office/drawing/2014/main" id="{089674AA-65AC-EF8E-1418-340C1B039A20}"/>
              </a:ext>
            </a:extLst>
          </p:cNvPr>
          <p:cNvSpPr>
            <a:spLocks noChangeArrowheads="1"/>
          </p:cNvSpPr>
          <p:nvPr/>
        </p:nvSpPr>
        <p:spPr bwMode="auto">
          <a:xfrm>
            <a:off x="4556437" y="176147"/>
            <a:ext cx="1743634" cy="617940"/>
          </a:xfrm>
          <a:prstGeom prst="rect">
            <a:avLst/>
          </a:prstGeom>
          <a:noFill/>
          <a:ln w="9525">
            <a:noFill/>
            <a:miter lim="800000"/>
            <a:headEnd/>
            <a:tailEnd/>
          </a:ln>
        </p:spPr>
        <p:txBody>
          <a:bodyPr wrap="none" lIns="91426" tIns="45714" rIns="91426" bIns="45714" anchor="ctr"/>
          <a:lstStyle/>
          <a:p>
            <a:pPr algn="l"/>
            <a:r>
              <a:rPr lang="en-US" altLang="ja-JP" sz="700" b="1" spc="300" dirty="0">
                <a:latin typeface="メイリオ" pitchFamily="50" charset="-128"/>
                <a:ea typeface="メイリオ" pitchFamily="50" charset="-128"/>
              </a:rPr>
              <a:t>■No.3377</a:t>
            </a:r>
          </a:p>
          <a:p>
            <a:pPr algn="l"/>
            <a:r>
              <a:rPr lang="ja-JP" altLang="en-US" sz="700" b="1" spc="300" dirty="0">
                <a:latin typeface="メイリオ" pitchFamily="50" charset="-128"/>
                <a:ea typeface="メイリオ" pitchFamily="50" charset="-128"/>
              </a:rPr>
              <a:t>■</a:t>
            </a:r>
            <a:r>
              <a:rPr lang="en-US" altLang="ja-JP" sz="700" b="1" spc="300" dirty="0">
                <a:latin typeface="メイリオ" pitchFamily="50" charset="-128"/>
                <a:ea typeface="メイリオ" pitchFamily="50" charset="-128"/>
              </a:rPr>
              <a:t>2022</a:t>
            </a:r>
            <a:r>
              <a:rPr lang="ja-JP" altLang="en-US" sz="700" b="1" spc="300" dirty="0">
                <a:latin typeface="メイリオ" pitchFamily="50" charset="-128"/>
                <a:ea typeface="メイリオ" pitchFamily="50" charset="-128"/>
              </a:rPr>
              <a:t>年</a:t>
            </a:r>
            <a:r>
              <a:rPr lang="en-US" altLang="ja-JP" sz="700" b="1" spc="300" dirty="0">
                <a:latin typeface="メイリオ" pitchFamily="50" charset="-128"/>
                <a:ea typeface="メイリオ" pitchFamily="50" charset="-128"/>
              </a:rPr>
              <a:t>6</a:t>
            </a:r>
            <a:r>
              <a:rPr lang="ja-JP" altLang="en-US" sz="700" b="1" spc="300" dirty="0">
                <a:latin typeface="メイリオ" pitchFamily="50" charset="-128"/>
                <a:ea typeface="メイリオ" pitchFamily="50" charset="-128"/>
              </a:rPr>
              <a:t>月</a:t>
            </a:r>
            <a:r>
              <a:rPr lang="en-US" altLang="ja-JP" sz="700" b="1" spc="300" dirty="0">
                <a:latin typeface="メイリオ" pitchFamily="50" charset="-128"/>
                <a:ea typeface="メイリオ" pitchFamily="50" charset="-128"/>
              </a:rPr>
              <a:t>22</a:t>
            </a:r>
            <a:r>
              <a:rPr lang="ja-JP" altLang="en-US" sz="700" b="1" spc="300" dirty="0">
                <a:latin typeface="メイリオ" pitchFamily="50" charset="-128"/>
                <a:ea typeface="メイリオ" pitchFamily="50" charset="-128"/>
              </a:rPr>
              <a:t>日発表</a:t>
            </a:r>
            <a:endParaRPr lang="en-US" altLang="ja-JP" sz="700" b="1" spc="300" dirty="0">
              <a:latin typeface="メイリオ" pitchFamily="50" charset="-128"/>
              <a:ea typeface="メイリオ" pitchFamily="50" charset="-128"/>
            </a:endParaRPr>
          </a:p>
          <a:p>
            <a:pPr algn="l"/>
            <a:r>
              <a:rPr lang="ja-JP" altLang="en-US" sz="700" b="1" spc="300" dirty="0">
                <a:solidFill>
                  <a:srgbClr val="002060"/>
                </a:solidFill>
                <a:latin typeface="メイリオ" pitchFamily="50" charset="-128"/>
                <a:ea typeface="メイリオ" pitchFamily="50" charset="-128"/>
              </a:rPr>
              <a:t>■</a:t>
            </a:r>
            <a:r>
              <a:rPr lang="ja-JP" altLang="en-US" sz="700" b="1" spc="300" dirty="0">
                <a:latin typeface="メイリオ" pitchFamily="50" charset="-128"/>
                <a:ea typeface="メイリオ" pitchFamily="50" charset="-128"/>
              </a:rPr>
              <a:t>エン・ジャパン株式会社</a:t>
            </a:r>
          </a:p>
        </p:txBody>
      </p:sp>
    </p:spTree>
    <p:extLst>
      <p:ext uri="{BB962C8B-B14F-4D97-AF65-F5344CB8AC3E}">
        <p14:creationId xmlns:p14="http://schemas.microsoft.com/office/powerpoint/2010/main" val="1805782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グループ化 22"/>
          <p:cNvGrpSpPr/>
          <p:nvPr/>
        </p:nvGrpSpPr>
        <p:grpSpPr>
          <a:xfrm>
            <a:off x="352418" y="70181"/>
            <a:ext cx="3611872" cy="719955"/>
            <a:chOff x="352418" y="70181"/>
            <a:chExt cx="3611872" cy="719955"/>
          </a:xfrm>
        </p:grpSpPr>
        <p:pic>
          <p:nvPicPr>
            <p:cNvPr id="24" name="Picture 2" descr="C:\Documents and Settings\y_oda\デスクトップ\news.jpg"/>
            <p:cNvPicPr>
              <a:picLocks noChangeAspect="1" noChangeArrowheads="1"/>
            </p:cNvPicPr>
            <p:nvPr/>
          </p:nvPicPr>
          <p:blipFill>
            <a:blip r:embed="rId3" cstate="print"/>
            <a:srcRect/>
            <a:stretch>
              <a:fillRect/>
            </a:stretch>
          </p:blipFill>
          <p:spPr bwMode="auto">
            <a:xfrm>
              <a:off x="352418" y="70181"/>
              <a:ext cx="3611872" cy="719955"/>
            </a:xfrm>
            <a:prstGeom prst="rect">
              <a:avLst/>
            </a:prstGeom>
            <a:noFill/>
          </p:spPr>
        </p:pic>
        <p:pic>
          <p:nvPicPr>
            <p:cNvPr id="26" name="図 25"/>
            <p:cNvPicPr>
              <a:picLocks noChangeAspect="1"/>
            </p:cNvPicPr>
            <p:nvPr/>
          </p:nvPicPr>
          <p:blipFill rotWithShape="1">
            <a:blip r:embed="rId4" cstate="print">
              <a:extLst>
                <a:ext uri="{28A0092B-C50C-407E-A947-70E740481C1C}">
                  <a14:useLocalDpi xmlns:a14="http://schemas.microsoft.com/office/drawing/2010/main" val="0"/>
                </a:ext>
              </a:extLst>
            </a:blip>
            <a:srcRect l="13934" t="21373" r="12585" b="18559"/>
            <a:stretch/>
          </p:blipFill>
          <p:spPr>
            <a:xfrm>
              <a:off x="549473" y="213164"/>
              <a:ext cx="798789" cy="456451"/>
            </a:xfrm>
            <a:prstGeom prst="rect">
              <a:avLst/>
            </a:prstGeom>
          </p:spPr>
        </p:pic>
      </p:grpSp>
      <p:sp>
        <p:nvSpPr>
          <p:cNvPr id="34" name="正方形/長方形 33"/>
          <p:cNvSpPr/>
          <p:nvPr/>
        </p:nvSpPr>
        <p:spPr>
          <a:xfrm flipV="1">
            <a:off x="549474" y="771228"/>
            <a:ext cx="5760720" cy="4571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5DA76050-4516-4266-B5EE-A138AD94ECD4}"/>
              </a:ext>
            </a:extLst>
          </p:cNvPr>
          <p:cNvSpPr txBox="1"/>
          <p:nvPr/>
        </p:nvSpPr>
        <p:spPr>
          <a:xfrm>
            <a:off x="553803" y="823736"/>
            <a:ext cx="5760972" cy="251992"/>
          </a:xfrm>
          <a:prstGeom prst="rect">
            <a:avLst/>
          </a:prstGeom>
          <a:noFill/>
        </p:spPr>
        <p:txBody>
          <a:bodyPr wrap="square" rtlCol="0">
            <a:spAutoFit/>
          </a:bodyPr>
          <a:lstStyle/>
          <a:p>
            <a:pPr algn="l">
              <a:lnSpc>
                <a:spcPts val="1300"/>
              </a:lnSpc>
            </a:pPr>
            <a:r>
              <a:rPr lang="en-US" altLang="ja-JP" sz="900" b="1" dirty="0">
                <a:latin typeface="メイリオ" pitchFamily="50" charset="-128"/>
                <a:ea typeface="メイリオ" pitchFamily="50" charset="-128"/>
                <a:cs typeface="メイリオ" pitchFamily="50" charset="-128"/>
              </a:rPr>
              <a:t>【</a:t>
            </a:r>
            <a:r>
              <a:rPr lang="ja-JP" altLang="en-US" sz="900" b="1" dirty="0">
                <a:latin typeface="メイリオ" pitchFamily="50" charset="-128"/>
                <a:ea typeface="メイリオ" pitchFamily="50" charset="-128"/>
                <a:cs typeface="メイリオ" pitchFamily="50" charset="-128"/>
              </a:rPr>
              <a:t>図</a:t>
            </a:r>
            <a:r>
              <a:rPr lang="en-US" altLang="ja-JP" sz="900" b="1" dirty="0">
                <a:latin typeface="メイリオ" pitchFamily="50" charset="-128"/>
                <a:ea typeface="メイリオ" pitchFamily="50" charset="-128"/>
                <a:cs typeface="メイリオ" pitchFamily="50" charset="-128"/>
              </a:rPr>
              <a:t>5】</a:t>
            </a:r>
            <a:r>
              <a:rPr lang="ja-JP" altLang="en-US" sz="900" b="1" dirty="0">
                <a:latin typeface="メイリオ" pitchFamily="50" charset="-128"/>
                <a:ea typeface="メイリオ" pitchFamily="50" charset="-128"/>
                <a:cs typeface="メイリオ" pitchFamily="50" charset="-128"/>
              </a:rPr>
              <a:t>転職後に年収が上がるミドルと下がるミドルの業種をそれぞれ教えてください。（複数回答可）</a:t>
            </a:r>
            <a:endParaRPr lang="en-US" altLang="ja-JP" sz="900" b="1" dirty="0">
              <a:latin typeface="メイリオ" pitchFamily="50" charset="-128"/>
              <a:ea typeface="メイリオ" pitchFamily="50" charset="-128"/>
              <a:cs typeface="メイリオ" pitchFamily="50" charset="-128"/>
            </a:endParaRPr>
          </a:p>
        </p:txBody>
      </p:sp>
      <p:sp>
        <p:nvSpPr>
          <p:cNvPr id="13" name="正方形/長方形 12">
            <a:extLst>
              <a:ext uri="{FF2B5EF4-FFF2-40B4-BE49-F238E27FC236}">
                <a16:creationId xmlns:a16="http://schemas.microsoft.com/office/drawing/2014/main" id="{D872838E-638D-8A57-3A46-85C50BDE57F6}"/>
              </a:ext>
            </a:extLst>
          </p:cNvPr>
          <p:cNvSpPr/>
          <p:nvPr/>
        </p:nvSpPr>
        <p:spPr>
          <a:xfrm>
            <a:off x="0" y="8965282"/>
            <a:ext cx="6859588" cy="18030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defTabSz="968375">
              <a:lnSpc>
                <a:spcPts val="1300"/>
              </a:lnSpc>
            </a:pPr>
            <a:endParaRPr lang="ja-JP" altLang="en-US" sz="2000" dirty="0">
              <a:solidFill>
                <a:schemeClr val="tx1"/>
              </a:solidFill>
              <a:latin typeface="メイリオ" pitchFamily="50" charset="-128"/>
              <a:ea typeface="メイリオ" pitchFamily="50" charset="-128"/>
            </a:endParaRPr>
          </a:p>
        </p:txBody>
      </p:sp>
      <p:sp>
        <p:nvSpPr>
          <p:cNvPr id="14" name="Rectangle 5">
            <a:extLst>
              <a:ext uri="{FF2B5EF4-FFF2-40B4-BE49-F238E27FC236}">
                <a16:creationId xmlns:a16="http://schemas.microsoft.com/office/drawing/2014/main" id="{4EE68F93-1A39-60BC-E288-539E8172D3E8}"/>
              </a:ext>
            </a:extLst>
          </p:cNvPr>
          <p:cNvSpPr>
            <a:spLocks noChangeArrowheads="1"/>
          </p:cNvSpPr>
          <p:nvPr/>
        </p:nvSpPr>
        <p:spPr bwMode="auto">
          <a:xfrm>
            <a:off x="3499092" y="8951057"/>
            <a:ext cx="3309937" cy="180306"/>
          </a:xfrm>
          <a:prstGeom prst="rect">
            <a:avLst/>
          </a:prstGeom>
          <a:noFill/>
          <a:ln w="9525">
            <a:noFill/>
            <a:miter lim="800000"/>
            <a:headEnd/>
            <a:tailEnd/>
          </a:ln>
        </p:spPr>
        <p:txBody>
          <a:bodyPr lIns="91426" tIns="45714" rIns="91426" bIns="45714" anchor="ctr"/>
          <a:lstStyle/>
          <a:p>
            <a:pPr algn="r">
              <a:lnSpc>
                <a:spcPts val="1300"/>
              </a:lnSpc>
            </a:pPr>
            <a:r>
              <a:rPr lang="en-US" altLang="ja-JP" sz="600" dirty="0">
                <a:solidFill>
                  <a:schemeClr val="bg1"/>
                </a:solidFill>
                <a:latin typeface="メイリオ" pitchFamily="50" charset="-128"/>
                <a:ea typeface="メイリオ" pitchFamily="50" charset="-128"/>
              </a:rPr>
              <a:t>Copyright(c) 2022 en Japan Inc. All Rights Reserved.</a:t>
            </a:r>
          </a:p>
        </p:txBody>
      </p:sp>
      <p:graphicFrame>
        <p:nvGraphicFramePr>
          <p:cNvPr id="21" name="グラフ 20">
            <a:extLst>
              <a:ext uri="{FF2B5EF4-FFF2-40B4-BE49-F238E27FC236}">
                <a16:creationId xmlns:a16="http://schemas.microsoft.com/office/drawing/2014/main" id="{AA7ED418-69DF-91CC-6053-9E1A8305A06B}"/>
              </a:ext>
            </a:extLst>
          </p:cNvPr>
          <p:cNvGraphicFramePr>
            <a:graphicFrameLocks/>
          </p:cNvGraphicFramePr>
          <p:nvPr>
            <p:extLst>
              <p:ext uri="{D42A27DB-BD31-4B8C-83A1-F6EECF244321}">
                <p14:modId xmlns:p14="http://schemas.microsoft.com/office/powerpoint/2010/main" val="1401377009"/>
              </p:ext>
            </p:extLst>
          </p:nvPr>
        </p:nvGraphicFramePr>
        <p:xfrm>
          <a:off x="553803" y="1075728"/>
          <a:ext cx="5746268" cy="3497066"/>
        </p:xfrm>
        <a:graphic>
          <a:graphicData uri="http://schemas.openxmlformats.org/drawingml/2006/chart">
            <c:chart xmlns:c="http://schemas.openxmlformats.org/drawingml/2006/chart" xmlns:r="http://schemas.openxmlformats.org/officeDocument/2006/relationships" r:id="rId5"/>
          </a:graphicData>
        </a:graphic>
      </p:graphicFrame>
      <p:sp>
        <p:nvSpPr>
          <p:cNvPr id="36" name="テキスト ボックス 35">
            <a:extLst>
              <a:ext uri="{FF2B5EF4-FFF2-40B4-BE49-F238E27FC236}">
                <a16:creationId xmlns:a16="http://schemas.microsoft.com/office/drawing/2014/main" id="{B5A3AFC8-B341-4670-0B97-B2CFE8423EF7}"/>
              </a:ext>
            </a:extLst>
          </p:cNvPr>
          <p:cNvSpPr txBox="1"/>
          <p:nvPr/>
        </p:nvSpPr>
        <p:spPr>
          <a:xfrm>
            <a:off x="617056" y="4648332"/>
            <a:ext cx="5771095" cy="251992"/>
          </a:xfrm>
          <a:prstGeom prst="rect">
            <a:avLst/>
          </a:prstGeom>
          <a:noFill/>
        </p:spPr>
        <p:txBody>
          <a:bodyPr wrap="square">
            <a:spAutoFit/>
          </a:bodyPr>
          <a:lstStyle/>
          <a:p>
            <a:pPr marL="0" marR="0" lvl="0" indent="0" algn="l" defTabSz="914400" rtl="0" eaLnBrk="1" fontAlgn="base" latinLnBrk="0" hangingPunct="1">
              <a:lnSpc>
                <a:spcPts val="1300"/>
              </a:lnSpc>
              <a:spcBef>
                <a:spcPct val="0"/>
              </a:spcBef>
              <a:spcAft>
                <a:spcPct val="0"/>
              </a:spcAft>
              <a:buClrTx/>
              <a:buSzTx/>
              <a:buFontTx/>
              <a:buNone/>
              <a:tabLst/>
              <a:defRPr/>
            </a:pPr>
            <a:r>
              <a:rPr kumimoji="1" lang="en-US" altLang="ja-JP"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a:t>
            </a:r>
            <a:r>
              <a:rPr kumimoji="1" lang="ja-JP" altLang="en-US"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図</a:t>
            </a:r>
            <a:r>
              <a:rPr kumimoji="1" lang="en-US" altLang="ja-JP"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6】</a:t>
            </a:r>
            <a:r>
              <a:rPr kumimoji="1" lang="ja-JP" altLang="en-US"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ミドルの転職では、転職後に年収が上がるのは、どのような職種の人が多いですか？（複数回答可）</a:t>
            </a:r>
            <a:endParaRPr kumimoji="1" lang="en-US" altLang="ja-JP"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graphicFrame>
        <p:nvGraphicFramePr>
          <p:cNvPr id="37" name="グラフ 36">
            <a:extLst>
              <a:ext uri="{FF2B5EF4-FFF2-40B4-BE49-F238E27FC236}">
                <a16:creationId xmlns:a16="http://schemas.microsoft.com/office/drawing/2014/main" id="{A9BD776E-AFB1-A09A-12C5-21E13E07A33F}"/>
              </a:ext>
            </a:extLst>
          </p:cNvPr>
          <p:cNvGraphicFramePr>
            <a:graphicFrameLocks/>
          </p:cNvGraphicFramePr>
          <p:nvPr>
            <p:extLst>
              <p:ext uri="{D42A27DB-BD31-4B8C-83A1-F6EECF244321}">
                <p14:modId xmlns:p14="http://schemas.microsoft.com/office/powerpoint/2010/main" val="993943559"/>
              </p:ext>
            </p:extLst>
          </p:nvPr>
        </p:nvGraphicFramePr>
        <p:xfrm>
          <a:off x="549473" y="4897080"/>
          <a:ext cx="5750598" cy="4068202"/>
        </p:xfrm>
        <a:graphic>
          <a:graphicData uri="http://schemas.openxmlformats.org/drawingml/2006/chart">
            <c:chart xmlns:c="http://schemas.openxmlformats.org/drawingml/2006/chart" xmlns:r="http://schemas.openxmlformats.org/officeDocument/2006/relationships" r:id="rId6"/>
          </a:graphicData>
        </a:graphic>
      </p:graphicFrame>
      <p:sp>
        <p:nvSpPr>
          <p:cNvPr id="16" name="Rectangle 2">
            <a:extLst>
              <a:ext uri="{FF2B5EF4-FFF2-40B4-BE49-F238E27FC236}">
                <a16:creationId xmlns:a16="http://schemas.microsoft.com/office/drawing/2014/main" id="{B7EEBAFC-E78F-382D-12CD-011ACA4304C9}"/>
              </a:ext>
            </a:extLst>
          </p:cNvPr>
          <p:cNvSpPr>
            <a:spLocks noChangeArrowheads="1"/>
          </p:cNvSpPr>
          <p:nvPr/>
        </p:nvSpPr>
        <p:spPr bwMode="auto">
          <a:xfrm>
            <a:off x="4556437" y="176147"/>
            <a:ext cx="1743634" cy="617940"/>
          </a:xfrm>
          <a:prstGeom prst="rect">
            <a:avLst/>
          </a:prstGeom>
          <a:noFill/>
          <a:ln w="9525">
            <a:noFill/>
            <a:miter lim="800000"/>
            <a:headEnd/>
            <a:tailEnd/>
          </a:ln>
        </p:spPr>
        <p:txBody>
          <a:bodyPr wrap="none" lIns="91426" tIns="45714" rIns="91426" bIns="45714" anchor="ctr"/>
          <a:lstStyle/>
          <a:p>
            <a:pPr algn="l"/>
            <a:r>
              <a:rPr lang="en-US" altLang="ja-JP" sz="700" b="1" spc="300" dirty="0">
                <a:latin typeface="メイリオ" pitchFamily="50" charset="-128"/>
                <a:ea typeface="メイリオ" pitchFamily="50" charset="-128"/>
              </a:rPr>
              <a:t>■No.3377</a:t>
            </a:r>
          </a:p>
          <a:p>
            <a:pPr algn="l"/>
            <a:r>
              <a:rPr lang="ja-JP" altLang="en-US" sz="700" b="1" spc="300" dirty="0">
                <a:latin typeface="メイリオ" pitchFamily="50" charset="-128"/>
                <a:ea typeface="メイリオ" pitchFamily="50" charset="-128"/>
              </a:rPr>
              <a:t>■</a:t>
            </a:r>
            <a:r>
              <a:rPr lang="en-US" altLang="ja-JP" sz="700" b="1" spc="300" dirty="0">
                <a:latin typeface="メイリオ" pitchFamily="50" charset="-128"/>
                <a:ea typeface="メイリオ" pitchFamily="50" charset="-128"/>
              </a:rPr>
              <a:t>2022</a:t>
            </a:r>
            <a:r>
              <a:rPr lang="ja-JP" altLang="en-US" sz="700" b="1" spc="300" dirty="0">
                <a:latin typeface="メイリオ" pitchFamily="50" charset="-128"/>
                <a:ea typeface="メイリオ" pitchFamily="50" charset="-128"/>
              </a:rPr>
              <a:t>年</a:t>
            </a:r>
            <a:r>
              <a:rPr lang="en-US" altLang="ja-JP" sz="700" b="1" spc="300" dirty="0">
                <a:latin typeface="メイリオ" pitchFamily="50" charset="-128"/>
                <a:ea typeface="メイリオ" pitchFamily="50" charset="-128"/>
              </a:rPr>
              <a:t>6</a:t>
            </a:r>
            <a:r>
              <a:rPr lang="ja-JP" altLang="en-US" sz="700" b="1" spc="300" dirty="0">
                <a:latin typeface="メイリオ" pitchFamily="50" charset="-128"/>
                <a:ea typeface="メイリオ" pitchFamily="50" charset="-128"/>
              </a:rPr>
              <a:t>月</a:t>
            </a:r>
            <a:r>
              <a:rPr lang="en-US" altLang="ja-JP" sz="700" b="1" spc="300" dirty="0">
                <a:latin typeface="メイリオ" pitchFamily="50" charset="-128"/>
                <a:ea typeface="メイリオ" pitchFamily="50" charset="-128"/>
              </a:rPr>
              <a:t>22</a:t>
            </a:r>
            <a:r>
              <a:rPr lang="ja-JP" altLang="en-US" sz="700" b="1" spc="300" dirty="0">
                <a:latin typeface="メイリオ" pitchFamily="50" charset="-128"/>
                <a:ea typeface="メイリオ" pitchFamily="50" charset="-128"/>
              </a:rPr>
              <a:t>日発表</a:t>
            </a:r>
            <a:endParaRPr lang="en-US" altLang="ja-JP" sz="700" b="1" spc="300" dirty="0">
              <a:latin typeface="メイリオ" pitchFamily="50" charset="-128"/>
              <a:ea typeface="メイリオ" pitchFamily="50" charset="-128"/>
            </a:endParaRPr>
          </a:p>
          <a:p>
            <a:pPr algn="l"/>
            <a:r>
              <a:rPr lang="ja-JP" altLang="en-US" sz="700" b="1" spc="300" dirty="0">
                <a:solidFill>
                  <a:srgbClr val="002060"/>
                </a:solidFill>
                <a:latin typeface="メイリオ" pitchFamily="50" charset="-128"/>
                <a:ea typeface="メイリオ" pitchFamily="50" charset="-128"/>
              </a:rPr>
              <a:t>■</a:t>
            </a:r>
            <a:r>
              <a:rPr lang="ja-JP" altLang="en-US" sz="700" b="1" spc="300" dirty="0">
                <a:latin typeface="メイリオ" pitchFamily="50" charset="-128"/>
                <a:ea typeface="メイリオ" pitchFamily="50" charset="-128"/>
              </a:rPr>
              <a:t>エン・ジャパン株式会社</a:t>
            </a:r>
          </a:p>
        </p:txBody>
      </p:sp>
    </p:spTree>
    <p:extLst>
      <p:ext uri="{BB962C8B-B14F-4D97-AF65-F5344CB8AC3E}">
        <p14:creationId xmlns:p14="http://schemas.microsoft.com/office/powerpoint/2010/main" val="3858629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グループ化 22"/>
          <p:cNvGrpSpPr/>
          <p:nvPr/>
        </p:nvGrpSpPr>
        <p:grpSpPr>
          <a:xfrm>
            <a:off x="352418" y="70181"/>
            <a:ext cx="3611872" cy="719955"/>
            <a:chOff x="352418" y="70181"/>
            <a:chExt cx="3611872" cy="719955"/>
          </a:xfrm>
        </p:grpSpPr>
        <p:pic>
          <p:nvPicPr>
            <p:cNvPr id="24" name="Picture 2" descr="C:\Documents and Settings\y_oda\デスクトップ\news.jpg"/>
            <p:cNvPicPr>
              <a:picLocks noChangeAspect="1" noChangeArrowheads="1"/>
            </p:cNvPicPr>
            <p:nvPr/>
          </p:nvPicPr>
          <p:blipFill>
            <a:blip r:embed="rId3" cstate="print"/>
            <a:srcRect/>
            <a:stretch>
              <a:fillRect/>
            </a:stretch>
          </p:blipFill>
          <p:spPr bwMode="auto">
            <a:xfrm>
              <a:off x="352418" y="70181"/>
              <a:ext cx="3611872" cy="719955"/>
            </a:xfrm>
            <a:prstGeom prst="rect">
              <a:avLst/>
            </a:prstGeom>
            <a:noFill/>
          </p:spPr>
        </p:pic>
        <p:pic>
          <p:nvPicPr>
            <p:cNvPr id="26" name="図 25"/>
            <p:cNvPicPr>
              <a:picLocks noChangeAspect="1"/>
            </p:cNvPicPr>
            <p:nvPr/>
          </p:nvPicPr>
          <p:blipFill rotWithShape="1">
            <a:blip r:embed="rId4" cstate="print">
              <a:extLst>
                <a:ext uri="{28A0092B-C50C-407E-A947-70E740481C1C}">
                  <a14:useLocalDpi xmlns:a14="http://schemas.microsoft.com/office/drawing/2010/main" val="0"/>
                </a:ext>
              </a:extLst>
            </a:blip>
            <a:srcRect l="13934" t="21373" r="12585" b="18559"/>
            <a:stretch/>
          </p:blipFill>
          <p:spPr>
            <a:xfrm>
              <a:off x="549473" y="213164"/>
              <a:ext cx="798789" cy="456451"/>
            </a:xfrm>
            <a:prstGeom prst="rect">
              <a:avLst/>
            </a:prstGeom>
          </p:spPr>
        </p:pic>
      </p:grpSp>
      <p:sp>
        <p:nvSpPr>
          <p:cNvPr id="34" name="正方形/長方形 33"/>
          <p:cNvSpPr/>
          <p:nvPr/>
        </p:nvSpPr>
        <p:spPr>
          <a:xfrm flipV="1">
            <a:off x="549474" y="771228"/>
            <a:ext cx="5760720" cy="4571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5DA76050-4516-4266-B5EE-A138AD94ECD4}"/>
              </a:ext>
            </a:extLst>
          </p:cNvPr>
          <p:cNvSpPr txBox="1"/>
          <p:nvPr/>
        </p:nvSpPr>
        <p:spPr>
          <a:xfrm>
            <a:off x="537966" y="847222"/>
            <a:ext cx="5760972" cy="251992"/>
          </a:xfrm>
          <a:prstGeom prst="rect">
            <a:avLst/>
          </a:prstGeom>
          <a:noFill/>
        </p:spPr>
        <p:txBody>
          <a:bodyPr wrap="square" rtlCol="0">
            <a:spAutoFit/>
          </a:bodyPr>
          <a:lstStyle/>
          <a:p>
            <a:pPr algn="l">
              <a:lnSpc>
                <a:spcPts val="1300"/>
              </a:lnSpc>
            </a:pPr>
            <a:r>
              <a:rPr lang="en-US" altLang="ja-JP" sz="900" b="1" dirty="0">
                <a:latin typeface="メイリオ" pitchFamily="50" charset="-128"/>
                <a:ea typeface="メイリオ" pitchFamily="50" charset="-128"/>
                <a:cs typeface="メイリオ" pitchFamily="50" charset="-128"/>
              </a:rPr>
              <a:t>【</a:t>
            </a:r>
            <a:r>
              <a:rPr lang="ja-JP" altLang="en-US" sz="900" b="1" dirty="0">
                <a:latin typeface="メイリオ" pitchFamily="50" charset="-128"/>
                <a:ea typeface="メイリオ" pitchFamily="50" charset="-128"/>
                <a:cs typeface="メイリオ" pitchFamily="50" charset="-128"/>
              </a:rPr>
              <a:t>図</a:t>
            </a:r>
            <a:r>
              <a:rPr lang="en-US" altLang="ja-JP" sz="900" b="1" dirty="0">
                <a:latin typeface="メイリオ" pitchFamily="50" charset="-128"/>
                <a:ea typeface="メイリオ" pitchFamily="50" charset="-128"/>
                <a:cs typeface="メイリオ" pitchFamily="50" charset="-128"/>
              </a:rPr>
              <a:t>7】</a:t>
            </a:r>
            <a:r>
              <a:rPr lang="ja-JP" altLang="en-US" sz="900" b="1" dirty="0">
                <a:latin typeface="メイリオ" pitchFamily="50" charset="-128"/>
                <a:ea typeface="メイリオ" pitchFamily="50" charset="-128"/>
                <a:cs typeface="メイリオ" pitchFamily="50" charset="-128"/>
              </a:rPr>
              <a:t>転職後に年収が上がるミドルと下がるミドルの職種をそれぞれ教えてください。（複数回答可）</a:t>
            </a:r>
            <a:endParaRPr lang="en-US" altLang="ja-JP" sz="900" b="1" dirty="0">
              <a:latin typeface="メイリオ" pitchFamily="50" charset="-128"/>
              <a:ea typeface="メイリオ" pitchFamily="50" charset="-128"/>
              <a:cs typeface="メイリオ" pitchFamily="50" charset="-128"/>
            </a:endParaRPr>
          </a:p>
        </p:txBody>
      </p:sp>
      <p:sp>
        <p:nvSpPr>
          <p:cNvPr id="13" name="正方形/長方形 12">
            <a:extLst>
              <a:ext uri="{FF2B5EF4-FFF2-40B4-BE49-F238E27FC236}">
                <a16:creationId xmlns:a16="http://schemas.microsoft.com/office/drawing/2014/main" id="{D872838E-638D-8A57-3A46-85C50BDE57F6}"/>
              </a:ext>
            </a:extLst>
          </p:cNvPr>
          <p:cNvSpPr/>
          <p:nvPr/>
        </p:nvSpPr>
        <p:spPr>
          <a:xfrm>
            <a:off x="0" y="8965282"/>
            <a:ext cx="6859588" cy="18030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defTabSz="968375">
              <a:lnSpc>
                <a:spcPts val="1300"/>
              </a:lnSpc>
            </a:pPr>
            <a:endParaRPr lang="ja-JP" altLang="en-US" sz="2000" dirty="0">
              <a:solidFill>
                <a:schemeClr val="tx1"/>
              </a:solidFill>
              <a:latin typeface="メイリオ" pitchFamily="50" charset="-128"/>
              <a:ea typeface="メイリオ" pitchFamily="50" charset="-128"/>
            </a:endParaRPr>
          </a:p>
        </p:txBody>
      </p:sp>
      <p:sp>
        <p:nvSpPr>
          <p:cNvPr id="14" name="Rectangle 5">
            <a:extLst>
              <a:ext uri="{FF2B5EF4-FFF2-40B4-BE49-F238E27FC236}">
                <a16:creationId xmlns:a16="http://schemas.microsoft.com/office/drawing/2014/main" id="{4EE68F93-1A39-60BC-E288-539E8172D3E8}"/>
              </a:ext>
            </a:extLst>
          </p:cNvPr>
          <p:cNvSpPr>
            <a:spLocks noChangeArrowheads="1"/>
          </p:cNvSpPr>
          <p:nvPr/>
        </p:nvSpPr>
        <p:spPr bwMode="auto">
          <a:xfrm>
            <a:off x="3499092" y="8951057"/>
            <a:ext cx="3309937" cy="180306"/>
          </a:xfrm>
          <a:prstGeom prst="rect">
            <a:avLst/>
          </a:prstGeom>
          <a:noFill/>
          <a:ln w="9525">
            <a:noFill/>
            <a:miter lim="800000"/>
            <a:headEnd/>
            <a:tailEnd/>
          </a:ln>
        </p:spPr>
        <p:txBody>
          <a:bodyPr lIns="91426" tIns="45714" rIns="91426" bIns="45714" anchor="ctr"/>
          <a:lstStyle/>
          <a:p>
            <a:pPr algn="r">
              <a:lnSpc>
                <a:spcPts val="1300"/>
              </a:lnSpc>
            </a:pPr>
            <a:r>
              <a:rPr lang="en-US" altLang="ja-JP" sz="600" dirty="0">
                <a:solidFill>
                  <a:schemeClr val="bg1"/>
                </a:solidFill>
                <a:latin typeface="メイリオ" pitchFamily="50" charset="-128"/>
                <a:ea typeface="メイリオ" pitchFamily="50" charset="-128"/>
              </a:rPr>
              <a:t>Copyright(c) 2022 en Japan Inc. All Rights Reserved.</a:t>
            </a:r>
          </a:p>
        </p:txBody>
      </p:sp>
      <p:sp>
        <p:nvSpPr>
          <p:cNvPr id="25" name="テキスト ボックス 24">
            <a:extLst>
              <a:ext uri="{FF2B5EF4-FFF2-40B4-BE49-F238E27FC236}">
                <a16:creationId xmlns:a16="http://schemas.microsoft.com/office/drawing/2014/main" id="{6845A142-56E9-09F8-E267-AD3D7855FEB8}"/>
              </a:ext>
            </a:extLst>
          </p:cNvPr>
          <p:cNvSpPr txBox="1"/>
          <p:nvPr/>
        </p:nvSpPr>
        <p:spPr>
          <a:xfrm>
            <a:off x="559517" y="5875560"/>
            <a:ext cx="5771095" cy="251992"/>
          </a:xfrm>
          <a:prstGeom prst="rect">
            <a:avLst/>
          </a:prstGeom>
          <a:noFill/>
        </p:spPr>
        <p:txBody>
          <a:bodyPr wrap="square">
            <a:spAutoFit/>
          </a:bodyPr>
          <a:lstStyle/>
          <a:p>
            <a:pPr marL="0" marR="0" lvl="0" indent="0" algn="l" defTabSz="914400" rtl="0" eaLnBrk="1" fontAlgn="base" latinLnBrk="0" hangingPunct="1">
              <a:lnSpc>
                <a:spcPts val="1300"/>
              </a:lnSpc>
              <a:spcBef>
                <a:spcPct val="0"/>
              </a:spcBef>
              <a:spcAft>
                <a:spcPct val="0"/>
              </a:spcAft>
              <a:buClrTx/>
              <a:buSzTx/>
              <a:buFontTx/>
              <a:buNone/>
              <a:tabLst/>
              <a:defRPr/>
            </a:pPr>
            <a:r>
              <a:rPr kumimoji="1" lang="en-US" altLang="ja-JP"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a:t>
            </a:r>
            <a:r>
              <a:rPr kumimoji="1" lang="ja-JP" altLang="en-US"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図</a:t>
            </a:r>
            <a:r>
              <a:rPr lang="en-US" altLang="ja-JP" sz="900" b="1" dirty="0">
                <a:solidFill>
                  <a:srgbClr val="000000"/>
                </a:solidFill>
                <a:latin typeface="メイリオ" pitchFamily="50" charset="-128"/>
                <a:ea typeface="メイリオ" pitchFamily="50" charset="-128"/>
                <a:cs typeface="メイリオ" pitchFamily="50" charset="-128"/>
              </a:rPr>
              <a:t>8</a:t>
            </a:r>
            <a:r>
              <a:rPr kumimoji="1" lang="en-US" altLang="ja-JP"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a:t>
            </a:r>
            <a:r>
              <a:rPr kumimoji="1" lang="ja-JP" altLang="en-US"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ミドルの転職では、転職後に年収が上がるのは、どのような</a:t>
            </a:r>
            <a:r>
              <a:rPr lang="ja-JP" altLang="en-US" sz="900" b="1" dirty="0">
                <a:solidFill>
                  <a:srgbClr val="000000"/>
                </a:solidFill>
                <a:latin typeface="メイリオ" pitchFamily="50" charset="-128"/>
                <a:ea typeface="メイリオ" pitchFamily="50" charset="-128"/>
                <a:cs typeface="メイリオ" pitchFamily="50" charset="-128"/>
              </a:rPr>
              <a:t>役職</a:t>
            </a:r>
            <a:r>
              <a:rPr kumimoji="1" lang="ja-JP" altLang="en-US"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の人が多いですか？（複数回答可）</a:t>
            </a:r>
            <a:endParaRPr kumimoji="1" lang="en-US" altLang="ja-JP" sz="900"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graphicFrame>
        <p:nvGraphicFramePr>
          <p:cNvPr id="20" name="グラフ 19">
            <a:extLst>
              <a:ext uri="{FF2B5EF4-FFF2-40B4-BE49-F238E27FC236}">
                <a16:creationId xmlns:a16="http://schemas.microsoft.com/office/drawing/2014/main" id="{794405BC-777A-C29D-3EC8-E84CE2084240}"/>
              </a:ext>
            </a:extLst>
          </p:cNvPr>
          <p:cNvGraphicFramePr>
            <a:graphicFrameLocks/>
          </p:cNvGraphicFramePr>
          <p:nvPr>
            <p:extLst>
              <p:ext uri="{D42A27DB-BD31-4B8C-83A1-F6EECF244321}">
                <p14:modId xmlns:p14="http://schemas.microsoft.com/office/powerpoint/2010/main" val="2434144781"/>
              </p:ext>
            </p:extLst>
          </p:nvPr>
        </p:nvGraphicFramePr>
        <p:xfrm>
          <a:off x="549473" y="6127819"/>
          <a:ext cx="5760972" cy="280464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0" name="グラフ 29">
            <a:extLst>
              <a:ext uri="{FF2B5EF4-FFF2-40B4-BE49-F238E27FC236}">
                <a16:creationId xmlns:a16="http://schemas.microsoft.com/office/drawing/2014/main" id="{3B013BE1-CEDD-5A00-F642-7483AC0E3F83}"/>
              </a:ext>
            </a:extLst>
          </p:cNvPr>
          <p:cNvGraphicFramePr>
            <a:graphicFrameLocks/>
          </p:cNvGraphicFramePr>
          <p:nvPr>
            <p:extLst>
              <p:ext uri="{D42A27DB-BD31-4B8C-83A1-F6EECF244321}">
                <p14:modId xmlns:p14="http://schemas.microsoft.com/office/powerpoint/2010/main" val="1883808039"/>
              </p:ext>
            </p:extLst>
          </p:nvPr>
        </p:nvGraphicFramePr>
        <p:xfrm>
          <a:off x="543680" y="1099214"/>
          <a:ext cx="5740554" cy="4629014"/>
        </p:xfrm>
        <a:graphic>
          <a:graphicData uri="http://schemas.openxmlformats.org/drawingml/2006/chart">
            <c:chart xmlns:c="http://schemas.openxmlformats.org/drawingml/2006/chart" xmlns:r="http://schemas.openxmlformats.org/officeDocument/2006/relationships" r:id="rId6"/>
          </a:graphicData>
        </a:graphic>
      </p:graphicFrame>
      <p:sp>
        <p:nvSpPr>
          <p:cNvPr id="16" name="Rectangle 2">
            <a:extLst>
              <a:ext uri="{FF2B5EF4-FFF2-40B4-BE49-F238E27FC236}">
                <a16:creationId xmlns:a16="http://schemas.microsoft.com/office/drawing/2014/main" id="{430018F2-B93C-2780-E2AD-2D61382CFF70}"/>
              </a:ext>
            </a:extLst>
          </p:cNvPr>
          <p:cNvSpPr>
            <a:spLocks noChangeArrowheads="1"/>
          </p:cNvSpPr>
          <p:nvPr/>
        </p:nvSpPr>
        <p:spPr bwMode="auto">
          <a:xfrm>
            <a:off x="4556437" y="176147"/>
            <a:ext cx="1743634" cy="617940"/>
          </a:xfrm>
          <a:prstGeom prst="rect">
            <a:avLst/>
          </a:prstGeom>
          <a:noFill/>
          <a:ln w="9525">
            <a:noFill/>
            <a:miter lim="800000"/>
            <a:headEnd/>
            <a:tailEnd/>
          </a:ln>
        </p:spPr>
        <p:txBody>
          <a:bodyPr wrap="none" lIns="91426" tIns="45714" rIns="91426" bIns="45714" anchor="ctr"/>
          <a:lstStyle/>
          <a:p>
            <a:pPr algn="l"/>
            <a:r>
              <a:rPr lang="en-US" altLang="ja-JP" sz="700" b="1" spc="300" dirty="0">
                <a:latin typeface="メイリオ" pitchFamily="50" charset="-128"/>
                <a:ea typeface="メイリオ" pitchFamily="50" charset="-128"/>
              </a:rPr>
              <a:t>■No.3377</a:t>
            </a:r>
          </a:p>
          <a:p>
            <a:pPr algn="l"/>
            <a:r>
              <a:rPr lang="ja-JP" altLang="en-US" sz="700" b="1" spc="300" dirty="0">
                <a:latin typeface="メイリオ" pitchFamily="50" charset="-128"/>
                <a:ea typeface="メイリオ" pitchFamily="50" charset="-128"/>
              </a:rPr>
              <a:t>■</a:t>
            </a:r>
            <a:r>
              <a:rPr lang="en-US" altLang="ja-JP" sz="700" b="1" spc="300" dirty="0">
                <a:latin typeface="メイリオ" pitchFamily="50" charset="-128"/>
                <a:ea typeface="メイリオ" pitchFamily="50" charset="-128"/>
              </a:rPr>
              <a:t>2022</a:t>
            </a:r>
            <a:r>
              <a:rPr lang="ja-JP" altLang="en-US" sz="700" b="1" spc="300" dirty="0">
                <a:latin typeface="メイリオ" pitchFamily="50" charset="-128"/>
                <a:ea typeface="メイリオ" pitchFamily="50" charset="-128"/>
              </a:rPr>
              <a:t>年</a:t>
            </a:r>
            <a:r>
              <a:rPr lang="en-US" altLang="ja-JP" sz="700" b="1" spc="300" dirty="0">
                <a:latin typeface="メイリオ" pitchFamily="50" charset="-128"/>
                <a:ea typeface="メイリオ" pitchFamily="50" charset="-128"/>
              </a:rPr>
              <a:t>6</a:t>
            </a:r>
            <a:r>
              <a:rPr lang="ja-JP" altLang="en-US" sz="700" b="1" spc="300" dirty="0">
                <a:latin typeface="メイリオ" pitchFamily="50" charset="-128"/>
                <a:ea typeface="メイリオ" pitchFamily="50" charset="-128"/>
              </a:rPr>
              <a:t>月</a:t>
            </a:r>
            <a:r>
              <a:rPr lang="en-US" altLang="ja-JP" sz="700" b="1" spc="300" dirty="0">
                <a:latin typeface="メイリオ" pitchFamily="50" charset="-128"/>
                <a:ea typeface="メイリオ" pitchFamily="50" charset="-128"/>
              </a:rPr>
              <a:t>22</a:t>
            </a:r>
            <a:r>
              <a:rPr lang="ja-JP" altLang="en-US" sz="700" b="1" spc="300" dirty="0">
                <a:latin typeface="メイリオ" pitchFamily="50" charset="-128"/>
                <a:ea typeface="メイリオ" pitchFamily="50" charset="-128"/>
              </a:rPr>
              <a:t>日発表</a:t>
            </a:r>
            <a:endParaRPr lang="en-US" altLang="ja-JP" sz="700" b="1" spc="300" dirty="0">
              <a:latin typeface="メイリオ" pitchFamily="50" charset="-128"/>
              <a:ea typeface="メイリオ" pitchFamily="50" charset="-128"/>
            </a:endParaRPr>
          </a:p>
          <a:p>
            <a:pPr algn="l"/>
            <a:r>
              <a:rPr lang="ja-JP" altLang="en-US" sz="700" b="1" spc="300" dirty="0">
                <a:solidFill>
                  <a:srgbClr val="002060"/>
                </a:solidFill>
                <a:latin typeface="メイリオ" pitchFamily="50" charset="-128"/>
                <a:ea typeface="メイリオ" pitchFamily="50" charset="-128"/>
              </a:rPr>
              <a:t>■</a:t>
            </a:r>
            <a:r>
              <a:rPr lang="ja-JP" altLang="en-US" sz="700" b="1" spc="300" dirty="0">
                <a:latin typeface="メイリオ" pitchFamily="50" charset="-128"/>
                <a:ea typeface="メイリオ" pitchFamily="50" charset="-128"/>
              </a:rPr>
              <a:t>エン・ジャパン株式会社</a:t>
            </a:r>
          </a:p>
        </p:txBody>
      </p:sp>
    </p:spTree>
    <p:extLst>
      <p:ext uri="{BB962C8B-B14F-4D97-AF65-F5344CB8AC3E}">
        <p14:creationId xmlns:p14="http://schemas.microsoft.com/office/powerpoint/2010/main" val="3841652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グループ化 22"/>
          <p:cNvGrpSpPr/>
          <p:nvPr/>
        </p:nvGrpSpPr>
        <p:grpSpPr>
          <a:xfrm>
            <a:off x="352418" y="70181"/>
            <a:ext cx="3611872" cy="719955"/>
            <a:chOff x="352418" y="70181"/>
            <a:chExt cx="3611872" cy="719955"/>
          </a:xfrm>
        </p:grpSpPr>
        <p:pic>
          <p:nvPicPr>
            <p:cNvPr id="24" name="Picture 2" descr="C:\Documents and Settings\y_oda\デスクトップ\news.jpg"/>
            <p:cNvPicPr>
              <a:picLocks noChangeAspect="1" noChangeArrowheads="1"/>
            </p:cNvPicPr>
            <p:nvPr/>
          </p:nvPicPr>
          <p:blipFill>
            <a:blip r:embed="rId3" cstate="print"/>
            <a:srcRect/>
            <a:stretch>
              <a:fillRect/>
            </a:stretch>
          </p:blipFill>
          <p:spPr bwMode="auto">
            <a:xfrm>
              <a:off x="352418" y="70181"/>
              <a:ext cx="3611872" cy="719955"/>
            </a:xfrm>
            <a:prstGeom prst="rect">
              <a:avLst/>
            </a:prstGeom>
            <a:noFill/>
          </p:spPr>
        </p:pic>
        <p:pic>
          <p:nvPicPr>
            <p:cNvPr id="26" name="図 25"/>
            <p:cNvPicPr>
              <a:picLocks noChangeAspect="1"/>
            </p:cNvPicPr>
            <p:nvPr/>
          </p:nvPicPr>
          <p:blipFill rotWithShape="1">
            <a:blip r:embed="rId4" cstate="print">
              <a:extLst>
                <a:ext uri="{28A0092B-C50C-407E-A947-70E740481C1C}">
                  <a14:useLocalDpi xmlns:a14="http://schemas.microsoft.com/office/drawing/2010/main" val="0"/>
                </a:ext>
              </a:extLst>
            </a:blip>
            <a:srcRect l="13934" t="21373" r="12585" b="18559"/>
            <a:stretch/>
          </p:blipFill>
          <p:spPr>
            <a:xfrm>
              <a:off x="549473" y="213164"/>
              <a:ext cx="798789" cy="456451"/>
            </a:xfrm>
            <a:prstGeom prst="rect">
              <a:avLst/>
            </a:prstGeom>
          </p:spPr>
        </p:pic>
      </p:grpSp>
      <p:sp>
        <p:nvSpPr>
          <p:cNvPr id="34" name="正方形/長方形 33"/>
          <p:cNvSpPr/>
          <p:nvPr/>
        </p:nvSpPr>
        <p:spPr>
          <a:xfrm flipV="1">
            <a:off x="549474" y="771228"/>
            <a:ext cx="5760720" cy="4571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5DA76050-4516-4266-B5EE-A138AD94ECD4}"/>
              </a:ext>
            </a:extLst>
          </p:cNvPr>
          <p:cNvSpPr txBox="1"/>
          <p:nvPr/>
        </p:nvSpPr>
        <p:spPr>
          <a:xfrm>
            <a:off x="549394" y="788356"/>
            <a:ext cx="5760972" cy="251992"/>
          </a:xfrm>
          <a:prstGeom prst="rect">
            <a:avLst/>
          </a:prstGeom>
          <a:noFill/>
        </p:spPr>
        <p:txBody>
          <a:bodyPr wrap="square" rtlCol="0">
            <a:spAutoFit/>
          </a:bodyPr>
          <a:lstStyle/>
          <a:p>
            <a:pPr algn="l">
              <a:lnSpc>
                <a:spcPts val="1300"/>
              </a:lnSpc>
            </a:pPr>
            <a:r>
              <a:rPr lang="en-US" altLang="ja-JP" sz="900" b="1" dirty="0">
                <a:latin typeface="メイリオ" pitchFamily="50" charset="-128"/>
                <a:ea typeface="メイリオ" pitchFamily="50" charset="-128"/>
                <a:cs typeface="メイリオ" pitchFamily="50" charset="-128"/>
              </a:rPr>
              <a:t>【</a:t>
            </a:r>
            <a:r>
              <a:rPr lang="ja-JP" altLang="en-US" sz="900" b="1" dirty="0">
                <a:latin typeface="メイリオ" pitchFamily="50" charset="-128"/>
                <a:ea typeface="メイリオ" pitchFamily="50" charset="-128"/>
                <a:cs typeface="メイリオ" pitchFamily="50" charset="-128"/>
              </a:rPr>
              <a:t>図</a:t>
            </a:r>
            <a:r>
              <a:rPr lang="en-US" altLang="ja-JP" sz="900" b="1" dirty="0">
                <a:latin typeface="メイリオ" pitchFamily="50" charset="-128"/>
                <a:ea typeface="メイリオ" pitchFamily="50" charset="-128"/>
                <a:cs typeface="メイリオ" pitchFamily="50" charset="-128"/>
              </a:rPr>
              <a:t>9】</a:t>
            </a:r>
            <a:r>
              <a:rPr lang="ja-JP" altLang="en-US" sz="900" b="1" dirty="0">
                <a:latin typeface="メイリオ" pitchFamily="50" charset="-128"/>
                <a:ea typeface="メイリオ" pitchFamily="50" charset="-128"/>
                <a:cs typeface="メイリオ" pitchFamily="50" charset="-128"/>
              </a:rPr>
              <a:t>転職後に年収が上がるミドルと下がるミドルの役職をそれぞれ教えてください。（複数回答可）</a:t>
            </a:r>
            <a:endParaRPr lang="en-US" altLang="ja-JP" sz="900" b="1" dirty="0">
              <a:latin typeface="メイリオ" pitchFamily="50" charset="-128"/>
              <a:ea typeface="メイリオ" pitchFamily="50" charset="-128"/>
              <a:cs typeface="メイリオ" pitchFamily="50" charset="-128"/>
            </a:endParaRPr>
          </a:p>
        </p:txBody>
      </p:sp>
      <p:sp>
        <p:nvSpPr>
          <p:cNvPr id="13" name="正方形/長方形 12">
            <a:extLst>
              <a:ext uri="{FF2B5EF4-FFF2-40B4-BE49-F238E27FC236}">
                <a16:creationId xmlns:a16="http://schemas.microsoft.com/office/drawing/2014/main" id="{D872838E-638D-8A57-3A46-85C50BDE57F6}"/>
              </a:ext>
            </a:extLst>
          </p:cNvPr>
          <p:cNvSpPr/>
          <p:nvPr/>
        </p:nvSpPr>
        <p:spPr>
          <a:xfrm>
            <a:off x="0" y="8965282"/>
            <a:ext cx="6859588" cy="18030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defTabSz="968375">
              <a:lnSpc>
                <a:spcPts val="1300"/>
              </a:lnSpc>
            </a:pPr>
            <a:endParaRPr lang="ja-JP" altLang="en-US" sz="2000" dirty="0">
              <a:solidFill>
                <a:schemeClr val="tx1"/>
              </a:solidFill>
              <a:latin typeface="メイリオ" pitchFamily="50" charset="-128"/>
              <a:ea typeface="メイリオ" pitchFamily="50" charset="-128"/>
            </a:endParaRPr>
          </a:p>
        </p:txBody>
      </p:sp>
      <p:sp>
        <p:nvSpPr>
          <p:cNvPr id="14" name="Rectangle 5">
            <a:extLst>
              <a:ext uri="{FF2B5EF4-FFF2-40B4-BE49-F238E27FC236}">
                <a16:creationId xmlns:a16="http://schemas.microsoft.com/office/drawing/2014/main" id="{4EE68F93-1A39-60BC-E288-539E8172D3E8}"/>
              </a:ext>
            </a:extLst>
          </p:cNvPr>
          <p:cNvSpPr>
            <a:spLocks noChangeArrowheads="1"/>
          </p:cNvSpPr>
          <p:nvPr/>
        </p:nvSpPr>
        <p:spPr bwMode="auto">
          <a:xfrm>
            <a:off x="3499092" y="8951057"/>
            <a:ext cx="3309937" cy="180306"/>
          </a:xfrm>
          <a:prstGeom prst="rect">
            <a:avLst/>
          </a:prstGeom>
          <a:noFill/>
          <a:ln w="9525">
            <a:noFill/>
            <a:miter lim="800000"/>
            <a:headEnd/>
            <a:tailEnd/>
          </a:ln>
        </p:spPr>
        <p:txBody>
          <a:bodyPr lIns="91426" tIns="45714" rIns="91426" bIns="45714" anchor="ctr"/>
          <a:lstStyle/>
          <a:p>
            <a:pPr algn="r">
              <a:lnSpc>
                <a:spcPts val="1300"/>
              </a:lnSpc>
            </a:pPr>
            <a:r>
              <a:rPr lang="en-US" altLang="ja-JP" sz="600" dirty="0">
                <a:solidFill>
                  <a:schemeClr val="bg1"/>
                </a:solidFill>
                <a:latin typeface="メイリオ" pitchFamily="50" charset="-128"/>
                <a:ea typeface="メイリオ" pitchFamily="50" charset="-128"/>
              </a:rPr>
              <a:t>Copyright(c) 2022 en Japan Inc. All Rights Reserved.</a:t>
            </a:r>
          </a:p>
        </p:txBody>
      </p:sp>
      <p:graphicFrame>
        <p:nvGraphicFramePr>
          <p:cNvPr id="18" name="グラフ 17">
            <a:extLst>
              <a:ext uri="{FF2B5EF4-FFF2-40B4-BE49-F238E27FC236}">
                <a16:creationId xmlns:a16="http://schemas.microsoft.com/office/drawing/2014/main" id="{D60258FA-C2B6-9E27-C5E9-AF7733BE8C21}"/>
              </a:ext>
            </a:extLst>
          </p:cNvPr>
          <p:cNvGraphicFramePr>
            <a:graphicFrameLocks/>
          </p:cNvGraphicFramePr>
          <p:nvPr>
            <p:extLst>
              <p:ext uri="{D42A27DB-BD31-4B8C-83A1-F6EECF244321}">
                <p14:modId xmlns:p14="http://schemas.microsoft.com/office/powerpoint/2010/main" val="1912750119"/>
              </p:ext>
            </p:extLst>
          </p:nvPr>
        </p:nvGraphicFramePr>
        <p:xfrm>
          <a:off x="549394" y="1040350"/>
          <a:ext cx="5756391" cy="2670502"/>
        </p:xfrm>
        <a:graphic>
          <a:graphicData uri="http://schemas.openxmlformats.org/drawingml/2006/chart">
            <c:chart xmlns:c="http://schemas.openxmlformats.org/drawingml/2006/chart" xmlns:r="http://schemas.openxmlformats.org/officeDocument/2006/relationships" r:id="rId5"/>
          </a:graphicData>
        </a:graphic>
      </p:graphicFrame>
      <p:sp>
        <p:nvSpPr>
          <p:cNvPr id="21" name="テキスト ボックス 20">
            <a:extLst>
              <a:ext uri="{FF2B5EF4-FFF2-40B4-BE49-F238E27FC236}">
                <a16:creationId xmlns:a16="http://schemas.microsoft.com/office/drawing/2014/main" id="{DAD6CE58-29CD-E44A-45F5-F91FFFAB75F0}"/>
              </a:ext>
            </a:extLst>
          </p:cNvPr>
          <p:cNvSpPr txBox="1"/>
          <p:nvPr/>
        </p:nvSpPr>
        <p:spPr>
          <a:xfrm>
            <a:off x="549394" y="3961063"/>
            <a:ext cx="5756391" cy="251992"/>
          </a:xfrm>
          <a:prstGeom prst="rect">
            <a:avLst/>
          </a:prstGeom>
          <a:noFill/>
        </p:spPr>
        <p:txBody>
          <a:bodyPr wrap="square">
            <a:spAutoFit/>
          </a:bodyPr>
          <a:lstStyle/>
          <a:p>
            <a:pPr algn="l">
              <a:lnSpc>
                <a:spcPts val="1300"/>
              </a:lnSpc>
            </a:pPr>
            <a:r>
              <a:rPr lang="en-US" altLang="ja-JP" sz="900" b="1" dirty="0">
                <a:solidFill>
                  <a:srgbClr val="002060"/>
                </a:solidFill>
                <a:latin typeface="メイリオ" pitchFamily="50" charset="-128"/>
                <a:ea typeface="メイリオ" pitchFamily="50" charset="-128"/>
                <a:cs typeface="メイリオ" pitchFamily="50" charset="-128"/>
              </a:rPr>
              <a:t>4</a:t>
            </a:r>
            <a:r>
              <a:rPr lang="ja-JP" altLang="en-US" sz="900" b="1" dirty="0">
                <a:solidFill>
                  <a:srgbClr val="002060"/>
                </a:solidFill>
                <a:latin typeface="メイリオ" pitchFamily="50" charset="-128"/>
                <a:ea typeface="メイリオ" pitchFamily="50" charset="-128"/>
                <a:cs typeface="メイリオ" pitchFamily="50" charset="-128"/>
              </a:rPr>
              <a:t>：転職後、年収が上がる人が最も多いのは</a:t>
            </a:r>
            <a:r>
              <a:rPr lang="en-US" altLang="ja-JP" sz="900" b="1" dirty="0">
                <a:solidFill>
                  <a:srgbClr val="002060"/>
                </a:solidFill>
                <a:latin typeface="メイリオ" pitchFamily="50" charset="-128"/>
                <a:ea typeface="メイリオ" pitchFamily="50" charset="-128"/>
                <a:cs typeface="メイリオ" pitchFamily="50" charset="-128"/>
              </a:rPr>
              <a:t>40</a:t>
            </a:r>
            <a:r>
              <a:rPr lang="ja-JP" altLang="en-US" sz="900" b="1" dirty="0">
                <a:solidFill>
                  <a:srgbClr val="002060"/>
                </a:solidFill>
                <a:latin typeface="メイリオ" pitchFamily="50" charset="-128"/>
                <a:ea typeface="メイリオ" pitchFamily="50" charset="-128"/>
                <a:cs typeface="メイリオ" pitchFamily="50" charset="-128"/>
              </a:rPr>
              <a:t>代前半。（図</a:t>
            </a:r>
            <a:r>
              <a:rPr lang="en-US" altLang="ja-JP" sz="900" b="1" dirty="0">
                <a:solidFill>
                  <a:srgbClr val="002060"/>
                </a:solidFill>
                <a:latin typeface="メイリオ" pitchFamily="50" charset="-128"/>
                <a:ea typeface="メイリオ" pitchFamily="50" charset="-128"/>
                <a:cs typeface="メイリオ" pitchFamily="50" charset="-128"/>
              </a:rPr>
              <a:t>10</a:t>
            </a:r>
            <a:r>
              <a:rPr lang="ja-JP" altLang="en-US" sz="900" b="1" dirty="0">
                <a:solidFill>
                  <a:srgbClr val="002060"/>
                </a:solidFill>
                <a:latin typeface="メイリオ" pitchFamily="50" charset="-128"/>
                <a:ea typeface="メイリオ" pitchFamily="50" charset="-128"/>
                <a:cs typeface="メイリオ" pitchFamily="50" charset="-128"/>
              </a:rPr>
              <a:t>、</a:t>
            </a:r>
            <a:r>
              <a:rPr lang="en-US" altLang="ja-JP" sz="900" b="1" dirty="0">
                <a:solidFill>
                  <a:srgbClr val="002060"/>
                </a:solidFill>
                <a:latin typeface="メイリオ" pitchFamily="50" charset="-128"/>
                <a:ea typeface="メイリオ" pitchFamily="50" charset="-128"/>
                <a:cs typeface="メイリオ" pitchFamily="50" charset="-128"/>
              </a:rPr>
              <a:t>11</a:t>
            </a:r>
            <a:r>
              <a:rPr lang="ja-JP" altLang="en-US" sz="900" b="1" dirty="0">
                <a:solidFill>
                  <a:srgbClr val="002060"/>
                </a:solidFill>
                <a:latin typeface="メイリオ" pitchFamily="50" charset="-128"/>
                <a:ea typeface="メイリオ" pitchFamily="50" charset="-128"/>
                <a:cs typeface="メイリオ" pitchFamily="50" charset="-128"/>
              </a:rPr>
              <a:t>）</a:t>
            </a:r>
          </a:p>
        </p:txBody>
      </p:sp>
      <p:sp>
        <p:nvSpPr>
          <p:cNvPr id="28" name="テキスト ボックス 27">
            <a:extLst>
              <a:ext uri="{FF2B5EF4-FFF2-40B4-BE49-F238E27FC236}">
                <a16:creationId xmlns:a16="http://schemas.microsoft.com/office/drawing/2014/main" id="{33213562-6084-528F-B76D-3275D93956A0}"/>
              </a:ext>
            </a:extLst>
          </p:cNvPr>
          <p:cNvSpPr txBox="1"/>
          <p:nvPr/>
        </p:nvSpPr>
        <p:spPr>
          <a:xfrm>
            <a:off x="558309" y="4213055"/>
            <a:ext cx="5760972" cy="918841"/>
          </a:xfrm>
          <a:prstGeom prst="rect">
            <a:avLst/>
          </a:prstGeom>
          <a:noFill/>
        </p:spPr>
        <p:txBody>
          <a:bodyPr wrap="square">
            <a:spAutoFit/>
          </a:bodyPr>
          <a:lstStyle/>
          <a:p>
            <a:pPr algn="l">
              <a:lnSpc>
                <a:spcPts val="1300"/>
              </a:lnSpc>
            </a:pPr>
            <a:r>
              <a:rPr lang="ja-JP" altLang="ja-JP" sz="900" dirty="0">
                <a:effectLst/>
                <a:ea typeface="メイリオ" panose="020B0604030504040204" pitchFamily="50" charset="-128"/>
                <a:cs typeface="Times New Roman" panose="02020603050405020304" pitchFamily="18" charset="0"/>
              </a:rPr>
              <a:t>「</a:t>
            </a:r>
            <a:r>
              <a:rPr lang="ja-JP" altLang="en-US" sz="900" dirty="0">
                <a:effectLst/>
                <a:ea typeface="メイリオ" panose="020B0604030504040204" pitchFamily="50" charset="-128"/>
                <a:cs typeface="Times New Roman" panose="02020603050405020304" pitchFamily="18" charset="0"/>
              </a:rPr>
              <a:t>ミドルの転職では、</a:t>
            </a:r>
            <a:r>
              <a:rPr lang="ja-JP" altLang="ja-JP" sz="900" dirty="0">
                <a:effectLst/>
                <a:ea typeface="メイリオ" panose="020B0604030504040204" pitchFamily="50" charset="-128"/>
                <a:cs typeface="Times New Roman" panose="02020603050405020304" pitchFamily="18" charset="0"/>
              </a:rPr>
              <a:t>転職後に年収が上がるのは、どのような年齢層の人が多いですか？」と聞くと、最多は「</a:t>
            </a:r>
            <a:r>
              <a:rPr lang="en-US" altLang="ja-JP" sz="900" dirty="0">
                <a:effectLst/>
                <a:ea typeface="メイリオ" panose="020B0604030504040204" pitchFamily="50" charset="-128"/>
                <a:cs typeface="Times New Roman" panose="02020603050405020304" pitchFamily="18" charset="0"/>
              </a:rPr>
              <a:t>40</a:t>
            </a:r>
            <a:r>
              <a:rPr lang="ja-JP" altLang="ja-JP" sz="900" dirty="0">
                <a:effectLst/>
                <a:ea typeface="メイリオ" panose="020B0604030504040204" pitchFamily="50" charset="-128"/>
                <a:cs typeface="Times New Roman" panose="02020603050405020304" pitchFamily="18" charset="0"/>
              </a:rPr>
              <a:t>代前半」（</a:t>
            </a:r>
            <a:r>
              <a:rPr lang="en-US" altLang="ja-JP" sz="900" dirty="0">
                <a:effectLst/>
                <a:ea typeface="メイリオ" panose="020B0604030504040204" pitchFamily="50" charset="-128"/>
                <a:cs typeface="Times New Roman" panose="02020603050405020304" pitchFamily="18" charset="0"/>
              </a:rPr>
              <a:t>71</a:t>
            </a:r>
            <a:r>
              <a:rPr lang="ja-JP" altLang="ja-JP" sz="900" dirty="0">
                <a:effectLst/>
                <a:ea typeface="メイリオ" panose="020B0604030504040204" pitchFamily="50" charset="-128"/>
                <a:cs typeface="Times New Roman" panose="02020603050405020304" pitchFamily="18" charset="0"/>
              </a:rPr>
              <a:t>％）でした。以降、「</a:t>
            </a:r>
            <a:r>
              <a:rPr lang="en-US" altLang="ja-JP" sz="900" dirty="0">
                <a:effectLst/>
                <a:ea typeface="メイリオ" panose="020B0604030504040204" pitchFamily="50" charset="-128"/>
                <a:cs typeface="Times New Roman" panose="02020603050405020304" pitchFamily="18" charset="0"/>
              </a:rPr>
              <a:t>40</a:t>
            </a:r>
            <a:r>
              <a:rPr lang="ja-JP" altLang="ja-JP" sz="900" dirty="0">
                <a:effectLst/>
                <a:ea typeface="メイリオ" panose="020B0604030504040204" pitchFamily="50" charset="-128"/>
                <a:cs typeface="Times New Roman" panose="02020603050405020304" pitchFamily="18" charset="0"/>
              </a:rPr>
              <a:t>代後半」（上がる場合：</a:t>
            </a:r>
            <a:r>
              <a:rPr lang="en-US" altLang="ja-JP" sz="900" dirty="0">
                <a:effectLst/>
                <a:ea typeface="メイリオ" panose="020B0604030504040204" pitchFamily="50" charset="-128"/>
                <a:cs typeface="Times New Roman" panose="02020603050405020304" pitchFamily="18" charset="0"/>
              </a:rPr>
              <a:t>43</a:t>
            </a:r>
            <a:r>
              <a:rPr lang="ja-JP" altLang="ja-JP" sz="900" dirty="0">
                <a:effectLst/>
                <a:ea typeface="メイリオ" panose="020B0604030504040204" pitchFamily="50" charset="-128"/>
                <a:cs typeface="Times New Roman" panose="02020603050405020304" pitchFamily="18" charset="0"/>
              </a:rPr>
              <a:t>％／下がる場合：</a:t>
            </a:r>
            <a:r>
              <a:rPr lang="en-US" altLang="ja-JP" sz="900" dirty="0">
                <a:effectLst/>
                <a:ea typeface="メイリオ" panose="020B0604030504040204" pitchFamily="50" charset="-128"/>
                <a:cs typeface="Times New Roman" panose="02020603050405020304" pitchFamily="18" charset="0"/>
              </a:rPr>
              <a:t>31</a:t>
            </a:r>
            <a:r>
              <a:rPr lang="ja-JP" altLang="ja-JP" sz="900" dirty="0">
                <a:effectLst/>
                <a:ea typeface="メイリオ" panose="020B0604030504040204" pitchFamily="50" charset="-128"/>
                <a:cs typeface="Times New Roman" panose="02020603050405020304" pitchFamily="18" charset="0"/>
              </a:rPr>
              <a:t>％）、「</a:t>
            </a:r>
            <a:r>
              <a:rPr lang="en-US" altLang="ja-JP" sz="900" dirty="0">
                <a:effectLst/>
                <a:ea typeface="メイリオ" panose="020B0604030504040204" pitchFamily="50" charset="-128"/>
                <a:cs typeface="Times New Roman" panose="02020603050405020304" pitchFamily="18" charset="0"/>
              </a:rPr>
              <a:t>50</a:t>
            </a:r>
            <a:r>
              <a:rPr lang="ja-JP" altLang="ja-JP" sz="900" dirty="0">
                <a:effectLst/>
                <a:ea typeface="メイリオ" panose="020B0604030504040204" pitchFamily="50" charset="-128"/>
                <a:cs typeface="Times New Roman" panose="02020603050405020304" pitchFamily="18" charset="0"/>
              </a:rPr>
              <a:t>代前半」（同：</a:t>
            </a:r>
            <a:r>
              <a:rPr lang="en-US" altLang="ja-JP" sz="900" dirty="0">
                <a:effectLst/>
                <a:ea typeface="メイリオ" panose="020B0604030504040204" pitchFamily="50" charset="-128"/>
                <a:cs typeface="Times New Roman" panose="02020603050405020304" pitchFamily="18" charset="0"/>
              </a:rPr>
              <a:t>15</a:t>
            </a:r>
            <a:r>
              <a:rPr lang="ja-JP" altLang="ja-JP" sz="900" dirty="0">
                <a:effectLst/>
                <a:ea typeface="メイリオ" panose="020B0604030504040204" pitchFamily="50" charset="-128"/>
                <a:cs typeface="Times New Roman" panose="02020603050405020304" pitchFamily="18" charset="0"/>
              </a:rPr>
              <a:t>％／</a:t>
            </a:r>
            <a:r>
              <a:rPr lang="en-US" altLang="ja-JP" sz="900" dirty="0">
                <a:effectLst/>
                <a:ea typeface="メイリオ" panose="020B0604030504040204" pitchFamily="50" charset="-128"/>
                <a:cs typeface="Times New Roman" panose="02020603050405020304" pitchFamily="18" charset="0"/>
              </a:rPr>
              <a:t>53</a:t>
            </a:r>
            <a:r>
              <a:rPr lang="ja-JP" altLang="ja-JP" sz="900" dirty="0">
                <a:effectLst/>
                <a:ea typeface="メイリオ" panose="020B0604030504040204" pitchFamily="50" charset="-128"/>
                <a:cs typeface="Times New Roman" panose="02020603050405020304" pitchFamily="18" charset="0"/>
              </a:rPr>
              <a:t>％）、「</a:t>
            </a:r>
            <a:r>
              <a:rPr lang="en-US" altLang="ja-JP" sz="900" dirty="0">
                <a:effectLst/>
                <a:ea typeface="メイリオ" panose="020B0604030504040204" pitchFamily="50" charset="-128"/>
                <a:cs typeface="Times New Roman" panose="02020603050405020304" pitchFamily="18" charset="0"/>
              </a:rPr>
              <a:t>50</a:t>
            </a:r>
            <a:r>
              <a:rPr lang="ja-JP" altLang="ja-JP" sz="900" dirty="0">
                <a:effectLst/>
                <a:ea typeface="メイリオ" panose="020B0604030504040204" pitchFamily="50" charset="-128"/>
                <a:cs typeface="Times New Roman" panose="02020603050405020304" pitchFamily="18" charset="0"/>
              </a:rPr>
              <a:t>代後半以降」（同</a:t>
            </a:r>
            <a:r>
              <a:rPr lang="ja-JP" altLang="en-US" sz="900" dirty="0">
                <a:effectLst/>
                <a:ea typeface="メイリオ" panose="020B0604030504040204" pitchFamily="50" charset="-128"/>
                <a:cs typeface="Times New Roman" panose="02020603050405020304" pitchFamily="18" charset="0"/>
              </a:rPr>
              <a:t>：</a:t>
            </a:r>
            <a:r>
              <a:rPr lang="en-US" altLang="ja-JP" sz="900" dirty="0">
                <a:effectLst/>
                <a:ea typeface="メイリオ" panose="020B0604030504040204" pitchFamily="50" charset="-128"/>
                <a:cs typeface="Times New Roman" panose="02020603050405020304" pitchFamily="18" charset="0"/>
              </a:rPr>
              <a:t>4</a:t>
            </a:r>
            <a:r>
              <a:rPr lang="ja-JP" altLang="ja-JP" sz="900" dirty="0">
                <a:effectLst/>
                <a:ea typeface="メイリオ" panose="020B0604030504040204" pitchFamily="50" charset="-128"/>
                <a:cs typeface="Times New Roman" panose="02020603050405020304" pitchFamily="18" charset="0"/>
              </a:rPr>
              <a:t>％／</a:t>
            </a:r>
            <a:r>
              <a:rPr lang="en-US" altLang="ja-JP" sz="900" dirty="0">
                <a:effectLst/>
                <a:ea typeface="メイリオ" panose="020B0604030504040204" pitchFamily="50" charset="-128"/>
                <a:cs typeface="Times New Roman" panose="02020603050405020304" pitchFamily="18" charset="0"/>
              </a:rPr>
              <a:t>55</a:t>
            </a:r>
            <a:r>
              <a:rPr lang="ja-JP" altLang="ja-JP" sz="900" dirty="0">
                <a:effectLst/>
                <a:ea typeface="メイリオ" panose="020B0604030504040204" pitchFamily="50" charset="-128"/>
                <a:cs typeface="Times New Roman" panose="02020603050405020304" pitchFamily="18" charset="0"/>
              </a:rPr>
              <a:t>％）となり、</a:t>
            </a:r>
            <a:r>
              <a:rPr lang="en-US" altLang="ja-JP" sz="900" dirty="0">
                <a:effectLst/>
                <a:ea typeface="メイリオ" panose="020B0604030504040204" pitchFamily="50" charset="-128"/>
                <a:cs typeface="Times New Roman" panose="02020603050405020304" pitchFamily="18" charset="0"/>
              </a:rPr>
              <a:t>40</a:t>
            </a:r>
            <a:r>
              <a:rPr lang="ja-JP" altLang="ja-JP" sz="900" dirty="0">
                <a:effectLst/>
                <a:ea typeface="メイリオ" panose="020B0604030504040204" pitchFamily="50" charset="-128"/>
                <a:cs typeface="Times New Roman" panose="02020603050405020304" pitchFamily="18" charset="0"/>
              </a:rPr>
              <a:t>代前半をピークに、年収が上がる人が減っていることが分かりました。転職コンサルタントに聞いた、年収アップが実現できる</a:t>
            </a:r>
            <a:r>
              <a:rPr lang="ja-JP" altLang="en-US" sz="900" dirty="0">
                <a:effectLst/>
                <a:ea typeface="メイリオ" panose="020B0604030504040204" pitchFamily="50" charset="-128"/>
                <a:cs typeface="Times New Roman" panose="02020603050405020304" pitchFamily="18" charset="0"/>
              </a:rPr>
              <a:t>ミドル</a:t>
            </a:r>
            <a:r>
              <a:rPr lang="ja-JP" altLang="ja-JP" sz="900" dirty="0">
                <a:effectLst/>
                <a:ea typeface="メイリオ" panose="020B0604030504040204" pitchFamily="50" charset="-128"/>
                <a:cs typeface="Times New Roman" panose="02020603050405020304" pitchFamily="18" charset="0"/>
              </a:rPr>
              <a:t>の傾向も紹介します。</a:t>
            </a:r>
            <a:endParaRPr lang="ja-JP" altLang="en-US" sz="900" dirty="0"/>
          </a:p>
        </p:txBody>
      </p:sp>
      <p:graphicFrame>
        <p:nvGraphicFramePr>
          <p:cNvPr id="29" name="グラフ 28">
            <a:extLst>
              <a:ext uri="{FF2B5EF4-FFF2-40B4-BE49-F238E27FC236}">
                <a16:creationId xmlns:a16="http://schemas.microsoft.com/office/drawing/2014/main" id="{2578C274-6598-2FAB-AD8D-4C5D9AB48876}"/>
              </a:ext>
            </a:extLst>
          </p:cNvPr>
          <p:cNvGraphicFramePr>
            <a:graphicFrameLocks/>
          </p:cNvGraphicFramePr>
          <p:nvPr>
            <p:extLst>
              <p:ext uri="{D42A27DB-BD31-4B8C-83A1-F6EECF244321}">
                <p14:modId xmlns:p14="http://schemas.microsoft.com/office/powerpoint/2010/main" val="1081224960"/>
              </p:ext>
            </p:extLst>
          </p:nvPr>
        </p:nvGraphicFramePr>
        <p:xfrm>
          <a:off x="549394" y="5418371"/>
          <a:ext cx="5752054" cy="1386671"/>
        </p:xfrm>
        <a:graphic>
          <a:graphicData uri="http://schemas.openxmlformats.org/drawingml/2006/chart">
            <c:chart xmlns:c="http://schemas.openxmlformats.org/drawingml/2006/chart" xmlns:r="http://schemas.openxmlformats.org/officeDocument/2006/relationships" r:id="rId6"/>
          </a:graphicData>
        </a:graphic>
      </p:graphicFrame>
      <p:sp>
        <p:nvSpPr>
          <p:cNvPr id="31" name="テキスト ボックス 30">
            <a:extLst>
              <a:ext uri="{FF2B5EF4-FFF2-40B4-BE49-F238E27FC236}">
                <a16:creationId xmlns:a16="http://schemas.microsoft.com/office/drawing/2014/main" id="{A5C61243-1D59-2E4F-C571-61B5AEC59CB6}"/>
              </a:ext>
            </a:extLst>
          </p:cNvPr>
          <p:cNvSpPr txBox="1"/>
          <p:nvPr/>
        </p:nvSpPr>
        <p:spPr>
          <a:xfrm>
            <a:off x="549394" y="5187539"/>
            <a:ext cx="5967826" cy="230832"/>
          </a:xfrm>
          <a:prstGeom prst="rect">
            <a:avLst/>
          </a:prstGeom>
          <a:noFill/>
        </p:spPr>
        <p:txBody>
          <a:bodyPr wrap="square">
            <a:spAutoFit/>
          </a:bodyPr>
          <a:lstStyle/>
          <a:p>
            <a:pPr algn="l"/>
            <a:r>
              <a:rPr lang="ja-JP" altLang="ja-JP" sz="900" b="1" kern="100" dirty="0">
                <a:effectLst/>
                <a:latin typeface="メイリオ" panose="020B0604030504040204" pitchFamily="50" charset="-128"/>
                <a:ea typeface="メイリオ" panose="020B0604030504040204" pitchFamily="50" charset="-128"/>
                <a:cs typeface="Times New Roman" panose="02020603050405020304" pitchFamily="18" charset="0"/>
              </a:rPr>
              <a:t>【図</a:t>
            </a:r>
            <a:r>
              <a:rPr lang="en-US" altLang="ja-JP" sz="900" b="1" kern="100" dirty="0">
                <a:effectLst/>
                <a:latin typeface="メイリオ" panose="020B0604030504040204" pitchFamily="50" charset="-128"/>
                <a:ea typeface="メイリオ" panose="020B0604030504040204" pitchFamily="50" charset="-128"/>
                <a:cs typeface="Times New Roman" panose="02020603050405020304" pitchFamily="18" charset="0"/>
              </a:rPr>
              <a:t>10</a:t>
            </a:r>
            <a:r>
              <a:rPr lang="ja-JP" altLang="ja-JP" sz="900" b="1" kern="100" dirty="0">
                <a:effectLst/>
                <a:latin typeface="メイリオ" panose="020B0604030504040204" pitchFamily="50" charset="-128"/>
                <a:ea typeface="メイリオ" panose="020B0604030504040204" pitchFamily="50" charset="-128"/>
                <a:cs typeface="Times New Roman" panose="02020603050405020304" pitchFamily="18" charset="0"/>
              </a:rPr>
              <a:t>】ミドルの</a:t>
            </a:r>
            <a:r>
              <a:rPr lang="ja-JP" altLang="ja-JP" sz="900" b="1" kern="100" dirty="0">
                <a:effectLst/>
                <a:latin typeface="游明朝" panose="02020400000000000000" pitchFamily="18" charset="-128"/>
                <a:ea typeface="メイリオ" panose="020B0604030504040204" pitchFamily="50" charset="-128"/>
                <a:cs typeface="Times New Roman" panose="02020603050405020304" pitchFamily="18" charset="0"/>
              </a:rPr>
              <a:t>転職では、転職後に年収が上がるのは、どのような年齢層の人が多いですか？（複数回答可）</a:t>
            </a: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33" name="テキスト ボックス 32">
            <a:extLst>
              <a:ext uri="{FF2B5EF4-FFF2-40B4-BE49-F238E27FC236}">
                <a16:creationId xmlns:a16="http://schemas.microsoft.com/office/drawing/2014/main" id="{3823CBD7-9209-75A6-4385-09B5A7424F5F}"/>
              </a:ext>
            </a:extLst>
          </p:cNvPr>
          <p:cNvSpPr txBox="1"/>
          <p:nvPr/>
        </p:nvSpPr>
        <p:spPr>
          <a:xfrm>
            <a:off x="549395" y="6963210"/>
            <a:ext cx="5760971" cy="230832"/>
          </a:xfrm>
          <a:prstGeom prst="rect">
            <a:avLst/>
          </a:prstGeom>
          <a:noFill/>
        </p:spPr>
        <p:txBody>
          <a:bodyPr wrap="square">
            <a:spAutoFit/>
          </a:bodyPr>
          <a:lstStyle/>
          <a:p>
            <a:pPr algn="l"/>
            <a:r>
              <a:rPr lang="ja-JP" altLang="ja-JP" sz="900" b="1" kern="100" dirty="0">
                <a:effectLst/>
                <a:latin typeface="メイリオ" panose="020B0604030504040204" pitchFamily="50" charset="-128"/>
                <a:ea typeface="メイリオ" panose="020B0604030504040204" pitchFamily="50" charset="-128"/>
                <a:cs typeface="Times New Roman" panose="02020603050405020304" pitchFamily="18" charset="0"/>
              </a:rPr>
              <a:t>【図</a:t>
            </a:r>
            <a:r>
              <a:rPr lang="en-US" altLang="ja-JP" sz="900" b="1" kern="100" dirty="0">
                <a:effectLst/>
                <a:latin typeface="メイリオ" panose="020B0604030504040204" pitchFamily="50" charset="-128"/>
                <a:ea typeface="メイリオ" panose="020B0604030504040204" pitchFamily="50" charset="-128"/>
                <a:cs typeface="Times New Roman" panose="02020603050405020304" pitchFamily="18" charset="0"/>
              </a:rPr>
              <a:t>11</a:t>
            </a:r>
            <a:r>
              <a:rPr lang="ja-JP" altLang="ja-JP" sz="900" b="1" kern="100" dirty="0">
                <a:effectLst/>
                <a:latin typeface="メイリオ" panose="020B0604030504040204" pitchFamily="50" charset="-128"/>
                <a:ea typeface="メイリオ" panose="020B0604030504040204" pitchFamily="50" charset="-128"/>
                <a:cs typeface="Times New Roman" panose="02020603050405020304" pitchFamily="18" charset="0"/>
              </a:rPr>
              <a:t>】転職後に年収が上がるミドルと下がるミドルの年齢層をそれぞれ教えてください。（複数回答可）</a:t>
            </a:r>
            <a:endParaRPr lang="ja-JP" alt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graphicFrame>
        <p:nvGraphicFramePr>
          <p:cNvPr id="36" name="グラフ 35">
            <a:extLst>
              <a:ext uri="{FF2B5EF4-FFF2-40B4-BE49-F238E27FC236}">
                <a16:creationId xmlns:a16="http://schemas.microsoft.com/office/drawing/2014/main" id="{555B539A-F661-D274-7800-ACC3CA69C00B}"/>
              </a:ext>
            </a:extLst>
          </p:cNvPr>
          <p:cNvGraphicFramePr>
            <a:graphicFrameLocks/>
          </p:cNvGraphicFramePr>
          <p:nvPr>
            <p:extLst>
              <p:ext uri="{D42A27DB-BD31-4B8C-83A1-F6EECF244321}">
                <p14:modId xmlns:p14="http://schemas.microsoft.com/office/powerpoint/2010/main" val="3879959917"/>
              </p:ext>
            </p:extLst>
          </p:nvPr>
        </p:nvGraphicFramePr>
        <p:xfrm>
          <a:off x="549394" y="7194042"/>
          <a:ext cx="5832728" cy="1766409"/>
        </p:xfrm>
        <a:graphic>
          <a:graphicData uri="http://schemas.openxmlformats.org/drawingml/2006/chart">
            <c:chart xmlns:c="http://schemas.openxmlformats.org/drawingml/2006/chart" xmlns:r="http://schemas.openxmlformats.org/officeDocument/2006/relationships" r:id="rId7"/>
          </a:graphicData>
        </a:graphic>
      </p:graphicFrame>
      <p:sp>
        <p:nvSpPr>
          <p:cNvPr id="17" name="Rectangle 2">
            <a:extLst>
              <a:ext uri="{FF2B5EF4-FFF2-40B4-BE49-F238E27FC236}">
                <a16:creationId xmlns:a16="http://schemas.microsoft.com/office/drawing/2014/main" id="{1BD343C7-C713-B355-7CF7-9ACD1E2D2343}"/>
              </a:ext>
            </a:extLst>
          </p:cNvPr>
          <p:cNvSpPr>
            <a:spLocks noChangeArrowheads="1"/>
          </p:cNvSpPr>
          <p:nvPr/>
        </p:nvSpPr>
        <p:spPr bwMode="auto">
          <a:xfrm>
            <a:off x="4556437" y="176147"/>
            <a:ext cx="1743634" cy="617940"/>
          </a:xfrm>
          <a:prstGeom prst="rect">
            <a:avLst/>
          </a:prstGeom>
          <a:noFill/>
          <a:ln w="9525">
            <a:noFill/>
            <a:miter lim="800000"/>
            <a:headEnd/>
            <a:tailEnd/>
          </a:ln>
        </p:spPr>
        <p:txBody>
          <a:bodyPr wrap="none" lIns="91426" tIns="45714" rIns="91426" bIns="45714" anchor="ctr"/>
          <a:lstStyle/>
          <a:p>
            <a:pPr algn="l"/>
            <a:r>
              <a:rPr lang="en-US" altLang="ja-JP" sz="700" b="1" spc="300" dirty="0">
                <a:latin typeface="メイリオ" pitchFamily="50" charset="-128"/>
                <a:ea typeface="メイリオ" pitchFamily="50" charset="-128"/>
              </a:rPr>
              <a:t>■No.3377</a:t>
            </a:r>
          </a:p>
          <a:p>
            <a:pPr algn="l"/>
            <a:r>
              <a:rPr lang="ja-JP" altLang="en-US" sz="700" b="1" spc="300" dirty="0">
                <a:latin typeface="メイリオ" pitchFamily="50" charset="-128"/>
                <a:ea typeface="メイリオ" pitchFamily="50" charset="-128"/>
              </a:rPr>
              <a:t>■</a:t>
            </a:r>
            <a:r>
              <a:rPr lang="en-US" altLang="ja-JP" sz="700" b="1" spc="300" dirty="0">
                <a:latin typeface="メイリオ" pitchFamily="50" charset="-128"/>
                <a:ea typeface="メイリオ" pitchFamily="50" charset="-128"/>
              </a:rPr>
              <a:t>2022</a:t>
            </a:r>
            <a:r>
              <a:rPr lang="ja-JP" altLang="en-US" sz="700" b="1" spc="300" dirty="0">
                <a:latin typeface="メイリオ" pitchFamily="50" charset="-128"/>
                <a:ea typeface="メイリオ" pitchFamily="50" charset="-128"/>
              </a:rPr>
              <a:t>年</a:t>
            </a:r>
            <a:r>
              <a:rPr lang="en-US" altLang="ja-JP" sz="700" b="1" spc="300" dirty="0">
                <a:latin typeface="メイリオ" pitchFamily="50" charset="-128"/>
                <a:ea typeface="メイリオ" pitchFamily="50" charset="-128"/>
              </a:rPr>
              <a:t>6</a:t>
            </a:r>
            <a:r>
              <a:rPr lang="ja-JP" altLang="en-US" sz="700" b="1" spc="300" dirty="0">
                <a:latin typeface="メイリオ" pitchFamily="50" charset="-128"/>
                <a:ea typeface="メイリオ" pitchFamily="50" charset="-128"/>
              </a:rPr>
              <a:t>月</a:t>
            </a:r>
            <a:r>
              <a:rPr lang="en-US" altLang="ja-JP" sz="700" b="1" spc="300" dirty="0">
                <a:latin typeface="メイリオ" pitchFamily="50" charset="-128"/>
                <a:ea typeface="メイリオ" pitchFamily="50" charset="-128"/>
              </a:rPr>
              <a:t>22</a:t>
            </a:r>
            <a:r>
              <a:rPr lang="ja-JP" altLang="en-US" sz="700" b="1" spc="300" dirty="0">
                <a:latin typeface="メイリオ" pitchFamily="50" charset="-128"/>
                <a:ea typeface="メイリオ" pitchFamily="50" charset="-128"/>
              </a:rPr>
              <a:t>日発表</a:t>
            </a:r>
            <a:endParaRPr lang="en-US" altLang="ja-JP" sz="700" b="1" spc="300" dirty="0">
              <a:latin typeface="メイリオ" pitchFamily="50" charset="-128"/>
              <a:ea typeface="メイリオ" pitchFamily="50" charset="-128"/>
            </a:endParaRPr>
          </a:p>
          <a:p>
            <a:pPr algn="l"/>
            <a:r>
              <a:rPr lang="ja-JP" altLang="en-US" sz="700" b="1" spc="300" dirty="0">
                <a:solidFill>
                  <a:srgbClr val="002060"/>
                </a:solidFill>
                <a:latin typeface="メイリオ" pitchFamily="50" charset="-128"/>
                <a:ea typeface="メイリオ" pitchFamily="50" charset="-128"/>
              </a:rPr>
              <a:t>■</a:t>
            </a:r>
            <a:r>
              <a:rPr lang="ja-JP" altLang="en-US" sz="700" b="1" spc="300" dirty="0">
                <a:latin typeface="メイリオ" pitchFamily="50" charset="-128"/>
                <a:ea typeface="メイリオ" pitchFamily="50" charset="-128"/>
              </a:rPr>
              <a:t>エン・ジャパン株式会社</a:t>
            </a:r>
          </a:p>
        </p:txBody>
      </p:sp>
    </p:spTree>
    <p:extLst>
      <p:ext uri="{BB962C8B-B14F-4D97-AF65-F5344CB8AC3E}">
        <p14:creationId xmlns:p14="http://schemas.microsoft.com/office/powerpoint/2010/main" val="840084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図 39">
            <a:extLst>
              <a:ext uri="{FF2B5EF4-FFF2-40B4-BE49-F238E27FC236}">
                <a16:creationId xmlns:a16="http://schemas.microsoft.com/office/drawing/2014/main" id="{ECAFD52E-DF69-4652-8468-A4E130154E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2061" y="8458600"/>
            <a:ext cx="1946258" cy="495891"/>
          </a:xfrm>
          <a:prstGeom prst="rect">
            <a:avLst/>
          </a:prstGeom>
        </p:spPr>
      </p:pic>
      <p:grpSp>
        <p:nvGrpSpPr>
          <p:cNvPr id="23" name="グループ化 22"/>
          <p:cNvGrpSpPr/>
          <p:nvPr/>
        </p:nvGrpSpPr>
        <p:grpSpPr>
          <a:xfrm>
            <a:off x="352418" y="70181"/>
            <a:ext cx="3611872" cy="719955"/>
            <a:chOff x="352418" y="70181"/>
            <a:chExt cx="3611872" cy="719955"/>
          </a:xfrm>
        </p:grpSpPr>
        <p:pic>
          <p:nvPicPr>
            <p:cNvPr id="24" name="Picture 2" descr="C:\Documents and Settings\y_oda\デスクトップ\news.jpg"/>
            <p:cNvPicPr>
              <a:picLocks noChangeAspect="1" noChangeArrowheads="1"/>
            </p:cNvPicPr>
            <p:nvPr/>
          </p:nvPicPr>
          <p:blipFill>
            <a:blip r:embed="rId4" cstate="print"/>
            <a:srcRect/>
            <a:stretch>
              <a:fillRect/>
            </a:stretch>
          </p:blipFill>
          <p:spPr bwMode="auto">
            <a:xfrm>
              <a:off x="352418" y="70181"/>
              <a:ext cx="3611872" cy="719955"/>
            </a:xfrm>
            <a:prstGeom prst="rect">
              <a:avLst/>
            </a:prstGeom>
            <a:noFill/>
          </p:spPr>
        </p:pic>
        <p:pic>
          <p:nvPicPr>
            <p:cNvPr id="26" name="図 25"/>
            <p:cNvPicPr>
              <a:picLocks noChangeAspect="1"/>
            </p:cNvPicPr>
            <p:nvPr/>
          </p:nvPicPr>
          <p:blipFill rotWithShape="1">
            <a:blip r:embed="rId5" cstate="print">
              <a:extLst>
                <a:ext uri="{28A0092B-C50C-407E-A947-70E740481C1C}">
                  <a14:useLocalDpi xmlns:a14="http://schemas.microsoft.com/office/drawing/2010/main" val="0"/>
                </a:ext>
              </a:extLst>
            </a:blip>
            <a:srcRect l="13934" t="21373" r="12585" b="18559"/>
            <a:stretch/>
          </p:blipFill>
          <p:spPr>
            <a:xfrm>
              <a:off x="549473" y="213164"/>
              <a:ext cx="798789" cy="456451"/>
            </a:xfrm>
            <a:prstGeom prst="rect">
              <a:avLst/>
            </a:prstGeom>
          </p:spPr>
        </p:pic>
      </p:grpSp>
      <p:sp>
        <p:nvSpPr>
          <p:cNvPr id="34" name="正方形/長方形 33"/>
          <p:cNvSpPr/>
          <p:nvPr/>
        </p:nvSpPr>
        <p:spPr>
          <a:xfrm flipV="1">
            <a:off x="549474" y="771228"/>
            <a:ext cx="5760720" cy="4571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Rectangle 4">
            <a:extLst>
              <a:ext uri="{FF2B5EF4-FFF2-40B4-BE49-F238E27FC236}">
                <a16:creationId xmlns:a16="http://schemas.microsoft.com/office/drawing/2014/main" id="{BD1DE20E-4C29-4B7E-918B-F60A5D6A93A9}"/>
              </a:ext>
            </a:extLst>
          </p:cNvPr>
          <p:cNvSpPr>
            <a:spLocks noChangeArrowheads="1"/>
          </p:cNvSpPr>
          <p:nvPr/>
        </p:nvSpPr>
        <p:spPr bwMode="auto">
          <a:xfrm>
            <a:off x="4703836" y="8348891"/>
            <a:ext cx="1606277" cy="174114"/>
          </a:xfrm>
          <a:prstGeom prst="rect">
            <a:avLst/>
          </a:prstGeom>
          <a:noFill/>
          <a:ln w="19050" algn="ctr">
            <a:noFill/>
            <a:prstDash val="sysDot"/>
            <a:miter lim="800000"/>
            <a:headEnd/>
            <a:tailEnd/>
          </a:ln>
        </p:spPr>
        <p:txBody>
          <a:bodyPr lIns="91426" tIns="45714" rIns="91426" bIns="45714"/>
          <a:lstStyle/>
          <a:p>
            <a:pPr algn="l"/>
            <a:r>
              <a:rPr lang="en-US" altLang="ja-JP" sz="800" dirty="0">
                <a:latin typeface="メイリオ" pitchFamily="50" charset="-128"/>
                <a:ea typeface="メイリオ" pitchFamily="50" charset="-128"/>
                <a:hlinkClick r:id="rId6"/>
              </a:rPr>
              <a:t>https://corp.en-japan.com/</a:t>
            </a:r>
            <a:endParaRPr lang="en-US" altLang="ja-JP" sz="800" dirty="0">
              <a:latin typeface="メイリオ" pitchFamily="50" charset="-128"/>
              <a:ea typeface="メイリオ" pitchFamily="50" charset="-128"/>
            </a:endParaRPr>
          </a:p>
        </p:txBody>
      </p:sp>
      <p:sp>
        <p:nvSpPr>
          <p:cNvPr id="21" name="Rectangle 5">
            <a:extLst>
              <a:ext uri="{FF2B5EF4-FFF2-40B4-BE49-F238E27FC236}">
                <a16:creationId xmlns:a16="http://schemas.microsoft.com/office/drawing/2014/main" id="{78BE2176-7BB7-46B1-A2D8-B28789CF6B54}"/>
              </a:ext>
            </a:extLst>
          </p:cNvPr>
          <p:cNvSpPr>
            <a:spLocks noChangeArrowheads="1"/>
          </p:cNvSpPr>
          <p:nvPr/>
        </p:nvSpPr>
        <p:spPr bwMode="auto">
          <a:xfrm>
            <a:off x="2700890" y="8537898"/>
            <a:ext cx="3609223" cy="397598"/>
          </a:xfrm>
          <a:prstGeom prst="rect">
            <a:avLst/>
          </a:prstGeom>
          <a:noFill/>
          <a:ln w="19050" algn="ctr">
            <a:noFill/>
            <a:prstDash val="sysDot"/>
            <a:miter lim="800000"/>
            <a:headEnd/>
            <a:tailEnd/>
          </a:ln>
        </p:spPr>
        <p:txBody>
          <a:bodyPr lIns="91426" tIns="45714" rIns="91426" bIns="45714"/>
          <a:lstStyle/>
          <a:p>
            <a:pPr algn="l" defTabSz="968375"/>
            <a:r>
              <a:rPr lang="ja-JP" altLang="ja-JP" sz="800" dirty="0">
                <a:latin typeface="メイリオ" pitchFamily="50" charset="-128"/>
                <a:ea typeface="メイリオ" pitchFamily="50" charset="-128"/>
              </a:rPr>
              <a:t>〒163-13</a:t>
            </a:r>
            <a:r>
              <a:rPr lang="en-US" altLang="ja-JP" sz="800" dirty="0">
                <a:latin typeface="メイリオ" pitchFamily="50" charset="-128"/>
                <a:ea typeface="メイリオ" pitchFamily="50" charset="-128"/>
              </a:rPr>
              <a:t>35</a:t>
            </a:r>
            <a:r>
              <a:rPr lang="ja-JP" altLang="en-US" sz="800" dirty="0">
                <a:latin typeface="メイリオ" pitchFamily="50" charset="-128"/>
                <a:ea typeface="メイリオ" pitchFamily="50" charset="-128"/>
              </a:rPr>
              <a:t>　</a:t>
            </a:r>
            <a:r>
              <a:rPr lang="ja-JP" altLang="ja-JP" sz="800" dirty="0">
                <a:latin typeface="メイリオ" pitchFamily="50" charset="-128"/>
                <a:ea typeface="メイリオ" pitchFamily="50" charset="-128"/>
              </a:rPr>
              <a:t>新宿区西新宿6-5-1 新宿アイランドタワー</a:t>
            </a:r>
            <a:endParaRPr lang="ja-JP" altLang="en-US" sz="800" dirty="0">
              <a:latin typeface="メイリオ" pitchFamily="50" charset="-128"/>
              <a:ea typeface="メイリオ" pitchFamily="50" charset="-128"/>
            </a:endParaRPr>
          </a:p>
          <a:p>
            <a:pPr algn="l" defTabSz="968375"/>
            <a:r>
              <a:rPr lang="en-US" altLang="ja-JP" sz="800" dirty="0">
                <a:latin typeface="メイリオ" pitchFamily="50" charset="-128"/>
                <a:ea typeface="メイリオ" pitchFamily="50" charset="-128"/>
              </a:rPr>
              <a:t>TEL</a:t>
            </a:r>
            <a:r>
              <a:rPr lang="ja-JP" altLang="en-US" sz="800" dirty="0">
                <a:latin typeface="メイリオ" pitchFamily="50" charset="-128"/>
                <a:ea typeface="メイリオ" pitchFamily="50" charset="-128"/>
              </a:rPr>
              <a:t>：</a:t>
            </a:r>
            <a:r>
              <a:rPr lang="en-US" altLang="ja-JP" sz="800" dirty="0">
                <a:latin typeface="メイリオ" pitchFamily="50" charset="-128"/>
                <a:ea typeface="メイリオ" pitchFamily="50" charset="-128"/>
              </a:rPr>
              <a:t>03-3342-6590</a:t>
            </a:r>
            <a:r>
              <a:rPr lang="ja-JP" altLang="en-US" sz="800" dirty="0">
                <a:latin typeface="メイリオ" pitchFamily="50" charset="-128"/>
                <a:ea typeface="メイリオ" pitchFamily="50" charset="-128"/>
              </a:rPr>
              <a:t>  </a:t>
            </a:r>
            <a:r>
              <a:rPr lang="en-US" altLang="ja-JP" sz="800" dirty="0">
                <a:latin typeface="メイリオ" pitchFamily="50" charset="-128"/>
                <a:ea typeface="メイリオ" pitchFamily="50" charset="-128"/>
              </a:rPr>
              <a:t>MAIL</a:t>
            </a:r>
            <a:r>
              <a:rPr lang="ja-JP" altLang="en-US" sz="800" dirty="0">
                <a:latin typeface="メイリオ" pitchFamily="50" charset="-128"/>
                <a:ea typeface="メイリオ" pitchFamily="50" charset="-128"/>
              </a:rPr>
              <a:t>：</a:t>
            </a:r>
            <a:r>
              <a:rPr lang="en-US" altLang="ja-JP" sz="800" dirty="0">
                <a:latin typeface="メイリオ" pitchFamily="50" charset="-128"/>
                <a:ea typeface="メイリオ" pitchFamily="50" charset="-128"/>
              </a:rPr>
              <a:t>en-press@en-japan.com</a:t>
            </a:r>
          </a:p>
        </p:txBody>
      </p:sp>
      <p:sp>
        <p:nvSpPr>
          <p:cNvPr id="22" name="Rectangle 4">
            <a:extLst>
              <a:ext uri="{FF2B5EF4-FFF2-40B4-BE49-F238E27FC236}">
                <a16:creationId xmlns:a16="http://schemas.microsoft.com/office/drawing/2014/main" id="{8F4AC546-D183-4AB8-B75B-2CAA36FA09AD}"/>
              </a:ext>
            </a:extLst>
          </p:cNvPr>
          <p:cNvSpPr>
            <a:spLocks noChangeArrowheads="1"/>
          </p:cNvSpPr>
          <p:nvPr/>
        </p:nvSpPr>
        <p:spPr bwMode="auto">
          <a:xfrm>
            <a:off x="2825057" y="8352283"/>
            <a:ext cx="2170907" cy="185615"/>
          </a:xfrm>
          <a:prstGeom prst="rect">
            <a:avLst/>
          </a:prstGeom>
          <a:noFill/>
          <a:ln w="19050" algn="ctr">
            <a:noFill/>
            <a:prstDash val="sysDot"/>
            <a:miter lim="800000"/>
            <a:headEnd/>
            <a:tailEnd/>
          </a:ln>
        </p:spPr>
        <p:txBody>
          <a:bodyPr lIns="91426" tIns="45714" rIns="91426" bIns="45714"/>
          <a:lstStyle/>
          <a:p>
            <a:pPr algn="l" defTabSz="968375"/>
            <a:r>
              <a:rPr lang="ja-JP" altLang="en-US" sz="900" b="1" dirty="0">
                <a:latin typeface="メイリオ" pitchFamily="50" charset="-128"/>
                <a:ea typeface="メイリオ" pitchFamily="50" charset="-128"/>
              </a:rPr>
              <a:t>広報担当：</a:t>
            </a:r>
            <a:r>
              <a:rPr lang="ja-JP" altLang="en-US" sz="900" b="1" dirty="0">
                <a:solidFill>
                  <a:srgbClr val="FF0000"/>
                </a:solidFill>
                <a:latin typeface="メイリオ" pitchFamily="50" charset="-128"/>
                <a:ea typeface="メイリオ" pitchFamily="50" charset="-128"/>
              </a:rPr>
              <a:t>松田、清水、関、高田</a:t>
            </a:r>
          </a:p>
        </p:txBody>
      </p:sp>
      <p:grpSp>
        <p:nvGrpSpPr>
          <p:cNvPr id="25" name="グループ化 24">
            <a:extLst>
              <a:ext uri="{FF2B5EF4-FFF2-40B4-BE49-F238E27FC236}">
                <a16:creationId xmlns:a16="http://schemas.microsoft.com/office/drawing/2014/main" id="{0A71BC72-8AE9-4132-97D6-586766473EC3}"/>
              </a:ext>
            </a:extLst>
          </p:cNvPr>
          <p:cNvGrpSpPr/>
          <p:nvPr/>
        </p:nvGrpSpPr>
        <p:grpSpPr>
          <a:xfrm>
            <a:off x="742061" y="8376808"/>
            <a:ext cx="2129363" cy="149360"/>
            <a:chOff x="541855" y="8383874"/>
            <a:chExt cx="2129363" cy="149360"/>
          </a:xfrm>
        </p:grpSpPr>
        <p:sp>
          <p:nvSpPr>
            <p:cNvPr id="27" name="角丸四角形 38">
              <a:extLst>
                <a:ext uri="{FF2B5EF4-FFF2-40B4-BE49-F238E27FC236}">
                  <a16:creationId xmlns:a16="http://schemas.microsoft.com/office/drawing/2014/main" id="{6EEDA48D-49BF-489B-A5C5-3EF9BE270A87}"/>
                </a:ext>
              </a:extLst>
            </p:cNvPr>
            <p:cNvSpPr/>
            <p:nvPr/>
          </p:nvSpPr>
          <p:spPr>
            <a:xfrm>
              <a:off x="541855" y="8395287"/>
              <a:ext cx="2000243" cy="137947"/>
            </a:xfrm>
            <a:prstGeom prst="roundRect">
              <a:avLst>
                <a:gd name="adj" fmla="val 3236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Rectangle 10">
              <a:extLst>
                <a:ext uri="{FF2B5EF4-FFF2-40B4-BE49-F238E27FC236}">
                  <a16:creationId xmlns:a16="http://schemas.microsoft.com/office/drawing/2014/main" id="{1D7B62D9-FA8F-4D1D-9A85-4CDE24A8BB31}"/>
                </a:ext>
              </a:extLst>
            </p:cNvPr>
            <p:cNvSpPr>
              <a:spLocks noChangeArrowheads="1"/>
            </p:cNvSpPr>
            <p:nvPr/>
          </p:nvSpPr>
          <p:spPr bwMode="auto">
            <a:xfrm>
              <a:off x="678593" y="8383874"/>
              <a:ext cx="1992625" cy="149360"/>
            </a:xfrm>
            <a:prstGeom prst="rect">
              <a:avLst/>
            </a:prstGeom>
            <a:noFill/>
            <a:ln w="19050" algn="ctr">
              <a:noFill/>
              <a:prstDash val="sysDot"/>
              <a:miter lim="800000"/>
              <a:headEnd/>
              <a:tailEnd/>
            </a:ln>
          </p:spPr>
          <p:txBody>
            <a:bodyPr lIns="91426" tIns="45714" rIns="91426" bIns="45714"/>
            <a:lstStyle/>
            <a:p>
              <a:pPr algn="l">
                <a:defRPr/>
              </a:pPr>
              <a:r>
                <a:rPr lang="ja-JP" altLang="en-US" sz="700" b="1" dirty="0">
                  <a:solidFill>
                    <a:schemeClr val="bg1"/>
                  </a:solidFill>
                  <a:latin typeface="メイリオ" pitchFamily="50" charset="-128"/>
                  <a:ea typeface="メイリオ" pitchFamily="50" charset="-128"/>
                </a:rPr>
                <a:t>本ニュースリリースに関する問合せ先</a:t>
              </a:r>
              <a:endParaRPr lang="ja-JP" altLang="en-US" sz="700" b="1" dirty="0">
                <a:solidFill>
                  <a:schemeClr val="bg1"/>
                </a:solidFill>
                <a:effectLst>
                  <a:outerShdw blurRad="38100" dist="38100" dir="2700000" algn="tl">
                    <a:srgbClr val="C0C0C0"/>
                  </a:outerShdw>
                </a:effectLst>
                <a:latin typeface="メイリオ" pitchFamily="50" charset="-128"/>
                <a:ea typeface="メイリオ" pitchFamily="50" charset="-128"/>
              </a:endParaRPr>
            </a:p>
          </p:txBody>
        </p:sp>
      </p:grpSp>
      <p:sp>
        <p:nvSpPr>
          <p:cNvPr id="30" name="正方形/長方形 29">
            <a:extLst>
              <a:ext uri="{FF2B5EF4-FFF2-40B4-BE49-F238E27FC236}">
                <a16:creationId xmlns:a16="http://schemas.microsoft.com/office/drawing/2014/main" id="{3B9B18C3-DBBC-40EA-94FF-D9843C8D7AFC}"/>
              </a:ext>
            </a:extLst>
          </p:cNvPr>
          <p:cNvSpPr/>
          <p:nvPr/>
        </p:nvSpPr>
        <p:spPr>
          <a:xfrm flipV="1">
            <a:off x="549474" y="8235965"/>
            <a:ext cx="5760720" cy="4571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角丸四角形 29">
            <a:extLst>
              <a:ext uri="{FF2B5EF4-FFF2-40B4-BE49-F238E27FC236}">
                <a16:creationId xmlns:a16="http://schemas.microsoft.com/office/drawing/2014/main" id="{00876036-97E2-457D-BE8A-32F63F117E9E}"/>
              </a:ext>
            </a:extLst>
          </p:cNvPr>
          <p:cNvSpPr/>
          <p:nvPr/>
        </p:nvSpPr>
        <p:spPr>
          <a:xfrm>
            <a:off x="549474" y="5027196"/>
            <a:ext cx="5760640" cy="894953"/>
          </a:xfrm>
          <a:prstGeom prst="roundRect">
            <a:avLst>
              <a:gd name="adj" fmla="val 1988"/>
            </a:avLst>
          </a:prstGeom>
          <a:solidFill>
            <a:srgbClr val="EBF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Rectangle 69">
            <a:extLst>
              <a:ext uri="{FF2B5EF4-FFF2-40B4-BE49-F238E27FC236}">
                <a16:creationId xmlns:a16="http://schemas.microsoft.com/office/drawing/2014/main" id="{840C610E-20BF-4680-908D-4D0FCD792C8B}"/>
              </a:ext>
            </a:extLst>
          </p:cNvPr>
          <p:cNvSpPr>
            <a:spLocks noChangeArrowheads="1"/>
          </p:cNvSpPr>
          <p:nvPr/>
        </p:nvSpPr>
        <p:spPr bwMode="auto">
          <a:xfrm>
            <a:off x="619572" y="5108955"/>
            <a:ext cx="5586764" cy="704596"/>
          </a:xfrm>
          <a:prstGeom prst="rect">
            <a:avLst/>
          </a:prstGeom>
          <a:noFill/>
          <a:ln w="19050" algn="ctr">
            <a:noFill/>
            <a:prstDash val="sysDot"/>
            <a:miter lim="800000"/>
            <a:headEnd/>
            <a:tailEnd/>
          </a:ln>
          <a:effectLst/>
        </p:spPr>
        <p:txBody>
          <a:bodyPr wrap="square" anchor="t"/>
          <a:lstStyle/>
          <a:p>
            <a:pPr algn="l"/>
            <a:r>
              <a:rPr lang="en-US" altLang="ja-JP" sz="900" dirty="0">
                <a:latin typeface="メイリオ" pitchFamily="50" charset="-128"/>
                <a:ea typeface="メイリオ" pitchFamily="50" charset="-128"/>
              </a:rPr>
              <a:t>【</a:t>
            </a:r>
            <a:r>
              <a:rPr lang="ja-JP" altLang="en-US" sz="900" dirty="0">
                <a:latin typeface="メイリオ" pitchFamily="50" charset="-128"/>
                <a:ea typeface="メイリオ" pitchFamily="50" charset="-128"/>
              </a:rPr>
              <a:t>調査概要</a:t>
            </a:r>
            <a:r>
              <a:rPr lang="en-US" altLang="ja-JP" sz="900" dirty="0">
                <a:latin typeface="メイリオ" pitchFamily="50" charset="-128"/>
                <a:ea typeface="メイリオ" pitchFamily="50" charset="-128"/>
              </a:rPr>
              <a:t>】</a:t>
            </a:r>
          </a:p>
          <a:p>
            <a:pPr algn="l"/>
            <a:r>
              <a:rPr lang="ja-JP" altLang="en-US" sz="900" dirty="0">
                <a:latin typeface="メイリオ" pitchFamily="50" charset="-128"/>
                <a:ea typeface="メイリオ" pitchFamily="50" charset="-128"/>
              </a:rPr>
              <a:t>■調査方法　：インターネットによるアンケート</a:t>
            </a:r>
          </a:p>
          <a:p>
            <a:pPr algn="l"/>
            <a:r>
              <a:rPr lang="ja-JP" altLang="en-US" sz="900" dirty="0">
                <a:latin typeface="メイリオ" pitchFamily="50" charset="-128"/>
                <a:ea typeface="メイリオ" pitchFamily="50" charset="-128"/>
              </a:rPr>
              <a:t>■調査対象　：</a:t>
            </a:r>
            <a:r>
              <a:rPr lang="en-US" altLang="ja-JP" sz="900" dirty="0">
                <a:latin typeface="メイリオ" pitchFamily="50" charset="-128"/>
                <a:ea typeface="メイリオ" pitchFamily="50" charset="-128"/>
              </a:rPr>
              <a:t>『</a:t>
            </a:r>
            <a:r>
              <a:rPr lang="ja-JP" altLang="en-US" sz="900" dirty="0">
                <a:latin typeface="メイリオ" pitchFamily="50" charset="-128"/>
                <a:ea typeface="メイリオ" pitchFamily="50" charset="-128"/>
              </a:rPr>
              <a:t>ミドルの転職</a:t>
            </a:r>
            <a:r>
              <a:rPr lang="en-US" altLang="ja-JP" sz="900" dirty="0">
                <a:latin typeface="メイリオ" pitchFamily="50" charset="-128"/>
                <a:ea typeface="メイリオ" pitchFamily="50" charset="-128"/>
              </a:rPr>
              <a:t>』</a:t>
            </a:r>
            <a:r>
              <a:rPr lang="ja-JP" altLang="en-US" sz="900" dirty="0">
                <a:latin typeface="メイリオ" pitchFamily="50" charset="-128"/>
                <a:ea typeface="メイリオ" pitchFamily="50" charset="-128"/>
              </a:rPr>
              <a:t>（</a:t>
            </a:r>
            <a:r>
              <a:rPr lang="en-US" altLang="ja-JP" sz="900" dirty="0">
                <a:latin typeface="メイリオ" pitchFamily="50" charset="-128"/>
                <a:ea typeface="メイリオ" pitchFamily="50" charset="-128"/>
                <a:hlinkClick r:id="rId7"/>
              </a:rPr>
              <a:t>https://mid-tenshoku.com/</a:t>
            </a:r>
            <a:r>
              <a:rPr lang="ja-JP" altLang="en-US" sz="900" dirty="0">
                <a:latin typeface="メイリオ" pitchFamily="50" charset="-128"/>
                <a:ea typeface="メイリオ" pitchFamily="50" charset="-128"/>
              </a:rPr>
              <a:t>）を利用するコンサルタント</a:t>
            </a:r>
            <a:endParaRPr lang="en-US" altLang="ja-JP" sz="900" dirty="0">
              <a:latin typeface="メイリオ" pitchFamily="50" charset="-128"/>
              <a:ea typeface="メイリオ" pitchFamily="50" charset="-128"/>
            </a:endParaRPr>
          </a:p>
          <a:p>
            <a:pPr algn="l"/>
            <a:r>
              <a:rPr lang="ja-JP" altLang="en-US" sz="900" dirty="0">
                <a:latin typeface="メイリオ" pitchFamily="50" charset="-128"/>
                <a:ea typeface="メイリオ" pitchFamily="50" charset="-128"/>
              </a:rPr>
              <a:t>■有効回答数：</a:t>
            </a:r>
            <a:r>
              <a:rPr lang="en-US" altLang="ja-JP" sz="900" dirty="0">
                <a:latin typeface="メイリオ" pitchFamily="50" charset="-128"/>
                <a:ea typeface="メイリオ" pitchFamily="50" charset="-128"/>
              </a:rPr>
              <a:t>175</a:t>
            </a:r>
            <a:r>
              <a:rPr lang="ja-JP" altLang="en-US" sz="900" dirty="0">
                <a:latin typeface="メイリオ" pitchFamily="50" charset="-128"/>
                <a:ea typeface="メイリオ" pitchFamily="50" charset="-128"/>
              </a:rPr>
              <a:t>名</a:t>
            </a:r>
            <a:endParaRPr lang="en-US" altLang="ja-JP" sz="900" dirty="0">
              <a:latin typeface="メイリオ" pitchFamily="50" charset="-128"/>
              <a:ea typeface="メイリオ" pitchFamily="50" charset="-128"/>
            </a:endParaRPr>
          </a:p>
          <a:p>
            <a:pPr algn="l"/>
            <a:r>
              <a:rPr lang="ja-JP" altLang="en-US" sz="900" dirty="0">
                <a:latin typeface="メイリオ" pitchFamily="50" charset="-128"/>
                <a:ea typeface="メイリオ" pitchFamily="50" charset="-128"/>
              </a:rPr>
              <a:t>■調査期間　：</a:t>
            </a:r>
            <a:r>
              <a:rPr lang="en-US" altLang="ja-JP" sz="900" dirty="0">
                <a:latin typeface="メイリオ" pitchFamily="50" charset="-128"/>
                <a:ea typeface="メイリオ" pitchFamily="50" charset="-128"/>
              </a:rPr>
              <a:t>2022</a:t>
            </a:r>
            <a:r>
              <a:rPr lang="ja-JP" altLang="en-US" sz="900" dirty="0">
                <a:latin typeface="メイリオ" pitchFamily="50" charset="-128"/>
                <a:ea typeface="メイリオ" pitchFamily="50" charset="-128"/>
              </a:rPr>
              <a:t>年</a:t>
            </a:r>
            <a:r>
              <a:rPr lang="en-US" altLang="ja-JP" sz="900" dirty="0">
                <a:latin typeface="メイリオ" pitchFamily="50" charset="-128"/>
                <a:ea typeface="メイリオ" pitchFamily="50" charset="-128"/>
              </a:rPr>
              <a:t>5</a:t>
            </a:r>
            <a:r>
              <a:rPr lang="ja-JP" altLang="en-US" sz="900" dirty="0">
                <a:latin typeface="メイリオ" pitchFamily="50" charset="-128"/>
                <a:ea typeface="メイリオ" pitchFamily="50" charset="-128"/>
              </a:rPr>
              <a:t>月</a:t>
            </a:r>
            <a:r>
              <a:rPr lang="en-US" altLang="ja-JP" sz="900" dirty="0">
                <a:latin typeface="メイリオ" pitchFamily="50" charset="-128"/>
                <a:ea typeface="メイリオ" pitchFamily="50" charset="-128"/>
              </a:rPr>
              <a:t>26</a:t>
            </a:r>
            <a:r>
              <a:rPr lang="ja-JP" altLang="en-US" sz="900" dirty="0">
                <a:latin typeface="メイリオ" pitchFamily="50" charset="-128"/>
                <a:ea typeface="メイリオ" pitchFamily="50" charset="-128"/>
              </a:rPr>
              <a:t>日～</a:t>
            </a:r>
            <a:r>
              <a:rPr lang="en-US" altLang="ja-JP" sz="900" dirty="0">
                <a:latin typeface="メイリオ" pitchFamily="50" charset="-128"/>
                <a:ea typeface="メイリオ" pitchFamily="50" charset="-128"/>
              </a:rPr>
              <a:t>6</a:t>
            </a:r>
            <a:r>
              <a:rPr lang="ja-JP" altLang="en-US" sz="900" dirty="0">
                <a:latin typeface="メイリオ" pitchFamily="50" charset="-128"/>
                <a:ea typeface="メイリオ" pitchFamily="50" charset="-128"/>
              </a:rPr>
              <a:t>月</a:t>
            </a:r>
            <a:r>
              <a:rPr lang="en-US" altLang="ja-JP" sz="900" dirty="0">
                <a:latin typeface="メイリオ" pitchFamily="50" charset="-128"/>
                <a:ea typeface="メイリオ" pitchFamily="50" charset="-128"/>
              </a:rPr>
              <a:t>2</a:t>
            </a:r>
            <a:r>
              <a:rPr lang="ja-JP" altLang="en-US" sz="900" dirty="0">
                <a:latin typeface="メイリオ" pitchFamily="50" charset="-128"/>
                <a:ea typeface="メイリオ" pitchFamily="50" charset="-128"/>
              </a:rPr>
              <a:t>日</a:t>
            </a:r>
            <a:endParaRPr lang="en-US" altLang="ja-JP" sz="900" dirty="0">
              <a:latin typeface="メイリオ" pitchFamily="50" charset="-128"/>
              <a:ea typeface="メイリオ" pitchFamily="50" charset="-128"/>
            </a:endParaRPr>
          </a:p>
        </p:txBody>
      </p:sp>
      <p:sp>
        <p:nvSpPr>
          <p:cNvPr id="33" name="Rectangle 22">
            <a:extLst>
              <a:ext uri="{FF2B5EF4-FFF2-40B4-BE49-F238E27FC236}">
                <a16:creationId xmlns:a16="http://schemas.microsoft.com/office/drawing/2014/main" id="{FCBC43A1-244D-4FCA-BA6E-5001EE41A617}"/>
              </a:ext>
            </a:extLst>
          </p:cNvPr>
          <p:cNvSpPr>
            <a:spLocks noChangeArrowheads="1"/>
          </p:cNvSpPr>
          <p:nvPr/>
        </p:nvSpPr>
        <p:spPr bwMode="auto">
          <a:xfrm>
            <a:off x="531089" y="6058979"/>
            <a:ext cx="5777166" cy="246612"/>
          </a:xfrm>
          <a:prstGeom prst="rect">
            <a:avLst/>
          </a:prstGeom>
          <a:solidFill>
            <a:srgbClr val="002060"/>
          </a:solidFill>
          <a:ln w="19050" algn="ctr">
            <a:noFill/>
            <a:prstDash val="sysDot"/>
            <a:miter lim="800000"/>
            <a:headEnd/>
            <a:tailEnd/>
          </a:ln>
        </p:spPr>
        <p:txBody>
          <a:bodyPr/>
          <a:lstStyle>
            <a:defPPr>
              <a:defRPr lang="ja-JP"/>
            </a:defPPr>
            <a:lvl1pPr algn="ctr"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ctr"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ctr"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ctr"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ctr"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indent="85725">
              <a:lnSpc>
                <a:spcPts val="1600"/>
              </a:lnSpc>
            </a:pPr>
            <a:endParaRPr lang="ja-JP" altLang="en-US" sz="900" b="1" spc="300" dirty="0">
              <a:solidFill>
                <a:schemeClr val="bg1"/>
              </a:solidFill>
              <a:latin typeface="メイリオ" pitchFamily="50" charset="-128"/>
              <a:ea typeface="メイリオ" pitchFamily="50" charset="-128"/>
            </a:endParaRPr>
          </a:p>
        </p:txBody>
      </p:sp>
      <p:sp>
        <p:nvSpPr>
          <p:cNvPr id="35" name="Rectangle 22">
            <a:extLst>
              <a:ext uri="{FF2B5EF4-FFF2-40B4-BE49-F238E27FC236}">
                <a16:creationId xmlns:a16="http://schemas.microsoft.com/office/drawing/2014/main" id="{2B04CC8A-C4AA-4DAB-843E-6A023277D2FE}"/>
              </a:ext>
            </a:extLst>
          </p:cNvPr>
          <p:cNvSpPr>
            <a:spLocks noChangeArrowheads="1"/>
          </p:cNvSpPr>
          <p:nvPr/>
        </p:nvSpPr>
        <p:spPr bwMode="auto">
          <a:xfrm>
            <a:off x="2763313" y="6382815"/>
            <a:ext cx="3430552" cy="1526961"/>
          </a:xfrm>
          <a:prstGeom prst="rect">
            <a:avLst/>
          </a:prstGeom>
          <a:noFill/>
          <a:ln w="19050" algn="ctr">
            <a:noFill/>
            <a:prstDash val="sysDot"/>
            <a:miter lim="800000"/>
            <a:headEnd/>
            <a:tailEnd/>
          </a:ln>
        </p:spPr>
        <p:txBody>
          <a:bodyPr/>
          <a:lstStyle>
            <a:defPPr>
              <a:defRPr lang="ja-JP"/>
            </a:defPPr>
            <a:lvl1pPr algn="ctr"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ctr"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ctr"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ctr"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ctr"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algn="l">
              <a:lnSpc>
                <a:spcPts val="1300"/>
              </a:lnSpc>
            </a:pPr>
            <a:r>
              <a:rPr lang="en-US" altLang="ja-JP" sz="900" dirty="0">
                <a:latin typeface="メイリオ" pitchFamily="50" charset="-128"/>
                <a:ea typeface="メイリオ" pitchFamily="50" charset="-128"/>
                <a:cs typeface="メイリオ" panose="020B0604030504040204" pitchFamily="50" charset="-128"/>
              </a:rPr>
              <a:t>30</a:t>
            </a:r>
            <a:r>
              <a:rPr lang="ja-JP" altLang="en-US" sz="900" dirty="0">
                <a:latin typeface="メイリオ" pitchFamily="50" charset="-128"/>
                <a:ea typeface="メイリオ" pitchFamily="50" charset="-128"/>
                <a:cs typeface="メイリオ" panose="020B0604030504040204" pitchFamily="50" charset="-128"/>
              </a:rPr>
              <a:t>代・</a:t>
            </a:r>
            <a:r>
              <a:rPr lang="en-US" altLang="ja-JP" sz="900" dirty="0">
                <a:latin typeface="メイリオ" pitchFamily="50" charset="-128"/>
                <a:ea typeface="メイリオ" pitchFamily="50" charset="-128"/>
                <a:cs typeface="メイリオ" panose="020B0604030504040204" pitchFamily="50" charset="-128"/>
              </a:rPr>
              <a:t>40</a:t>
            </a:r>
            <a:r>
              <a:rPr lang="ja-JP" altLang="en-US" sz="900" dirty="0">
                <a:latin typeface="メイリオ" pitchFamily="50" charset="-128"/>
                <a:ea typeface="メイリオ" pitchFamily="50" charset="-128"/>
                <a:cs typeface="メイリオ" panose="020B0604030504040204" pitchFamily="50" charset="-128"/>
              </a:rPr>
              <a:t>代を中心とした「ミドル世代」の転職</a:t>
            </a:r>
            <a:r>
              <a:rPr lang="en-US" altLang="ja-JP" sz="900" dirty="0">
                <a:latin typeface="メイリオ" pitchFamily="50" charset="-128"/>
                <a:ea typeface="メイリオ" pitchFamily="50" charset="-128"/>
                <a:cs typeface="メイリオ" panose="020B0604030504040204" pitchFamily="50" charset="-128"/>
              </a:rPr>
              <a:t>/</a:t>
            </a:r>
            <a:r>
              <a:rPr lang="ja-JP" altLang="en-US" sz="900" dirty="0">
                <a:latin typeface="メイリオ" pitchFamily="50" charset="-128"/>
                <a:ea typeface="メイリオ" pitchFamily="50" charset="-128"/>
                <a:cs typeface="メイリオ" panose="020B0604030504040204" pitchFamily="50" charset="-128"/>
              </a:rPr>
              <a:t>採用を支援する求人情報サイト。ミドル世代向けの求人を国内最大規模で掲載しており、経営幹部・</a:t>
            </a:r>
            <a:r>
              <a:rPr lang="en-US" altLang="ja-JP" sz="900" dirty="0" err="1">
                <a:latin typeface="メイリオ" pitchFamily="50" charset="-128"/>
                <a:ea typeface="メイリオ" pitchFamily="50" charset="-128"/>
                <a:cs typeface="メイリオ" panose="020B0604030504040204" pitchFamily="50" charset="-128"/>
              </a:rPr>
              <a:t>CxO</a:t>
            </a:r>
            <a:r>
              <a:rPr lang="ja-JP" altLang="en-US" sz="900" dirty="0">
                <a:latin typeface="メイリオ" pitchFamily="50" charset="-128"/>
                <a:ea typeface="メイリオ" pitchFamily="50" charset="-128"/>
                <a:cs typeface="メイリオ" panose="020B0604030504040204" pitchFamily="50" charset="-128"/>
              </a:rPr>
              <a:t>・部長クラスの募集など年収</a:t>
            </a:r>
            <a:r>
              <a:rPr lang="en-US" altLang="ja-JP" sz="900" dirty="0">
                <a:latin typeface="メイリオ" pitchFamily="50" charset="-128"/>
                <a:ea typeface="メイリオ" pitchFamily="50" charset="-128"/>
                <a:cs typeface="メイリオ" panose="020B0604030504040204" pitchFamily="50" charset="-128"/>
              </a:rPr>
              <a:t>1000</a:t>
            </a:r>
            <a:r>
              <a:rPr lang="ja-JP" altLang="en-US" sz="900" dirty="0">
                <a:latin typeface="メイリオ" pitchFamily="50" charset="-128"/>
                <a:ea typeface="メイリオ" pitchFamily="50" charset="-128"/>
                <a:cs typeface="メイリオ" panose="020B0604030504040204" pitchFamily="50" charset="-128"/>
              </a:rPr>
              <a:t>万円を超えるハイクラス求人も豊富です。経験やテクニカルスキルだけでなく、価値観なども重視した精緻なマッチングが求められる</a:t>
            </a:r>
            <a:r>
              <a:rPr lang="en-US" altLang="ja-JP" sz="900" dirty="0">
                <a:latin typeface="メイリオ" pitchFamily="50" charset="-128"/>
                <a:ea typeface="メイリオ" pitchFamily="50" charset="-128"/>
                <a:cs typeface="メイリオ" panose="020B0604030504040204" pitchFamily="50" charset="-128"/>
              </a:rPr>
              <a:t>30</a:t>
            </a:r>
            <a:r>
              <a:rPr lang="ja-JP" altLang="en-US" sz="900" dirty="0">
                <a:latin typeface="メイリオ" pitchFamily="50" charset="-128"/>
                <a:ea typeface="メイリオ" pitchFamily="50" charset="-128"/>
                <a:cs typeface="メイリオ" panose="020B0604030504040204" pitchFamily="50" charset="-128"/>
              </a:rPr>
              <a:t>代・</a:t>
            </a:r>
            <a:r>
              <a:rPr lang="en-US" altLang="ja-JP" sz="900" dirty="0">
                <a:latin typeface="メイリオ" pitchFamily="50" charset="-128"/>
                <a:ea typeface="メイリオ" pitchFamily="50" charset="-128"/>
                <a:cs typeface="メイリオ" panose="020B0604030504040204" pitchFamily="50" charset="-128"/>
              </a:rPr>
              <a:t>40</a:t>
            </a:r>
            <a:r>
              <a:rPr lang="ja-JP" altLang="en-US" sz="900" dirty="0">
                <a:latin typeface="メイリオ" pitchFamily="50" charset="-128"/>
                <a:ea typeface="メイリオ" pitchFamily="50" charset="-128"/>
                <a:cs typeface="メイリオ" panose="020B0604030504040204" pitchFamily="50" charset="-128"/>
              </a:rPr>
              <a:t>代の転職を、オンラインビデオ面談機能などを搭載した機能的な管理画面でサポート。 転職活動自体の生産性を向上させることで、心的・物理的な負荷を軽減しつつ、入社後の活躍に繋がる転職を支援します。</a:t>
            </a:r>
            <a:endParaRPr lang="en-US" altLang="ja-JP" sz="900" dirty="0">
              <a:latin typeface="メイリオ" pitchFamily="50" charset="-128"/>
              <a:ea typeface="メイリオ" pitchFamily="50" charset="-128"/>
            </a:endParaRPr>
          </a:p>
        </p:txBody>
      </p:sp>
      <p:sp>
        <p:nvSpPr>
          <p:cNvPr id="37" name="四角形: 角を丸くする 20">
            <a:extLst>
              <a:ext uri="{FF2B5EF4-FFF2-40B4-BE49-F238E27FC236}">
                <a16:creationId xmlns:a16="http://schemas.microsoft.com/office/drawing/2014/main" id="{DDA62BFC-ECD1-41D6-A8FB-9FDBCD129C5D}"/>
              </a:ext>
            </a:extLst>
          </p:cNvPr>
          <p:cNvSpPr/>
          <p:nvPr/>
        </p:nvSpPr>
        <p:spPr>
          <a:xfrm>
            <a:off x="539352" y="6068947"/>
            <a:ext cx="5760719" cy="1934938"/>
          </a:xfrm>
          <a:prstGeom prst="roundRect">
            <a:avLst>
              <a:gd name="adj" fmla="val 1295"/>
            </a:avLst>
          </a:prstGeom>
          <a:no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8" name="図 37" descr="コンピューターのスクリーンショット&#10;&#10;自動的に生成された説明">
            <a:extLst>
              <a:ext uri="{FF2B5EF4-FFF2-40B4-BE49-F238E27FC236}">
                <a16:creationId xmlns:a16="http://schemas.microsoft.com/office/drawing/2014/main" id="{FB96915E-FF37-494E-8FA4-473271CCCC4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8722" y="6521704"/>
            <a:ext cx="2072168" cy="1273189"/>
          </a:xfrm>
          <a:prstGeom prst="rect">
            <a:avLst/>
          </a:prstGeom>
        </p:spPr>
      </p:pic>
      <p:sp>
        <p:nvSpPr>
          <p:cNvPr id="36" name="Rectangle 22">
            <a:extLst>
              <a:ext uri="{FF2B5EF4-FFF2-40B4-BE49-F238E27FC236}">
                <a16:creationId xmlns:a16="http://schemas.microsoft.com/office/drawing/2014/main" id="{D43E161B-0AE6-4014-BE74-67830A41456D}"/>
              </a:ext>
            </a:extLst>
          </p:cNvPr>
          <p:cNvSpPr>
            <a:spLocks noChangeArrowheads="1"/>
          </p:cNvSpPr>
          <p:nvPr/>
        </p:nvSpPr>
        <p:spPr bwMode="auto">
          <a:xfrm>
            <a:off x="545343" y="6053386"/>
            <a:ext cx="5768903" cy="258830"/>
          </a:xfrm>
          <a:prstGeom prst="rect">
            <a:avLst/>
          </a:prstGeom>
          <a:noFill/>
          <a:ln w="19050" algn="ctr">
            <a:noFill/>
            <a:prstDash val="sysDot"/>
            <a:miter lim="800000"/>
            <a:headEnd/>
            <a:tailEnd/>
          </a:ln>
        </p:spPr>
        <p:txBody>
          <a:bodyPr/>
          <a:lstStyle>
            <a:defPPr>
              <a:defRPr lang="ja-JP"/>
            </a:defPPr>
            <a:lvl1pPr algn="ctr"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ctr"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ctr"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ctr"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ctr"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a:lnSpc>
                <a:spcPts val="1300"/>
              </a:lnSpc>
            </a:pPr>
            <a:r>
              <a:rPr lang="ja-JP" altLang="en-US" sz="900" b="1" spc="300" dirty="0">
                <a:solidFill>
                  <a:schemeClr val="bg1"/>
                </a:solidFill>
                <a:latin typeface="メイリオ" pitchFamily="50" charset="-128"/>
                <a:ea typeface="メイリオ" pitchFamily="50" charset="-128"/>
                <a:cs typeface="メイリオ" panose="020B0604030504040204" pitchFamily="50" charset="-128"/>
              </a:rPr>
              <a:t>ミドル世代に特化した求人情報サイト</a:t>
            </a:r>
            <a:r>
              <a:rPr lang="en-US" altLang="ja-JP" sz="900" b="1" spc="300" dirty="0">
                <a:solidFill>
                  <a:schemeClr val="bg1"/>
                </a:solidFill>
                <a:latin typeface="メイリオ" pitchFamily="50" charset="-128"/>
                <a:ea typeface="メイリオ" pitchFamily="50" charset="-128"/>
                <a:cs typeface="メイリオ" panose="020B0604030504040204" pitchFamily="50" charset="-128"/>
              </a:rPr>
              <a:t>『</a:t>
            </a:r>
            <a:r>
              <a:rPr lang="ja-JP" altLang="en-US" sz="900" b="1" spc="300" dirty="0">
                <a:solidFill>
                  <a:schemeClr val="bg1"/>
                </a:solidFill>
                <a:latin typeface="メイリオ" pitchFamily="50" charset="-128"/>
                <a:ea typeface="メイリオ" pitchFamily="50" charset="-128"/>
                <a:cs typeface="メイリオ" panose="020B0604030504040204" pitchFamily="50" charset="-128"/>
              </a:rPr>
              <a:t>ミドルの転職</a:t>
            </a:r>
            <a:r>
              <a:rPr lang="en-US" altLang="ja-JP" sz="900" b="1" spc="300" dirty="0">
                <a:solidFill>
                  <a:schemeClr val="bg1"/>
                </a:solidFill>
                <a:latin typeface="メイリオ" pitchFamily="50" charset="-128"/>
                <a:ea typeface="メイリオ" pitchFamily="50" charset="-128"/>
                <a:cs typeface="メイリオ" panose="020B0604030504040204" pitchFamily="50" charset="-128"/>
              </a:rPr>
              <a:t>』</a:t>
            </a:r>
            <a:r>
              <a:rPr lang="en-US" altLang="ja-JP" sz="900" dirty="0">
                <a:solidFill>
                  <a:schemeClr val="bg1"/>
                </a:solidFill>
                <a:latin typeface="メイリオ" pitchFamily="50" charset="-128"/>
                <a:ea typeface="メイリオ" pitchFamily="50" charset="-128"/>
                <a:hlinkClick r:id="rId7">
                  <a:extLst>
                    <a:ext uri="{A12FA001-AC4F-418D-AE19-62706E023703}">
                      <ahyp:hlinkClr xmlns:ahyp="http://schemas.microsoft.com/office/drawing/2018/hyperlinkcolor" val="tx"/>
                    </a:ext>
                  </a:extLst>
                </a:hlinkClick>
              </a:rPr>
              <a:t>https://mid-tenshoku.com/</a:t>
            </a:r>
            <a:endParaRPr lang="ja-JP" altLang="en-US" sz="900" dirty="0">
              <a:solidFill>
                <a:schemeClr val="bg1"/>
              </a:solidFill>
            </a:endParaRPr>
          </a:p>
          <a:p>
            <a:pPr>
              <a:lnSpc>
                <a:spcPts val="1300"/>
              </a:lnSpc>
            </a:pPr>
            <a:endParaRPr lang="en-US" altLang="ja-JP" sz="900" b="1" spc="300" dirty="0">
              <a:solidFill>
                <a:schemeClr val="bg1"/>
              </a:solidFill>
              <a:latin typeface="メイリオ" pitchFamily="50" charset="-128"/>
              <a:ea typeface="メイリオ" pitchFamily="50" charset="-128"/>
              <a:cs typeface="メイリオ" panose="020B0604030504040204" pitchFamily="50" charset="-128"/>
            </a:endParaRPr>
          </a:p>
        </p:txBody>
      </p:sp>
      <p:sp>
        <p:nvSpPr>
          <p:cNvPr id="39" name="正方形/長方形 38">
            <a:extLst>
              <a:ext uri="{FF2B5EF4-FFF2-40B4-BE49-F238E27FC236}">
                <a16:creationId xmlns:a16="http://schemas.microsoft.com/office/drawing/2014/main" id="{2368886D-6CC5-5233-D19C-8579C4850101}"/>
              </a:ext>
            </a:extLst>
          </p:cNvPr>
          <p:cNvSpPr/>
          <p:nvPr/>
        </p:nvSpPr>
        <p:spPr>
          <a:xfrm>
            <a:off x="0" y="8965282"/>
            <a:ext cx="6859588" cy="18030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defTabSz="968375">
              <a:lnSpc>
                <a:spcPts val="1300"/>
              </a:lnSpc>
            </a:pPr>
            <a:endParaRPr lang="ja-JP" altLang="en-US" sz="2000" dirty="0">
              <a:solidFill>
                <a:schemeClr val="tx1"/>
              </a:solidFill>
              <a:latin typeface="メイリオ" pitchFamily="50" charset="-128"/>
              <a:ea typeface="メイリオ" pitchFamily="50" charset="-128"/>
            </a:endParaRPr>
          </a:p>
        </p:txBody>
      </p:sp>
      <p:sp>
        <p:nvSpPr>
          <p:cNvPr id="41" name="Rectangle 5">
            <a:extLst>
              <a:ext uri="{FF2B5EF4-FFF2-40B4-BE49-F238E27FC236}">
                <a16:creationId xmlns:a16="http://schemas.microsoft.com/office/drawing/2014/main" id="{7FD95808-6DA1-B46F-294F-E14907DD403F}"/>
              </a:ext>
            </a:extLst>
          </p:cNvPr>
          <p:cNvSpPr>
            <a:spLocks noChangeArrowheads="1"/>
          </p:cNvSpPr>
          <p:nvPr/>
        </p:nvSpPr>
        <p:spPr bwMode="auto">
          <a:xfrm>
            <a:off x="3499092" y="8951057"/>
            <a:ext cx="3309937" cy="180306"/>
          </a:xfrm>
          <a:prstGeom prst="rect">
            <a:avLst/>
          </a:prstGeom>
          <a:noFill/>
          <a:ln w="9525">
            <a:noFill/>
            <a:miter lim="800000"/>
            <a:headEnd/>
            <a:tailEnd/>
          </a:ln>
        </p:spPr>
        <p:txBody>
          <a:bodyPr lIns="91426" tIns="45714" rIns="91426" bIns="45714" anchor="ctr"/>
          <a:lstStyle/>
          <a:p>
            <a:pPr algn="r">
              <a:lnSpc>
                <a:spcPts val="1300"/>
              </a:lnSpc>
            </a:pPr>
            <a:r>
              <a:rPr lang="en-US" altLang="ja-JP" sz="600" dirty="0">
                <a:solidFill>
                  <a:schemeClr val="bg1"/>
                </a:solidFill>
                <a:latin typeface="メイリオ" pitchFamily="50" charset="-128"/>
                <a:ea typeface="メイリオ" pitchFamily="50" charset="-128"/>
              </a:rPr>
              <a:t>Copyright(c) 2022 en Japan Inc. All Rights Reserved.</a:t>
            </a:r>
          </a:p>
        </p:txBody>
      </p:sp>
      <p:sp>
        <p:nvSpPr>
          <p:cNvPr id="42" name="角丸四角形 29">
            <a:extLst>
              <a:ext uri="{FF2B5EF4-FFF2-40B4-BE49-F238E27FC236}">
                <a16:creationId xmlns:a16="http://schemas.microsoft.com/office/drawing/2014/main" id="{823F65E3-E352-5936-8C69-0B6D78047B8D}"/>
              </a:ext>
            </a:extLst>
          </p:cNvPr>
          <p:cNvSpPr/>
          <p:nvPr/>
        </p:nvSpPr>
        <p:spPr>
          <a:xfrm>
            <a:off x="539948" y="899454"/>
            <a:ext cx="5760640" cy="3949786"/>
          </a:xfrm>
          <a:prstGeom prst="roundRect">
            <a:avLst>
              <a:gd name="adj" fmla="val 2466"/>
            </a:avLst>
          </a:prstGeom>
          <a:solidFill>
            <a:srgbClr val="E3F3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テキスト ボックス 42">
            <a:extLst>
              <a:ext uri="{FF2B5EF4-FFF2-40B4-BE49-F238E27FC236}">
                <a16:creationId xmlns:a16="http://schemas.microsoft.com/office/drawing/2014/main" id="{F479FC3C-02DB-DA01-A8E0-215C5972C20B}"/>
              </a:ext>
            </a:extLst>
          </p:cNvPr>
          <p:cNvSpPr txBox="1"/>
          <p:nvPr/>
        </p:nvSpPr>
        <p:spPr>
          <a:xfrm>
            <a:off x="557442" y="1002551"/>
            <a:ext cx="5752671" cy="3752950"/>
          </a:xfrm>
          <a:prstGeom prst="rect">
            <a:avLst/>
          </a:prstGeom>
          <a:noFill/>
        </p:spPr>
        <p:txBody>
          <a:bodyPr wrap="square" rtlCol="0">
            <a:spAutoFit/>
          </a:bodyPr>
          <a:lstStyle/>
          <a:p>
            <a:pPr algn="l">
              <a:lnSpc>
                <a:spcPts val="1300"/>
              </a:lnSpc>
            </a:pPr>
            <a:r>
              <a:rPr kumimoji="1" lang="ja-JP" altLang="en-US" sz="900" b="1" u="sng" dirty="0">
                <a:latin typeface="メイリオ" panose="020B0604030504040204" pitchFamily="50" charset="-128"/>
                <a:ea typeface="メイリオ" panose="020B0604030504040204" pitchFamily="50" charset="-128"/>
              </a:rPr>
              <a:t>年収アップが実現できるミドルの傾向</a:t>
            </a:r>
          </a:p>
          <a:p>
            <a:pPr algn="l">
              <a:lnSpc>
                <a:spcPts val="1300"/>
              </a:lnSpc>
            </a:pPr>
            <a:r>
              <a:rPr kumimoji="1" lang="ja-JP" altLang="en-US" sz="900" dirty="0">
                <a:latin typeface="メイリオ" panose="020B0604030504040204" pitchFamily="50" charset="-128"/>
                <a:ea typeface="メイリオ" panose="020B0604030504040204" pitchFamily="50" charset="-128"/>
              </a:rPr>
              <a:t>・プレイヤーとしてしっかり実務を積んだ上でマネジメントができる方。</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「実務面を含めて若手の育成ができるか」という点をマネジャーに求める企業が多く、</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en-US" altLang="ja-JP" sz="900" dirty="0">
                <a:latin typeface="メイリオ" panose="020B0604030504040204" pitchFamily="50" charset="-128"/>
                <a:ea typeface="メイリオ" panose="020B0604030504040204" pitchFamily="50" charset="-128"/>
              </a:rPr>
              <a:t>20</a:t>
            </a:r>
            <a:r>
              <a:rPr kumimoji="1" lang="ja-JP" altLang="en-US" sz="900" dirty="0">
                <a:latin typeface="メイリオ" panose="020B0604030504040204" pitchFamily="50" charset="-128"/>
                <a:ea typeface="メイリオ" panose="020B0604030504040204" pitchFamily="50" charset="-128"/>
              </a:rPr>
              <a:t>～</a:t>
            </a:r>
            <a:r>
              <a:rPr kumimoji="1" lang="en-US" altLang="ja-JP" sz="900" dirty="0">
                <a:latin typeface="メイリオ" panose="020B0604030504040204" pitchFamily="50" charset="-128"/>
                <a:ea typeface="メイリオ" panose="020B0604030504040204" pitchFamily="50" charset="-128"/>
              </a:rPr>
              <a:t>30</a:t>
            </a:r>
            <a:r>
              <a:rPr kumimoji="1" lang="ja-JP" altLang="en-US" sz="900" dirty="0">
                <a:latin typeface="メイリオ" panose="020B0604030504040204" pitchFamily="50" charset="-128"/>
                <a:ea typeface="メイリオ" panose="020B0604030504040204" pitchFamily="50" charset="-128"/>
              </a:rPr>
              <a:t>代と経営層の橋渡しができ、組織の底上げができる方は、処遇面において交渉力がある。</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反対に「コンサルティングはしていたが実務の経験がない」となると、事業会社としては</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評価してもらいにくい。確実な実務力が、現職以上の給与を引き出すうえでは必須。</a:t>
            </a:r>
          </a:p>
          <a:p>
            <a:pPr algn="l">
              <a:lnSpc>
                <a:spcPts val="1300"/>
              </a:lnSpc>
            </a:pPr>
            <a:endParaRPr kumimoji="1" lang="ja-JP" altLang="en-US" sz="900" dirty="0">
              <a:latin typeface="メイリオ" panose="020B0604030504040204" pitchFamily="50" charset="-128"/>
              <a:ea typeface="メイリオ" panose="020B0604030504040204" pitchFamily="50" charset="-128"/>
            </a:endParaRPr>
          </a:p>
          <a:p>
            <a:pPr algn="l">
              <a:lnSpc>
                <a:spcPts val="1300"/>
              </a:lnSpc>
            </a:pPr>
            <a:r>
              <a:rPr kumimoji="1" lang="ja-JP" altLang="en-US" sz="900" dirty="0">
                <a:latin typeface="メイリオ" panose="020B0604030504040204" pitchFamily="50" charset="-128"/>
                <a:ea typeface="メイリオ" panose="020B0604030504040204" pitchFamily="50" charset="-128"/>
              </a:rPr>
              <a:t>・様々な世代のマネジメントができる方。特に自分より年齢の高いシニア層の円滑なマネジメントが</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できる方。若い世代にトップダウンで指示を出すだけでなく、年齢や性別を問わず幅広なマネジメント</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経験がある方だと、マネジャーとしての実力を評価いただきやすい。</a:t>
            </a:r>
          </a:p>
          <a:p>
            <a:pPr algn="l">
              <a:lnSpc>
                <a:spcPts val="1300"/>
              </a:lnSpc>
            </a:pPr>
            <a:endParaRPr kumimoji="1" lang="ja-JP" altLang="en-US" sz="900" dirty="0">
              <a:latin typeface="メイリオ" panose="020B0604030504040204" pitchFamily="50" charset="-128"/>
              <a:ea typeface="メイリオ" panose="020B0604030504040204" pitchFamily="50" charset="-128"/>
            </a:endParaRPr>
          </a:p>
          <a:p>
            <a:pPr algn="l">
              <a:lnSpc>
                <a:spcPts val="1300"/>
              </a:lnSpc>
            </a:pPr>
            <a:r>
              <a:rPr kumimoji="1" lang="ja-JP" altLang="en-US" sz="900" dirty="0">
                <a:latin typeface="メイリオ" panose="020B0604030504040204" pitchFamily="50" charset="-128"/>
                <a:ea typeface="メイリオ" panose="020B0604030504040204" pitchFamily="50" charset="-128"/>
              </a:rPr>
              <a:t>・一つの職種一筋で実績を積まれたスペシャリスト。中小企業は特に</a:t>
            </a:r>
            <a:r>
              <a:rPr kumimoji="1" lang="en-US" altLang="ja-JP" sz="900" dirty="0">
                <a:latin typeface="メイリオ" panose="020B0604030504040204" pitchFamily="50" charset="-128"/>
                <a:ea typeface="メイリオ" panose="020B0604030504040204" pitchFamily="50" charset="-128"/>
              </a:rPr>
              <a:t>1</a:t>
            </a:r>
            <a:r>
              <a:rPr kumimoji="1" lang="ja-JP" altLang="en-US" sz="900" dirty="0">
                <a:latin typeface="メイリオ" panose="020B0604030504040204" pitchFamily="50" charset="-128"/>
                <a:ea typeface="メイリオ" panose="020B0604030504040204" pitchFamily="50" charset="-128"/>
              </a:rPr>
              <a:t>名の求職者を大事にする</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傾向がある</a:t>
            </a:r>
            <a:r>
              <a:rPr lang="ja-JP" altLang="en-US" sz="900" dirty="0">
                <a:latin typeface="メイリオ" panose="020B0604030504040204" pitchFamily="50" charset="-128"/>
                <a:ea typeface="メイリオ" panose="020B0604030504040204" pitchFamily="50" charset="-128"/>
              </a:rPr>
              <a:t>ため</a:t>
            </a:r>
            <a:r>
              <a:rPr kumimoji="1" lang="ja-JP" altLang="en-US" sz="900" dirty="0">
                <a:latin typeface="メイリオ" panose="020B0604030504040204" pitchFamily="50" charset="-128"/>
                <a:ea typeface="メイリオ" panose="020B0604030504040204" pitchFamily="50" charset="-128"/>
              </a:rPr>
              <a:t>、実績がマッチすれば年収の相談もしやすく年収アップにつながるケースが多い。</a:t>
            </a:r>
          </a:p>
          <a:p>
            <a:pPr algn="l">
              <a:lnSpc>
                <a:spcPts val="1300"/>
              </a:lnSpc>
            </a:pPr>
            <a:endParaRPr kumimoji="1" lang="ja-JP" altLang="en-US" sz="900" dirty="0">
              <a:latin typeface="メイリオ" panose="020B0604030504040204" pitchFamily="50" charset="-128"/>
              <a:ea typeface="メイリオ" panose="020B0604030504040204" pitchFamily="50" charset="-128"/>
            </a:endParaRPr>
          </a:p>
          <a:p>
            <a:pPr algn="l">
              <a:lnSpc>
                <a:spcPts val="1300"/>
              </a:lnSpc>
            </a:pPr>
            <a:r>
              <a:rPr kumimoji="1" lang="ja-JP" altLang="en-US" sz="900" dirty="0">
                <a:latin typeface="メイリオ" panose="020B0604030504040204" pitchFamily="50" charset="-128"/>
                <a:ea typeface="メイリオ" panose="020B0604030504040204" pitchFamily="50" charset="-128"/>
              </a:rPr>
              <a:t>・実務経験とマネジメントのバランスが取れている方。</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また過去の成功体験にとらわれず新しいことにも積極的に取り組む姿勢の方。</a:t>
            </a:r>
          </a:p>
          <a:p>
            <a:pPr algn="l">
              <a:lnSpc>
                <a:spcPts val="1300"/>
              </a:lnSpc>
            </a:pPr>
            <a:endParaRPr kumimoji="1" lang="ja-JP" altLang="en-US" sz="900" dirty="0">
              <a:latin typeface="メイリオ" panose="020B0604030504040204" pitchFamily="50" charset="-128"/>
              <a:ea typeface="メイリオ" panose="020B0604030504040204" pitchFamily="50" charset="-128"/>
            </a:endParaRPr>
          </a:p>
          <a:p>
            <a:pPr algn="l">
              <a:lnSpc>
                <a:spcPts val="1300"/>
              </a:lnSpc>
            </a:pPr>
            <a:r>
              <a:rPr kumimoji="1" lang="ja-JP" altLang="en-US" sz="900" dirty="0">
                <a:latin typeface="メイリオ" panose="020B0604030504040204" pitchFamily="50" charset="-128"/>
                <a:ea typeface="メイリオ" panose="020B0604030504040204" pitchFamily="50" charset="-128"/>
              </a:rPr>
              <a:t>・業務推進力があり、恐れず新しいことにチャレンジしている方（新規事業に携わるなど）。</a:t>
            </a:r>
          </a:p>
          <a:p>
            <a:pPr algn="l">
              <a:lnSpc>
                <a:spcPts val="1300"/>
              </a:lnSpc>
            </a:pPr>
            <a:endParaRPr kumimoji="1" lang="ja-JP" altLang="en-US" sz="900" dirty="0">
              <a:latin typeface="メイリオ" panose="020B0604030504040204" pitchFamily="50" charset="-128"/>
              <a:ea typeface="メイリオ" panose="020B0604030504040204" pitchFamily="50" charset="-128"/>
            </a:endParaRPr>
          </a:p>
          <a:p>
            <a:pPr algn="l">
              <a:lnSpc>
                <a:spcPts val="1300"/>
              </a:lnSpc>
            </a:pPr>
            <a:r>
              <a:rPr kumimoji="1" lang="ja-JP" altLang="en-US" sz="900" dirty="0">
                <a:latin typeface="メイリオ" panose="020B0604030504040204" pitchFamily="50" charset="-128"/>
                <a:ea typeface="メイリオ" panose="020B0604030504040204" pitchFamily="50" charset="-128"/>
              </a:rPr>
              <a:t>・専門性が高く、急速な社会の変化に対応できる人材。</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en-US" altLang="ja-JP" sz="900" dirty="0">
                <a:latin typeface="メイリオ" panose="020B0604030504040204" pitchFamily="50" charset="-128"/>
                <a:ea typeface="メイリオ" panose="020B0604030504040204" pitchFamily="50" charset="-128"/>
              </a:rPr>
              <a:t>DX</a:t>
            </a:r>
            <a:r>
              <a:rPr kumimoji="1" lang="ja-JP" altLang="en-US" sz="900" dirty="0">
                <a:latin typeface="メイリオ" panose="020B0604030504040204" pitchFamily="50" charset="-128"/>
                <a:ea typeface="メイリオ" panose="020B0604030504040204" pitchFamily="50" charset="-128"/>
              </a:rPr>
              <a:t>関連などの、どの業種でもニーズの高いポジションは争奪戦なので大きな年収アップも可能な状況。</a:t>
            </a:r>
            <a:endParaRPr kumimoji="1" lang="en-US" altLang="ja-JP" sz="900" dirty="0">
              <a:latin typeface="メイリオ" panose="020B0604030504040204" pitchFamily="50" charset="-128"/>
              <a:ea typeface="メイリオ" panose="020B0604030504040204" pitchFamily="50" charset="-128"/>
            </a:endParaRPr>
          </a:p>
          <a:p>
            <a:pPr algn="l">
              <a:lnSpc>
                <a:spcPts val="1300"/>
              </a:lnSpc>
            </a:pPr>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一方、業界や職種自体が縮小している場合は、年収アップは難しい。</a:t>
            </a:r>
          </a:p>
        </p:txBody>
      </p:sp>
      <p:sp>
        <p:nvSpPr>
          <p:cNvPr id="29" name="Rectangle 2">
            <a:extLst>
              <a:ext uri="{FF2B5EF4-FFF2-40B4-BE49-F238E27FC236}">
                <a16:creationId xmlns:a16="http://schemas.microsoft.com/office/drawing/2014/main" id="{EB55C2F0-C18C-0D21-64B9-0E1DEB2E3713}"/>
              </a:ext>
            </a:extLst>
          </p:cNvPr>
          <p:cNvSpPr>
            <a:spLocks noChangeArrowheads="1"/>
          </p:cNvSpPr>
          <p:nvPr/>
        </p:nvSpPr>
        <p:spPr bwMode="auto">
          <a:xfrm>
            <a:off x="4556437" y="176147"/>
            <a:ext cx="1743634" cy="617940"/>
          </a:xfrm>
          <a:prstGeom prst="rect">
            <a:avLst/>
          </a:prstGeom>
          <a:noFill/>
          <a:ln w="9525">
            <a:noFill/>
            <a:miter lim="800000"/>
            <a:headEnd/>
            <a:tailEnd/>
          </a:ln>
        </p:spPr>
        <p:txBody>
          <a:bodyPr wrap="none" lIns="91426" tIns="45714" rIns="91426" bIns="45714" anchor="ctr"/>
          <a:lstStyle/>
          <a:p>
            <a:pPr algn="l"/>
            <a:r>
              <a:rPr lang="en-US" altLang="ja-JP" sz="700" b="1" spc="300" dirty="0">
                <a:latin typeface="メイリオ" pitchFamily="50" charset="-128"/>
                <a:ea typeface="メイリオ" pitchFamily="50" charset="-128"/>
              </a:rPr>
              <a:t>■No.3377</a:t>
            </a:r>
          </a:p>
          <a:p>
            <a:pPr algn="l"/>
            <a:r>
              <a:rPr lang="ja-JP" altLang="en-US" sz="700" b="1" spc="300" dirty="0">
                <a:latin typeface="メイリオ" pitchFamily="50" charset="-128"/>
                <a:ea typeface="メイリオ" pitchFamily="50" charset="-128"/>
              </a:rPr>
              <a:t>■</a:t>
            </a:r>
            <a:r>
              <a:rPr lang="en-US" altLang="ja-JP" sz="700" b="1" spc="300" dirty="0">
                <a:latin typeface="メイリオ" pitchFamily="50" charset="-128"/>
                <a:ea typeface="メイリオ" pitchFamily="50" charset="-128"/>
              </a:rPr>
              <a:t>2022</a:t>
            </a:r>
            <a:r>
              <a:rPr lang="ja-JP" altLang="en-US" sz="700" b="1" spc="300" dirty="0">
                <a:latin typeface="メイリオ" pitchFamily="50" charset="-128"/>
                <a:ea typeface="メイリオ" pitchFamily="50" charset="-128"/>
              </a:rPr>
              <a:t>年</a:t>
            </a:r>
            <a:r>
              <a:rPr lang="en-US" altLang="ja-JP" sz="700" b="1" spc="300" dirty="0">
                <a:latin typeface="メイリオ" pitchFamily="50" charset="-128"/>
                <a:ea typeface="メイリオ" pitchFamily="50" charset="-128"/>
              </a:rPr>
              <a:t>6</a:t>
            </a:r>
            <a:r>
              <a:rPr lang="ja-JP" altLang="en-US" sz="700" b="1" spc="300" dirty="0">
                <a:latin typeface="メイリオ" pitchFamily="50" charset="-128"/>
                <a:ea typeface="メイリオ" pitchFamily="50" charset="-128"/>
              </a:rPr>
              <a:t>月</a:t>
            </a:r>
            <a:r>
              <a:rPr lang="en-US" altLang="ja-JP" sz="700" b="1" spc="300" dirty="0">
                <a:latin typeface="メイリオ" pitchFamily="50" charset="-128"/>
                <a:ea typeface="メイリオ" pitchFamily="50" charset="-128"/>
              </a:rPr>
              <a:t>22</a:t>
            </a:r>
            <a:r>
              <a:rPr lang="ja-JP" altLang="en-US" sz="700" b="1" spc="300" dirty="0">
                <a:latin typeface="メイリオ" pitchFamily="50" charset="-128"/>
                <a:ea typeface="メイリオ" pitchFamily="50" charset="-128"/>
              </a:rPr>
              <a:t>日発表</a:t>
            </a:r>
            <a:endParaRPr lang="en-US" altLang="ja-JP" sz="700" b="1" spc="300" dirty="0">
              <a:latin typeface="メイリオ" pitchFamily="50" charset="-128"/>
              <a:ea typeface="メイリオ" pitchFamily="50" charset="-128"/>
            </a:endParaRPr>
          </a:p>
          <a:p>
            <a:pPr algn="l"/>
            <a:r>
              <a:rPr lang="ja-JP" altLang="en-US" sz="700" b="1" spc="300" dirty="0">
                <a:solidFill>
                  <a:srgbClr val="002060"/>
                </a:solidFill>
                <a:latin typeface="メイリオ" pitchFamily="50" charset="-128"/>
                <a:ea typeface="メイリオ" pitchFamily="50" charset="-128"/>
              </a:rPr>
              <a:t>■</a:t>
            </a:r>
            <a:r>
              <a:rPr lang="ja-JP" altLang="en-US" sz="700" b="1" spc="300" dirty="0">
                <a:latin typeface="メイリオ" pitchFamily="50" charset="-128"/>
                <a:ea typeface="メイリオ" pitchFamily="50" charset="-128"/>
              </a:rPr>
              <a:t>エン・ジャパン株式会社</a:t>
            </a:r>
          </a:p>
        </p:txBody>
      </p:sp>
    </p:spTree>
    <p:extLst>
      <p:ext uri="{BB962C8B-B14F-4D97-AF65-F5344CB8AC3E}">
        <p14:creationId xmlns:p14="http://schemas.microsoft.com/office/powerpoint/2010/main" val="2460003983"/>
      </p:ext>
    </p:extLst>
  </p:cSld>
  <p:clrMapOvr>
    <a:masterClrMapping/>
  </p:clrMapOvr>
</p:sld>
</file>

<file path=ppt/theme/theme1.xml><?xml version="1.0" encoding="utf-8"?>
<a:theme xmlns:a="http://schemas.openxmlformats.org/drawingml/2006/main" name="会議用">
  <a:themeElements>
    <a:clrScheme name="ユーザー定義 12">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3C5184"/>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会議用</Template>
  <TotalTime>52743</TotalTime>
  <Words>2170</Words>
  <Application>Microsoft Office PowerPoint</Application>
  <PresentationFormat>ユーザー設定</PresentationFormat>
  <Paragraphs>122</Paragraphs>
  <Slides>7</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メイリオ</vt:lpstr>
      <vt:lpstr>游明朝</vt:lpstr>
      <vt:lpstr>Arial</vt:lpstr>
      <vt:lpstr>Calibri</vt:lpstr>
      <vt:lpstr>会議用</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en-japan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makoto_yamoto</dc:creator>
  <cp:lastModifiedBy>高田 つかさ</cp:lastModifiedBy>
  <cp:revision>3680</cp:revision>
  <cp:lastPrinted>2022-06-20T09:12:15Z</cp:lastPrinted>
  <dcterms:created xsi:type="dcterms:W3CDTF">2009-07-16T04:15:34Z</dcterms:created>
  <dcterms:modified xsi:type="dcterms:W3CDTF">2022-06-21T05:28:54Z</dcterms:modified>
</cp:coreProperties>
</file>