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8229600" cy="10972800" type="B4JIS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99"/>
    <a:srgbClr val="0DFF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828" y="-3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795781"/>
            <a:ext cx="6995160" cy="382016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763261"/>
            <a:ext cx="6172200" cy="2649219"/>
          </a:xfrm>
        </p:spPr>
        <p:txBody>
          <a:bodyPr/>
          <a:lstStyle>
            <a:lvl1pPr marL="0" indent="0" algn="ctr">
              <a:buNone/>
              <a:defRPr sz="2160"/>
            </a:lvl1pPr>
            <a:lvl2pPr marL="411480" indent="0" algn="ctr">
              <a:buNone/>
              <a:defRPr sz="1800"/>
            </a:lvl2pPr>
            <a:lvl3pPr marL="822960" indent="0" algn="ctr">
              <a:buNone/>
              <a:defRPr sz="1620"/>
            </a:lvl3pPr>
            <a:lvl4pPr marL="1234440" indent="0" algn="ctr">
              <a:buNone/>
              <a:defRPr sz="1440"/>
            </a:lvl4pPr>
            <a:lvl5pPr marL="1645920" indent="0" algn="ctr">
              <a:buNone/>
              <a:defRPr sz="1440"/>
            </a:lvl5pPr>
            <a:lvl6pPr marL="2057400" indent="0" algn="ctr">
              <a:buNone/>
              <a:defRPr sz="1440"/>
            </a:lvl6pPr>
            <a:lvl7pPr marL="2468880" indent="0" algn="ctr">
              <a:buNone/>
              <a:defRPr sz="1440"/>
            </a:lvl7pPr>
            <a:lvl8pPr marL="2880360" indent="0" algn="ctr">
              <a:buNone/>
              <a:defRPr sz="1440"/>
            </a:lvl8pPr>
            <a:lvl9pPr marL="3291840" indent="0" algn="ctr">
              <a:buNone/>
              <a:defRPr sz="14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D438-8D20-46D6-88AA-8D292EB8A7E3}" type="datetimeFigureOut">
              <a:rPr kumimoji="1" lang="ja-JP" altLang="en-US" smtClean="0"/>
              <a:t>2018/7/2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4A39-6E65-4174-9391-70721CBF9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326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D438-8D20-46D6-88AA-8D292EB8A7E3}" type="datetimeFigureOut">
              <a:rPr kumimoji="1" lang="ja-JP" altLang="en-US" smtClean="0"/>
              <a:t>2018/7/2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4A39-6E65-4174-9391-70721CBF9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539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9308" y="584200"/>
            <a:ext cx="1774508" cy="929894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5785" y="584200"/>
            <a:ext cx="5220653" cy="929894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D438-8D20-46D6-88AA-8D292EB8A7E3}" type="datetimeFigureOut">
              <a:rPr kumimoji="1" lang="ja-JP" altLang="en-US" smtClean="0"/>
              <a:t>2018/7/2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4A39-6E65-4174-9391-70721CBF9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4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D438-8D20-46D6-88AA-8D292EB8A7E3}" type="datetimeFigureOut">
              <a:rPr kumimoji="1" lang="ja-JP" altLang="en-US" smtClean="0"/>
              <a:t>2018/7/2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4A39-6E65-4174-9391-70721CBF9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527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499" y="2735583"/>
            <a:ext cx="7098030" cy="4564379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1499" y="7343143"/>
            <a:ext cx="7098030" cy="2400299"/>
          </a:xfrm>
        </p:spPr>
        <p:txBody>
          <a:bodyPr/>
          <a:lstStyle>
            <a:lvl1pPr marL="0" indent="0">
              <a:buNone/>
              <a:defRPr sz="2160">
                <a:solidFill>
                  <a:schemeClr val="tx1"/>
                </a:solidFill>
              </a:defRPr>
            </a:lvl1pPr>
            <a:lvl2pPr marL="41148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22960" indent="0">
              <a:buNone/>
              <a:defRPr sz="1620">
                <a:solidFill>
                  <a:schemeClr val="tx1">
                    <a:tint val="75000"/>
                  </a:schemeClr>
                </a:solidFill>
              </a:defRPr>
            </a:lvl3pPr>
            <a:lvl4pPr marL="12344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4pPr>
            <a:lvl5pPr marL="16459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5pPr>
            <a:lvl6pPr marL="205740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6pPr>
            <a:lvl7pPr marL="246888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7pPr>
            <a:lvl8pPr marL="288036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8pPr>
            <a:lvl9pPr marL="32918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D438-8D20-46D6-88AA-8D292EB8A7E3}" type="datetimeFigureOut">
              <a:rPr kumimoji="1" lang="ja-JP" altLang="en-US" smtClean="0"/>
              <a:t>2018/7/2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4A39-6E65-4174-9391-70721CBF9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764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5785" y="2921000"/>
            <a:ext cx="3497580" cy="69621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6235" y="2921000"/>
            <a:ext cx="3497580" cy="69621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D438-8D20-46D6-88AA-8D292EB8A7E3}" type="datetimeFigureOut">
              <a:rPr kumimoji="1" lang="ja-JP" altLang="en-US" smtClean="0"/>
              <a:t>2018/7/2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4A39-6E65-4174-9391-70721CBF9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226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584202"/>
            <a:ext cx="7098030" cy="212090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858" y="2689861"/>
            <a:ext cx="3481506" cy="1318259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6858" y="4008120"/>
            <a:ext cx="3481506" cy="58953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66235" y="2689861"/>
            <a:ext cx="3498652" cy="1318259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66235" y="4008120"/>
            <a:ext cx="3498652" cy="58953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D438-8D20-46D6-88AA-8D292EB8A7E3}" type="datetimeFigureOut">
              <a:rPr kumimoji="1" lang="ja-JP" altLang="en-US" smtClean="0"/>
              <a:t>2018/7/2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4A39-6E65-4174-9391-70721CBF9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527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D438-8D20-46D6-88AA-8D292EB8A7E3}" type="datetimeFigureOut">
              <a:rPr kumimoji="1" lang="ja-JP" altLang="en-US" smtClean="0"/>
              <a:t>2018/7/2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4A39-6E65-4174-9391-70721CBF9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97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D438-8D20-46D6-88AA-8D292EB8A7E3}" type="datetimeFigureOut">
              <a:rPr kumimoji="1" lang="ja-JP" altLang="en-US" smtClean="0"/>
              <a:t>2018/7/2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4A39-6E65-4174-9391-70721CBF9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8853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731520"/>
            <a:ext cx="2654260" cy="256032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8652" y="1579882"/>
            <a:ext cx="4166235" cy="7797800"/>
          </a:xfrm>
        </p:spPr>
        <p:txBody>
          <a:bodyPr/>
          <a:lstStyle>
            <a:lvl1pPr>
              <a:defRPr sz="2880"/>
            </a:lvl1pPr>
            <a:lvl2pPr>
              <a:defRPr sz="2520"/>
            </a:lvl2pPr>
            <a:lvl3pPr>
              <a:defRPr sz="216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3291840"/>
            <a:ext cx="2654260" cy="6098541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D438-8D20-46D6-88AA-8D292EB8A7E3}" type="datetimeFigureOut">
              <a:rPr kumimoji="1" lang="ja-JP" altLang="en-US" smtClean="0"/>
              <a:t>2018/7/2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4A39-6E65-4174-9391-70721CBF9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638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857" y="731520"/>
            <a:ext cx="2654260" cy="256032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98652" y="1579882"/>
            <a:ext cx="4166235" cy="7797800"/>
          </a:xfrm>
        </p:spPr>
        <p:txBody>
          <a:bodyPr anchor="t"/>
          <a:lstStyle>
            <a:lvl1pPr marL="0" indent="0">
              <a:buNone/>
              <a:defRPr sz="2880"/>
            </a:lvl1pPr>
            <a:lvl2pPr marL="411480" indent="0">
              <a:buNone/>
              <a:defRPr sz="2520"/>
            </a:lvl2pPr>
            <a:lvl3pPr marL="822960" indent="0">
              <a:buNone/>
              <a:defRPr sz="2160"/>
            </a:lvl3pPr>
            <a:lvl4pPr marL="1234440" indent="0">
              <a:buNone/>
              <a:defRPr sz="1800"/>
            </a:lvl4pPr>
            <a:lvl5pPr marL="1645920" indent="0">
              <a:buNone/>
              <a:defRPr sz="1800"/>
            </a:lvl5pPr>
            <a:lvl6pPr marL="2057400" indent="0">
              <a:buNone/>
              <a:defRPr sz="1800"/>
            </a:lvl6pPr>
            <a:lvl7pPr marL="2468880" indent="0">
              <a:buNone/>
              <a:defRPr sz="1800"/>
            </a:lvl7pPr>
            <a:lvl8pPr marL="2880360" indent="0">
              <a:buNone/>
              <a:defRPr sz="1800"/>
            </a:lvl8pPr>
            <a:lvl9pPr marL="3291840" indent="0">
              <a:buNone/>
              <a:defRPr sz="1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6857" y="3291840"/>
            <a:ext cx="2654260" cy="6098541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D438-8D20-46D6-88AA-8D292EB8A7E3}" type="datetimeFigureOut">
              <a:rPr kumimoji="1" lang="ja-JP" altLang="en-US" smtClean="0"/>
              <a:t>2018/7/2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24A39-6E65-4174-9391-70721CBF9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167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785" y="584202"/>
            <a:ext cx="7098030" cy="2120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785" y="2921000"/>
            <a:ext cx="7098030" cy="6962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5785" y="10170162"/>
            <a:ext cx="185166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8D438-8D20-46D6-88AA-8D292EB8A7E3}" type="datetimeFigureOut">
              <a:rPr kumimoji="1" lang="ja-JP" altLang="en-US" smtClean="0"/>
              <a:t>2018/7/2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6055" y="10170162"/>
            <a:ext cx="277749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2155" y="10170162"/>
            <a:ext cx="1851660" cy="58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24A39-6E65-4174-9391-70721CBF9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926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22960" rtl="0" eaLnBrk="1" latinLnBrk="0" hangingPunct="1">
        <a:lnSpc>
          <a:spcPct val="90000"/>
        </a:lnSpc>
        <a:spcBef>
          <a:spcPct val="0"/>
        </a:spcBef>
        <a:buNone/>
        <a:defRPr kumimoji="1" sz="3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40" indent="-205740" algn="l" defTabSz="82296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kumimoji="1"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8229600" cy="1289082"/>
          </a:xfrm>
          <a:solidFill>
            <a:srgbClr val="0070C0"/>
          </a:solidFill>
        </p:spPr>
        <p:txBody>
          <a:bodyPr anchor="ctr">
            <a:normAutofit/>
          </a:bodyPr>
          <a:lstStyle/>
          <a:p>
            <a:pPr indent="850404"/>
            <a:r>
              <a:rPr lang="ja-JP" altLang="en-US" sz="4000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ネコ</a:t>
            </a:r>
            <a:r>
              <a:rPr lang="ja-JP" altLang="en-US" sz="4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でもわかる！</a:t>
            </a:r>
            <a:r>
              <a:rPr lang="en-US" altLang="ja-JP" sz="4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4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4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4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人制スポーツ雪合戦の</a:t>
            </a:r>
            <a:r>
              <a:rPr lang="ja-JP" altLang="en-US" sz="4000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ルール</a:t>
            </a:r>
            <a:endParaRPr lang="ja-JP" altLang="en-US" sz="6000" dirty="0">
              <a:solidFill>
                <a:schemeClr val="bg1"/>
              </a:solidFill>
              <a:latin typeface="じゆうちょうフォント" panose="02000600000000000000" pitchFamily="2" charset="-128"/>
              <a:ea typeface="じゆうちょうフォント" panose="02000600000000000000" pitchFamily="2" charset="-128"/>
              <a:cs typeface="Aharoni" panose="02010803020104030203" pitchFamily="2" charset="-79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1" y="121647"/>
            <a:ext cx="901336" cy="507002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274321" y="2333897"/>
            <a:ext cx="7680959" cy="56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3086" dirty="0">
              <a:latin typeface="じゆうちょうフォント" panose="02000600000000000000" pitchFamily="2" charset="-128"/>
              <a:ea typeface="じゆうちょうフォント" panose="02000600000000000000" pitchFamily="2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0" y="-147146"/>
            <a:ext cx="1117600" cy="1117600"/>
          </a:xfrm>
          <a:prstGeom prst="rect">
            <a:avLst/>
          </a:prstGeom>
        </p:spPr>
      </p:pic>
      <p:grpSp>
        <p:nvGrpSpPr>
          <p:cNvPr id="24" name="グループ化 23"/>
          <p:cNvGrpSpPr/>
          <p:nvPr/>
        </p:nvGrpSpPr>
        <p:grpSpPr>
          <a:xfrm>
            <a:off x="5096535" y="1123093"/>
            <a:ext cx="2767413" cy="1612022"/>
            <a:chOff x="5096535" y="1834290"/>
            <a:chExt cx="2767413" cy="1612022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6535" y="2319383"/>
              <a:ext cx="1567203" cy="1046730"/>
            </a:xfrm>
            <a:prstGeom prst="rect">
              <a:avLst/>
            </a:prstGeom>
          </p:spPr>
        </p:pic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62199" y="2244563"/>
              <a:ext cx="1201749" cy="1201749"/>
            </a:xfrm>
            <a:prstGeom prst="rect">
              <a:avLst/>
            </a:prstGeom>
          </p:spPr>
        </p:pic>
        <p:sp>
          <p:nvSpPr>
            <p:cNvPr id="16" name="テキスト ボックス 15"/>
            <p:cNvSpPr txBox="1"/>
            <p:nvPr/>
          </p:nvSpPr>
          <p:spPr>
            <a:xfrm>
              <a:off x="5263148" y="1956414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>
                  <a:solidFill>
                    <a:srgbClr val="FFFF00"/>
                  </a:solidFill>
                  <a:latin typeface="じゆうちょうフォント" panose="02000600000000000000" pitchFamily="2" charset="-128"/>
                  <a:ea typeface="じゆうちょうフォント" panose="02000600000000000000" pitchFamily="2" charset="-128"/>
                </a:rPr>
                <a:t>５</a:t>
              </a: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5991353" y="1834290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>
                  <a:solidFill>
                    <a:srgbClr val="FFFF00"/>
                  </a:solidFill>
                  <a:latin typeface="じゆうちょうフォント" panose="02000600000000000000" pitchFamily="2" charset="-128"/>
                  <a:ea typeface="じゆうちょうフォント" panose="02000600000000000000" pitchFamily="2" charset="-128"/>
                </a:rPr>
                <a:t>６</a:t>
              </a: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6821762" y="1843416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>
                  <a:solidFill>
                    <a:srgbClr val="FFFF00"/>
                  </a:solidFill>
                  <a:latin typeface="じゆうちょうフォント" panose="02000600000000000000" pitchFamily="2" charset="-128"/>
                  <a:ea typeface="じゆうちょうフォント" panose="02000600000000000000" pitchFamily="2" charset="-128"/>
                </a:rPr>
                <a:t>７</a:t>
              </a: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563959" y="1204706"/>
            <a:ext cx="4077304" cy="1592038"/>
            <a:chOff x="563959" y="1886876"/>
            <a:chExt cx="4077304" cy="1592038"/>
          </a:xfrm>
        </p:grpSpPr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8336" y="2393385"/>
              <a:ext cx="1052927" cy="1052927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9766" y="2319383"/>
              <a:ext cx="1159531" cy="1159531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3925" y="2406963"/>
              <a:ext cx="1055180" cy="1055180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959" y="2415412"/>
              <a:ext cx="1038282" cy="1038282"/>
            </a:xfrm>
            <a:prstGeom prst="rect">
              <a:avLst/>
            </a:prstGeom>
          </p:spPr>
        </p:pic>
        <p:sp>
          <p:nvSpPr>
            <p:cNvPr id="14" name="テキスト ボックス 13"/>
            <p:cNvSpPr txBox="1"/>
            <p:nvPr/>
          </p:nvSpPr>
          <p:spPr>
            <a:xfrm>
              <a:off x="796424" y="193069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>
                  <a:ln w="15875">
                    <a:noFill/>
                  </a:ln>
                  <a:solidFill>
                    <a:srgbClr val="FF0000"/>
                  </a:solidFill>
                  <a:latin typeface="じゆうちょうフォント" panose="02000600000000000000" pitchFamily="2" charset="-128"/>
                  <a:ea typeface="じゆうちょうフォント" panose="02000600000000000000" pitchFamily="2" charset="-128"/>
                </a:rPr>
                <a:t>１</a:t>
              </a: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662230" y="1906547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>
                  <a:ln w="15875">
                    <a:noFill/>
                  </a:ln>
                  <a:solidFill>
                    <a:srgbClr val="FF0000"/>
                  </a:solidFill>
                  <a:latin typeface="じゆうちょうフォント" panose="02000600000000000000" pitchFamily="2" charset="-128"/>
                  <a:ea typeface="じゆうちょうフォント" panose="02000600000000000000" pitchFamily="2" charset="-128"/>
                </a:rPr>
                <a:t>２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2638159" y="1917791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>
                  <a:ln w="15875">
                    <a:noFill/>
                  </a:ln>
                  <a:solidFill>
                    <a:srgbClr val="FF0000"/>
                  </a:solidFill>
                  <a:latin typeface="じゆうちょうフォント" panose="02000600000000000000" pitchFamily="2" charset="-128"/>
                  <a:ea typeface="じゆうちょうフォント" panose="02000600000000000000" pitchFamily="2" charset="-128"/>
                </a:rPr>
                <a:t>３</a:t>
              </a: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688917" y="1886876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>
                  <a:ln w="15875">
                    <a:noFill/>
                  </a:ln>
                  <a:solidFill>
                    <a:srgbClr val="FF0000"/>
                  </a:solidFill>
                  <a:latin typeface="じゆうちょうフォント" panose="02000600000000000000" pitchFamily="2" charset="-128"/>
                  <a:ea typeface="じゆうちょうフォント" panose="02000600000000000000" pitchFamily="2" charset="-128"/>
                </a:rPr>
                <a:t>４</a:t>
              </a:r>
            </a:p>
          </p:txBody>
        </p:sp>
      </p:grpSp>
      <p:sp>
        <p:nvSpPr>
          <p:cNvPr id="26" name="左大かっこ 25"/>
          <p:cNvSpPr/>
          <p:nvPr/>
        </p:nvSpPr>
        <p:spPr>
          <a:xfrm rot="16200000">
            <a:off x="2353129" y="439846"/>
            <a:ext cx="354468" cy="4366944"/>
          </a:xfrm>
          <a:prstGeom prst="leftBracket">
            <a:avLst/>
          </a:prstGeom>
          <a:noFill/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左大かっこ 26"/>
          <p:cNvSpPr/>
          <p:nvPr/>
        </p:nvSpPr>
        <p:spPr>
          <a:xfrm rot="16200000">
            <a:off x="6289608" y="1128441"/>
            <a:ext cx="354468" cy="2976877"/>
          </a:xfrm>
          <a:prstGeom prst="leftBracket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05047" y="2925385"/>
            <a:ext cx="4108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フォワード　</a:t>
            </a:r>
            <a:r>
              <a:rPr kumimoji="1" lang="ja-JP" altLang="en-US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自陣のバックラインから</a:t>
            </a:r>
            <a:endParaRPr kumimoji="1" lang="en-US" altLang="ja-JP" dirty="0">
              <a:solidFill>
                <a:schemeClr val="bg1"/>
              </a:solidFill>
              <a:latin typeface="じゆうちょうフォント" panose="02000600000000000000" pitchFamily="2" charset="-128"/>
              <a:ea typeface="じゆうちょうフォント" panose="02000600000000000000" pitchFamily="2" charset="-128"/>
            </a:endParaRPr>
          </a:p>
          <a:p>
            <a:r>
              <a:rPr kumimoji="1" lang="ja-JP" altLang="en-US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相手のエンドラインまで移動できる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044361" y="2902783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FF00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バックス　</a:t>
            </a:r>
            <a:endParaRPr kumimoji="1" lang="en-US" altLang="ja-JP" dirty="0">
              <a:solidFill>
                <a:srgbClr val="FFFF00"/>
              </a:solidFill>
              <a:latin typeface="じゆうちょうフォント" panose="02000600000000000000" pitchFamily="2" charset="-128"/>
              <a:ea typeface="じゆうちょうフォント" panose="02000600000000000000" pitchFamily="2" charset="-128"/>
            </a:endParaRPr>
          </a:p>
          <a:p>
            <a:r>
              <a:rPr kumimoji="1" lang="ja-JP" altLang="en-US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オールコート移動可！</a:t>
            </a:r>
            <a:endParaRPr kumimoji="1" lang="en-US" altLang="ja-JP" dirty="0">
              <a:solidFill>
                <a:schemeClr val="bg1"/>
              </a:solidFill>
              <a:latin typeface="じゆうちょうフォント" panose="02000600000000000000" pitchFamily="2" charset="-128"/>
              <a:ea typeface="じゆうちょうフォント" panose="02000600000000000000" pitchFamily="2" charset="-128"/>
            </a:endParaRPr>
          </a:p>
        </p:txBody>
      </p:sp>
      <p:grpSp>
        <p:nvGrpSpPr>
          <p:cNvPr id="67" name="グループ化 66"/>
          <p:cNvGrpSpPr/>
          <p:nvPr/>
        </p:nvGrpSpPr>
        <p:grpSpPr>
          <a:xfrm>
            <a:off x="487141" y="3628569"/>
            <a:ext cx="7299989" cy="3545116"/>
            <a:chOff x="506191" y="4063999"/>
            <a:chExt cx="7299989" cy="3545116"/>
          </a:xfrm>
        </p:grpSpPr>
        <p:sp>
          <p:nvSpPr>
            <p:cNvPr id="30" name="正方形/長方形 29"/>
            <p:cNvSpPr/>
            <p:nvPr/>
          </p:nvSpPr>
          <p:spPr>
            <a:xfrm>
              <a:off x="506191" y="4111172"/>
              <a:ext cx="7299989" cy="349794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2" name="直線コネクタ 31"/>
            <p:cNvCxnSpPr>
              <a:stCxn id="30" idx="0"/>
              <a:endCxn id="30" idx="2"/>
            </p:cNvCxnSpPr>
            <p:nvPr/>
          </p:nvCxnSpPr>
          <p:spPr>
            <a:xfrm>
              <a:off x="4156186" y="4111172"/>
              <a:ext cx="0" cy="349794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>
              <a:off x="1981249" y="4063999"/>
              <a:ext cx="0" cy="3497943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>
              <a:off x="6319299" y="4095392"/>
              <a:ext cx="0" cy="3497943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小波 34"/>
            <p:cNvSpPr/>
            <p:nvPr/>
          </p:nvSpPr>
          <p:spPr>
            <a:xfrm>
              <a:off x="2278743" y="5529943"/>
              <a:ext cx="280362" cy="283028"/>
            </a:xfrm>
            <a:prstGeom prst="doubleWave">
              <a:avLst/>
            </a:prstGeom>
            <a:solidFill>
              <a:srgbClr val="0DFF7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小波 35"/>
            <p:cNvSpPr/>
            <p:nvPr/>
          </p:nvSpPr>
          <p:spPr>
            <a:xfrm>
              <a:off x="5832122" y="5529942"/>
              <a:ext cx="280362" cy="283028"/>
            </a:xfrm>
            <a:prstGeom prst="doubleWave">
              <a:avLst/>
            </a:prstGeom>
            <a:solidFill>
              <a:srgbClr val="FF99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8" name="直線コネクタ 37"/>
            <p:cNvCxnSpPr/>
            <p:nvPr/>
          </p:nvCxnSpPr>
          <p:spPr>
            <a:xfrm>
              <a:off x="2278743" y="5711372"/>
              <a:ext cx="0" cy="29754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>
              <a:off x="6117780" y="5718632"/>
              <a:ext cx="0" cy="29754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正方形/長方形 41"/>
            <p:cNvSpPr/>
            <p:nvPr/>
          </p:nvSpPr>
          <p:spPr>
            <a:xfrm>
              <a:off x="3935138" y="5428340"/>
              <a:ext cx="390119" cy="95794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kumimoji="1" lang="en-US" altLang="ja-JP" sz="1100" dirty="0">
                  <a:solidFill>
                    <a:schemeClr val="tx1"/>
                  </a:solidFill>
                </a:rPr>
                <a:t>※</a:t>
              </a:r>
              <a:r>
                <a:rPr kumimoji="1" lang="ja-JP" altLang="en-US" sz="1100" dirty="0">
                  <a:solidFill>
                    <a:schemeClr val="tx1"/>
                  </a:solidFill>
                </a:rPr>
                <a:t>シェルター</a:t>
              </a:r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4716041" y="6589486"/>
              <a:ext cx="330167" cy="4136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50" dirty="0">
                  <a:solidFill>
                    <a:schemeClr val="tx1"/>
                  </a:solidFill>
                </a:rPr>
                <a:t>※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5579934" y="4602718"/>
              <a:ext cx="330167" cy="4136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>
                  <a:solidFill>
                    <a:schemeClr val="tx1"/>
                  </a:solidFill>
                </a:rPr>
                <a:t>※</a:t>
              </a:r>
              <a:endParaRPr kumimoji="1" lang="ja-JP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3279446" y="4602718"/>
              <a:ext cx="330167" cy="4136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100" dirty="0">
                  <a:solidFill>
                    <a:schemeClr val="tx1"/>
                  </a:solidFill>
                </a:rPr>
                <a:t>※</a:t>
              </a:r>
              <a:endParaRPr kumimoji="1" lang="ja-JP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2409872" y="6562205"/>
              <a:ext cx="330167" cy="4136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50" dirty="0">
                  <a:solidFill>
                    <a:schemeClr val="tx1"/>
                  </a:solidFill>
                </a:rPr>
                <a:t>※</a:t>
              </a:r>
              <a:endParaRPr kumimoji="1" lang="ja-JP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1001194" y="5682342"/>
              <a:ext cx="330167" cy="4136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6921500" y="5682342"/>
              <a:ext cx="330167" cy="4136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2" name="直線矢印コネクタ 51"/>
            <p:cNvCxnSpPr/>
            <p:nvPr/>
          </p:nvCxnSpPr>
          <p:spPr>
            <a:xfrm flipV="1">
              <a:off x="506191" y="4426405"/>
              <a:ext cx="7299989" cy="19050"/>
            </a:xfrm>
            <a:prstGeom prst="straightConnector1">
              <a:avLst/>
            </a:prstGeom>
            <a:ln w="57150">
              <a:solidFill>
                <a:srgbClr val="FFFF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0" name="図 4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91601" y="4167463"/>
              <a:ext cx="742944" cy="680308"/>
            </a:xfrm>
            <a:prstGeom prst="rect">
              <a:avLst/>
            </a:prstGeom>
          </p:spPr>
        </p:pic>
        <p:cxnSp>
          <p:nvCxnSpPr>
            <p:cNvPr id="64" name="直線矢印コネクタ 63"/>
            <p:cNvCxnSpPr/>
            <p:nvPr/>
          </p:nvCxnSpPr>
          <p:spPr>
            <a:xfrm flipV="1">
              <a:off x="506191" y="5188437"/>
              <a:ext cx="5813108" cy="19018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3" name="図 6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2885" y="4939400"/>
              <a:ext cx="640234" cy="687684"/>
            </a:xfrm>
            <a:prstGeom prst="rect">
              <a:avLst/>
            </a:prstGeom>
          </p:spPr>
        </p:pic>
      </p:grpSp>
      <p:sp>
        <p:nvSpPr>
          <p:cNvPr id="69" name="テキスト ボックス 68"/>
          <p:cNvSpPr txBox="1"/>
          <p:nvPr/>
        </p:nvSpPr>
        <p:spPr>
          <a:xfrm>
            <a:off x="2423008" y="6710273"/>
            <a:ext cx="646331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/>
              <a:t>敵陣</a:t>
            </a: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303122" y="6688691"/>
            <a:ext cx="646331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/>
              <a:t>自陣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269235" y="5952936"/>
            <a:ext cx="738664" cy="101566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b="1" dirty="0">
                <a:solidFill>
                  <a:srgbClr val="7030A0"/>
                </a:solidFill>
              </a:rPr>
              <a:t>バック</a:t>
            </a:r>
            <a:endParaRPr kumimoji="1" lang="en-US" altLang="ja-JP" b="1" dirty="0">
              <a:solidFill>
                <a:srgbClr val="7030A0"/>
              </a:solidFill>
            </a:endParaRPr>
          </a:p>
          <a:p>
            <a:r>
              <a:rPr kumimoji="1" lang="ja-JP" altLang="en-US" b="1" dirty="0">
                <a:solidFill>
                  <a:srgbClr val="7030A0"/>
                </a:solidFill>
              </a:rPr>
              <a:t>　ライン</a:t>
            </a: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546426" y="7400085"/>
            <a:ext cx="743665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9999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日本雪合戦連盟制定のルール（抜粋）</a:t>
            </a:r>
            <a:endParaRPr kumimoji="1" lang="en-US" altLang="ja-JP" dirty="0">
              <a:solidFill>
                <a:srgbClr val="FF9999"/>
              </a:solidFill>
              <a:latin typeface="じゆうちょうフォント" panose="02000600000000000000" pitchFamily="2" charset="-128"/>
              <a:ea typeface="じゆうちょうフォント" panose="02000600000000000000" pitchFamily="2" charset="-128"/>
            </a:endParaRPr>
          </a:p>
          <a:p>
            <a:r>
              <a:rPr kumimoji="1" lang="en-US" altLang="ja-JP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3</a:t>
            </a:r>
            <a:r>
              <a:rPr kumimoji="1" lang="ja-JP" altLang="en-US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分</a:t>
            </a:r>
            <a:r>
              <a:rPr kumimoji="1" lang="en-US" altLang="ja-JP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3</a:t>
            </a:r>
            <a:r>
              <a:rPr kumimoji="1" lang="ja-JP" altLang="en-US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セットマッチ、</a:t>
            </a:r>
            <a:r>
              <a:rPr kumimoji="1" lang="en-US" altLang="ja-JP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2</a:t>
            </a:r>
            <a:r>
              <a:rPr kumimoji="1" lang="ja-JP" altLang="en-US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セット先取で勝ち。（勝ち点制）</a:t>
            </a:r>
            <a:endParaRPr kumimoji="1" lang="en-US" altLang="ja-JP" dirty="0">
              <a:solidFill>
                <a:schemeClr val="bg1"/>
              </a:solidFill>
              <a:latin typeface="じゆうちょうフォント" panose="02000600000000000000" pitchFamily="2" charset="-128"/>
              <a:ea typeface="じゆうちょうフォント" panose="02000600000000000000" pitchFamily="2" charset="-128"/>
            </a:endParaRPr>
          </a:p>
          <a:p>
            <a:r>
              <a:rPr kumimoji="1" lang="ja-JP" altLang="en-US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雪玉は</a:t>
            </a:r>
            <a:r>
              <a:rPr kumimoji="1" lang="en-US" altLang="ja-JP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1</a:t>
            </a:r>
            <a:r>
              <a:rPr kumimoji="1" lang="ja-JP" altLang="en-US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セット</a:t>
            </a:r>
            <a:r>
              <a:rPr kumimoji="1" lang="en-US" altLang="ja-JP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90</a:t>
            </a:r>
            <a:r>
              <a:rPr kumimoji="1" lang="ja-JP" altLang="en-US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個。試合の始まる前に</a:t>
            </a:r>
            <a:r>
              <a:rPr kumimoji="1" lang="ja-JP" altLang="en-US" dirty="0" smtClean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、</a:t>
            </a:r>
            <a:r>
              <a:rPr kumimoji="1" lang="en-US" altLang="ja-JP" smtClean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270</a:t>
            </a:r>
            <a:r>
              <a:rPr kumimoji="1" lang="ja-JP" altLang="en-US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個チームで制作する。</a:t>
            </a:r>
            <a:endParaRPr kumimoji="1" lang="en-US" altLang="ja-JP" dirty="0">
              <a:solidFill>
                <a:schemeClr val="bg1"/>
              </a:solidFill>
              <a:latin typeface="じゆうちょうフォント" panose="02000600000000000000" pitchFamily="2" charset="-128"/>
              <a:ea typeface="じゆうちょうフォント" panose="02000600000000000000" pitchFamily="2" charset="-128"/>
            </a:endParaRPr>
          </a:p>
          <a:p>
            <a:r>
              <a:rPr kumimoji="1" lang="ja-JP" altLang="en-US" dirty="0">
                <a:solidFill>
                  <a:srgbClr val="FF9999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＜スコアのつけ方＞</a:t>
            </a:r>
            <a:endParaRPr kumimoji="1" lang="en-US" altLang="ja-JP" dirty="0">
              <a:solidFill>
                <a:srgbClr val="FF9999"/>
              </a:solidFill>
              <a:latin typeface="じゆうちょうフォント" panose="02000600000000000000" pitchFamily="2" charset="-128"/>
              <a:ea typeface="じゆうちょうフォント" panose="02000600000000000000" pitchFamily="2" charset="-128"/>
            </a:endParaRPr>
          </a:p>
          <a:p>
            <a:r>
              <a:rPr kumimoji="1" lang="ja-JP" altLang="en-US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相手のフラッグを抜く→</a:t>
            </a:r>
            <a:r>
              <a:rPr kumimoji="1" lang="en-US" altLang="ja-JP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10</a:t>
            </a:r>
            <a:r>
              <a:rPr kumimoji="1" lang="ja-JP" altLang="en-US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点</a:t>
            </a:r>
            <a:endParaRPr kumimoji="1" lang="en-US" altLang="ja-JP" dirty="0">
              <a:solidFill>
                <a:schemeClr val="bg1"/>
              </a:solidFill>
              <a:latin typeface="じゆうちょうフォント" panose="02000600000000000000" pitchFamily="2" charset="-128"/>
              <a:ea typeface="じゆうちょうフォント" panose="02000600000000000000" pitchFamily="2" charset="-128"/>
            </a:endParaRPr>
          </a:p>
          <a:p>
            <a:r>
              <a:rPr kumimoji="1" lang="ja-JP" altLang="en-US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相手を全員倒す→</a:t>
            </a:r>
            <a:r>
              <a:rPr kumimoji="1" lang="en-US" altLang="ja-JP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10</a:t>
            </a:r>
            <a:r>
              <a:rPr kumimoji="1" lang="ja-JP" altLang="en-US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点</a:t>
            </a:r>
            <a:endParaRPr kumimoji="1" lang="en-US" altLang="ja-JP" dirty="0">
              <a:solidFill>
                <a:schemeClr val="bg1"/>
              </a:solidFill>
              <a:latin typeface="じゆうちょうフォント" panose="02000600000000000000" pitchFamily="2" charset="-128"/>
              <a:ea typeface="じゆうちょうフォント" panose="02000600000000000000" pitchFamily="2" charset="-128"/>
            </a:endParaRPr>
          </a:p>
          <a:p>
            <a:r>
              <a:rPr kumimoji="1" lang="ja-JP" altLang="en-US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相手のコートに味方が４人同時に侵入→相手に</a:t>
            </a:r>
            <a:r>
              <a:rPr kumimoji="1" lang="en-US" altLang="ja-JP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10</a:t>
            </a:r>
            <a:r>
              <a:rPr kumimoji="1" lang="ja-JP" altLang="en-US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点</a:t>
            </a:r>
            <a:endParaRPr kumimoji="1" lang="en-US" altLang="ja-JP" dirty="0">
              <a:solidFill>
                <a:schemeClr val="bg1"/>
              </a:solidFill>
              <a:latin typeface="じゆうちょうフォント" panose="02000600000000000000" pitchFamily="2" charset="-128"/>
              <a:ea typeface="じゆうちょうフォント" panose="02000600000000000000" pitchFamily="2" charset="-128"/>
            </a:endParaRPr>
          </a:p>
          <a:p>
            <a:r>
              <a:rPr kumimoji="1" lang="en-US" altLang="ja-JP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1</a:t>
            </a:r>
            <a:r>
              <a:rPr kumimoji="1" lang="ja-JP" altLang="en-US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セット終了時、コートに残った人数→</a:t>
            </a:r>
            <a:r>
              <a:rPr kumimoji="1" lang="en-US" altLang="ja-JP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1</a:t>
            </a:r>
            <a:r>
              <a:rPr kumimoji="1" lang="ja-JP" altLang="en-US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名につき</a:t>
            </a:r>
            <a:r>
              <a:rPr kumimoji="1" lang="en-US" altLang="ja-JP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1</a:t>
            </a:r>
            <a:r>
              <a:rPr kumimoji="1" lang="ja-JP" altLang="en-US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点</a:t>
            </a:r>
            <a:endParaRPr kumimoji="1" lang="en-US" altLang="ja-JP" dirty="0">
              <a:solidFill>
                <a:schemeClr val="bg1"/>
              </a:solidFill>
              <a:latin typeface="じゆうちょうフォント" panose="02000600000000000000" pitchFamily="2" charset="-128"/>
              <a:ea typeface="じゆうちょうフォント" panose="02000600000000000000" pitchFamily="2" charset="-128"/>
            </a:endParaRPr>
          </a:p>
          <a:p>
            <a:endParaRPr kumimoji="1" lang="en-US" altLang="ja-JP" dirty="0">
              <a:solidFill>
                <a:schemeClr val="bg1"/>
              </a:solidFill>
              <a:latin typeface="じゆうちょうフォント" panose="02000600000000000000" pitchFamily="2" charset="-128"/>
              <a:ea typeface="じゆうちょうフォント" panose="02000600000000000000" pitchFamily="2" charset="-128"/>
            </a:endParaRPr>
          </a:p>
          <a:p>
            <a:endParaRPr kumimoji="1" lang="en-US" altLang="ja-JP" dirty="0">
              <a:solidFill>
                <a:schemeClr val="bg1"/>
              </a:solidFill>
              <a:latin typeface="じゆうちょうフォント" panose="02000600000000000000" pitchFamily="2" charset="-128"/>
              <a:ea typeface="じゆうちょうフォント" panose="02000600000000000000" pitchFamily="2" charset="-128"/>
            </a:endParaRPr>
          </a:p>
          <a:p>
            <a:r>
              <a:rPr kumimoji="1" lang="ja-JP" altLang="en-US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相手チームの旗を抜くか、雪球で相手を全員倒すと</a:t>
            </a:r>
            <a:r>
              <a:rPr kumimoji="1" lang="ja-JP" altLang="en-US" dirty="0">
                <a:solidFill>
                  <a:srgbClr val="FF0000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勝ち！</a:t>
            </a:r>
            <a:endParaRPr kumimoji="1" lang="en-US" altLang="ja-JP" dirty="0">
              <a:solidFill>
                <a:srgbClr val="FF0000"/>
              </a:solidFill>
              <a:latin typeface="じゆうちょうフォント" panose="02000600000000000000" pitchFamily="2" charset="-128"/>
              <a:ea typeface="じゆうちょうフォント" panose="02000600000000000000" pitchFamily="2" charset="-128"/>
            </a:endParaRPr>
          </a:p>
          <a:p>
            <a:r>
              <a:rPr kumimoji="1" lang="ja-JP" altLang="en-US" dirty="0">
                <a:solidFill>
                  <a:schemeClr val="bg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相手コートに４人同時に侵入すると負け！</a:t>
            </a: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2653549" y="9747851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FF00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ざっくりまとめると・・・</a:t>
            </a:r>
          </a:p>
        </p:txBody>
      </p:sp>
      <p:sp>
        <p:nvSpPr>
          <p:cNvPr id="75" name="フローチャート: 結合子 74"/>
          <p:cNvSpPr/>
          <p:nvPr/>
        </p:nvSpPr>
        <p:spPr>
          <a:xfrm>
            <a:off x="831878" y="5327906"/>
            <a:ext cx="139316" cy="133085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フローチャート: 結合子 75"/>
          <p:cNvSpPr/>
          <p:nvPr/>
        </p:nvSpPr>
        <p:spPr>
          <a:xfrm>
            <a:off x="831878" y="5431932"/>
            <a:ext cx="139316" cy="133085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フローチャート: 結合子 76"/>
          <p:cNvSpPr/>
          <p:nvPr/>
        </p:nvSpPr>
        <p:spPr>
          <a:xfrm>
            <a:off x="726556" y="5365389"/>
            <a:ext cx="139316" cy="133085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フローチャート: 結合子 77"/>
          <p:cNvSpPr/>
          <p:nvPr/>
        </p:nvSpPr>
        <p:spPr>
          <a:xfrm>
            <a:off x="7334702" y="5339457"/>
            <a:ext cx="139316" cy="133085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フローチャート: 結合子 78"/>
          <p:cNvSpPr/>
          <p:nvPr/>
        </p:nvSpPr>
        <p:spPr>
          <a:xfrm>
            <a:off x="7261343" y="5306763"/>
            <a:ext cx="105723" cy="141554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フローチャート: 結合子 79"/>
          <p:cNvSpPr/>
          <p:nvPr/>
        </p:nvSpPr>
        <p:spPr>
          <a:xfrm>
            <a:off x="7304310" y="5431932"/>
            <a:ext cx="105723" cy="141554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7052619" y="583336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雪球</a:t>
            </a:r>
          </a:p>
        </p:txBody>
      </p:sp>
      <p:cxnSp>
        <p:nvCxnSpPr>
          <p:cNvPr id="85" name="直線矢印コネクタ 84"/>
          <p:cNvCxnSpPr>
            <a:stCxn id="83" idx="0"/>
          </p:cNvCxnSpPr>
          <p:nvPr/>
        </p:nvCxnSpPr>
        <p:spPr>
          <a:xfrm flipH="1" flipV="1">
            <a:off x="7357171" y="5589266"/>
            <a:ext cx="18614" cy="24410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楕円 90"/>
          <p:cNvSpPr/>
          <p:nvPr/>
        </p:nvSpPr>
        <p:spPr>
          <a:xfrm>
            <a:off x="6300249" y="8578931"/>
            <a:ext cx="1776951" cy="170806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勝点が同じ時</a:t>
            </a:r>
            <a:r>
              <a:rPr kumimoji="1" lang="en-US" altLang="ja-JP" sz="1400" dirty="0">
                <a:solidFill>
                  <a:schemeClr val="tx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6m</a:t>
            </a:r>
            <a:r>
              <a:rPr kumimoji="1" lang="ja-JP" altLang="en-US" sz="1400" dirty="0">
                <a:solidFill>
                  <a:schemeClr val="tx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先の的に雪球を当てる</a:t>
            </a:r>
            <a:endParaRPr kumimoji="1" lang="en-US" altLang="ja-JP" sz="1400" dirty="0">
              <a:solidFill>
                <a:schemeClr val="tx1"/>
              </a:solidFill>
              <a:latin typeface="じゆうちょうフォント" panose="02000600000000000000" pitchFamily="2" charset="-128"/>
              <a:ea typeface="じゆうちょうフォント" panose="02000600000000000000" pitchFamily="2" charset="-128"/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  <a:latin typeface="002 zou" panose="00000500000000000000" pitchFamily="50" charset="-128"/>
                <a:ea typeface="002 zou" panose="00000500000000000000" pitchFamily="50" charset="-128"/>
              </a:rPr>
              <a:t>ビクトリー</a:t>
            </a:r>
            <a:endParaRPr kumimoji="1" lang="en-US" altLang="ja-JP" sz="1400" dirty="0">
              <a:solidFill>
                <a:srgbClr val="FF0000"/>
              </a:solidFill>
              <a:latin typeface="002 zou" panose="00000500000000000000" pitchFamily="50" charset="-128"/>
              <a:ea typeface="002 zou" panose="00000500000000000000" pitchFamily="50" charset="-128"/>
            </a:endParaRPr>
          </a:p>
          <a:p>
            <a:r>
              <a:rPr kumimoji="1" lang="ja-JP" altLang="en-US" sz="1400" dirty="0">
                <a:solidFill>
                  <a:srgbClr val="FF0000"/>
                </a:solidFill>
                <a:latin typeface="002 zou" panose="00000500000000000000" pitchFamily="50" charset="-128"/>
                <a:ea typeface="002 zou" panose="00000500000000000000" pitchFamily="50" charset="-128"/>
              </a:rPr>
              <a:t>スロー</a:t>
            </a:r>
            <a:r>
              <a:rPr kumimoji="1" lang="ja-JP" altLang="en-US" sz="1400" dirty="0">
                <a:solidFill>
                  <a:schemeClr val="tx1"/>
                </a:solidFill>
                <a:latin typeface="じゆうちょうフォント" panose="02000600000000000000" pitchFamily="2" charset="-128"/>
                <a:ea typeface="じゆうちょうフォント" panose="02000600000000000000" pitchFamily="2" charset="-128"/>
              </a:rPr>
              <a:t>で決着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6759252" y="472675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ｼｬﾄｰ</a:t>
            </a:r>
          </a:p>
        </p:txBody>
      </p:sp>
      <p:cxnSp>
        <p:nvCxnSpPr>
          <p:cNvPr id="60" name="直線矢印コネクタ 59"/>
          <p:cNvCxnSpPr>
            <a:endCxn id="49" idx="0"/>
          </p:cNvCxnSpPr>
          <p:nvPr/>
        </p:nvCxnSpPr>
        <p:spPr>
          <a:xfrm flipH="1">
            <a:off x="7067534" y="5048826"/>
            <a:ext cx="3700" cy="19808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995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373" y="74129"/>
            <a:ext cx="6718852" cy="1272209"/>
          </a:xfrm>
          <a:solidFill>
            <a:srgbClr val="FFC000"/>
          </a:solidFill>
        </p:spPr>
        <p:txBody>
          <a:bodyPr/>
          <a:lstStyle/>
          <a:p>
            <a:r>
              <a:rPr kumimoji="1" lang="en-US" altLang="ja-JP" b="1" dirty="0" smtClean="0"/>
              <a:t>7</a:t>
            </a:r>
            <a:r>
              <a:rPr kumimoji="1" lang="ja-JP" altLang="en-US" b="1" dirty="0" smtClean="0"/>
              <a:t>月</a:t>
            </a:r>
            <a:r>
              <a:rPr kumimoji="1" lang="en-US" altLang="ja-JP" b="1" dirty="0" smtClean="0"/>
              <a:t>28</a:t>
            </a:r>
            <a:r>
              <a:rPr kumimoji="1" lang="ja-JP" altLang="en-US" b="1" dirty="0" smtClean="0"/>
              <a:t>日（土）</a:t>
            </a:r>
            <a:r>
              <a:rPr kumimoji="1" lang="en-US" altLang="ja-JP" dirty="0" smtClean="0"/>
              <a:t>10:00</a:t>
            </a:r>
            <a:r>
              <a:rPr kumimoji="1" lang="ja-JP" altLang="en-US" dirty="0" smtClean="0"/>
              <a:t>より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　</a:t>
            </a:r>
            <a:r>
              <a:rPr lang="ja-JP" altLang="en-US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町田シバヒロで雪合戦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4886" y="1453615"/>
            <a:ext cx="6559826" cy="8746436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" y="10326469"/>
            <a:ext cx="8229599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＃アツ</a:t>
            </a:r>
            <a:r>
              <a:rPr kumimoji="1" lang="ja-JP" altLang="en-US" b="1" dirty="0" err="1" smtClean="0"/>
              <a:t>いぜ</a:t>
            </a:r>
            <a:r>
              <a:rPr kumimoji="1" lang="ja-JP" altLang="en-US" b="1" dirty="0" smtClean="0"/>
              <a:t>雪合戦</a:t>
            </a:r>
            <a:r>
              <a:rPr kumimoji="1" lang="ja-JP" altLang="en-US" dirty="0" smtClean="0"/>
              <a:t>　　ぶーにゃんコミュニケーション株式会社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℡　</a:t>
            </a:r>
            <a:r>
              <a:rPr kumimoji="1" lang="ja-JP" altLang="en-US" b="1" dirty="0" smtClean="0"/>
              <a:t>０３－６３２６－５１０６</a:t>
            </a:r>
            <a:r>
              <a:rPr kumimoji="1" lang="ja-JP" altLang="en-US" dirty="0" smtClean="0"/>
              <a:t>　</a:t>
            </a:r>
            <a:r>
              <a:rPr kumimoji="1" lang="en-US" altLang="ja-JP" sz="1600" dirty="0" smtClean="0"/>
              <a:t>(</a:t>
            </a:r>
            <a:r>
              <a:rPr kumimoji="1" lang="ja-JP" altLang="en-US" sz="1600" dirty="0" smtClean="0"/>
              <a:t>平日</a:t>
            </a:r>
            <a:r>
              <a:rPr kumimoji="1" lang="en-US" altLang="ja-JP" sz="1600" dirty="0" smtClean="0"/>
              <a:t>10:00</a:t>
            </a:r>
            <a:r>
              <a:rPr kumimoji="1" lang="ja-JP" altLang="en-US" sz="1600" dirty="0" smtClean="0"/>
              <a:t>～</a:t>
            </a:r>
            <a:r>
              <a:rPr kumimoji="1" lang="en-US" altLang="ja-JP" sz="1600" dirty="0" smtClean="0"/>
              <a:t>18:00)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386712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182</Words>
  <Application>Microsoft Office PowerPoint</Application>
  <PresentationFormat>B4 (JIS) 257x364 mm</PresentationFormat>
  <Paragraphs>42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002 zou</vt:lpstr>
      <vt:lpstr>HGP創英角ﾎﾟｯﾌﾟ体</vt:lpstr>
      <vt:lpstr>Meiryo UI</vt:lpstr>
      <vt:lpstr>じゆうちょうフォント</vt:lpstr>
      <vt:lpstr>游ゴシック</vt:lpstr>
      <vt:lpstr>游ゴシック Light</vt:lpstr>
      <vt:lpstr>Aharoni</vt:lpstr>
      <vt:lpstr>Arial</vt:lpstr>
      <vt:lpstr>Calibri</vt:lpstr>
      <vt:lpstr>Calibri Light</vt:lpstr>
      <vt:lpstr>Office テーマ</vt:lpstr>
      <vt:lpstr>ネコでもわかる！ 7人制スポーツ雪合戦のルール</vt:lpstr>
      <vt:lpstr>7月28日（土）10:00より 　町田シバヒロで雪合戦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ネコでもわかる！ スポーツ雪合戦のルール</dc:title>
  <dc:creator>後藤葉月</dc:creator>
  <cp:lastModifiedBy>後藤 一郎</cp:lastModifiedBy>
  <cp:revision>15</cp:revision>
  <dcterms:created xsi:type="dcterms:W3CDTF">2016-11-07T01:11:19Z</dcterms:created>
  <dcterms:modified xsi:type="dcterms:W3CDTF">2018-07-02T01:16:22Z</dcterms:modified>
</cp:coreProperties>
</file>