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3" r:id="rId1"/>
  </p:sldMasterIdLst>
  <p:notesMasterIdLst>
    <p:notesMasterId r:id="rId50"/>
  </p:notesMasterIdLst>
  <p:sldIdLst>
    <p:sldId id="289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259" r:id="rId16"/>
    <p:sldId id="329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340" r:id="rId28"/>
    <p:sldId id="342" r:id="rId29"/>
    <p:sldId id="341" r:id="rId30"/>
    <p:sldId id="343" r:id="rId31"/>
    <p:sldId id="344" r:id="rId32"/>
    <p:sldId id="345" r:id="rId33"/>
    <p:sldId id="346" r:id="rId34"/>
    <p:sldId id="347" r:id="rId35"/>
    <p:sldId id="348" r:id="rId36"/>
    <p:sldId id="349" r:id="rId37"/>
    <p:sldId id="350" r:id="rId38"/>
    <p:sldId id="351" r:id="rId39"/>
    <p:sldId id="352" r:id="rId40"/>
    <p:sldId id="353" r:id="rId41"/>
    <p:sldId id="354" r:id="rId42"/>
    <p:sldId id="355" r:id="rId43"/>
    <p:sldId id="356" r:id="rId44"/>
    <p:sldId id="358" r:id="rId45"/>
    <p:sldId id="359" r:id="rId46"/>
    <p:sldId id="360" r:id="rId47"/>
    <p:sldId id="361" r:id="rId48"/>
    <p:sldId id="362" r:id="rId49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9" autoAdjust="0"/>
    <p:restoredTop sz="93568" autoAdjust="0"/>
  </p:normalViewPr>
  <p:slideViewPr>
    <p:cSldViewPr snapToGrid="0">
      <p:cViewPr varScale="1">
        <p:scale>
          <a:sx n="43" d="100"/>
          <a:sy n="43" d="100"/>
        </p:scale>
        <p:origin x="324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4BBE7FF3-F5A8-4573-983C-27871C07E459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0D89B51E-67F7-41E9-8217-C1621705A5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069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00613323-7D4C-4ABB-976E-2E604EEBA4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898" y="0"/>
            <a:ext cx="6642203" cy="914400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46A7495E-8F6B-4F0E-ACA8-645C170DF3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26956"/>
          <a:stretch/>
        </p:blipFill>
        <p:spPr>
          <a:xfrm>
            <a:off x="-1" y="6632827"/>
            <a:ext cx="6858000" cy="148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8E364E-C7F1-4898-B98A-4CC9894AE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C008EC3-D759-4667-AE7F-5EF4BEDB2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D7E1154-20C3-4DCC-8827-2A8BF49B7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9CAC2D-A8A9-4A07-BD52-A7C0DFB589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B3B34BA8-4D22-4347-90CB-054EF5FBF672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8E53FA-A00E-4612-A457-7E6B77A8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89E621-5F98-4E6E-B93E-0A2404047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5D334A24-037E-4170-8E8B-6BEA9680B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8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328F9B-6754-4438-AEF1-835393BAC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8DA817A-60D0-496E-B124-C7B1A20C9F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8F1AB7-E3A6-46AB-897B-0671DB35EF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B3B34BA8-4D22-4347-90CB-054EF5FBF672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CBA7B7-D5FA-41C1-AA51-EA34822D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D7F8E5-0E86-4FC7-9F65-B3B4C3FD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5D334A24-037E-4170-8E8B-6BEA9680B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509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C11EE1A-C7DF-45E9-A3D4-06FE4880A3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7BFE62-5DF0-4FD3-A4C9-FC9296E8A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779547-2A20-4FAA-B671-C246CD34A3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B3B34BA8-4D22-4347-90CB-054EF5FBF672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F8945D-A87E-4D2A-BEBF-E110EFF29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77F60C-B571-48D1-9508-2F0EF63A5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5D334A24-037E-4170-8E8B-6BEA9680B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1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00613323-7D4C-4ABB-976E-2E604EEBA4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23" y="-711208"/>
            <a:ext cx="6717353" cy="9144000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D1E975-8790-4C4E-936F-3D8BC9D18D97}"/>
              </a:ext>
            </a:extLst>
          </p:cNvPr>
          <p:cNvSpPr/>
          <p:nvPr userDrawn="1"/>
        </p:nvSpPr>
        <p:spPr>
          <a:xfrm>
            <a:off x="224212" y="8432792"/>
            <a:ext cx="6423404" cy="686904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kumimoji="1" lang="ja-JP" altLang="en-US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お問合せ先</a:t>
            </a:r>
            <a:r>
              <a:rPr kumimoji="1" lang="en-US" altLang="ja-JP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kumimoji="1" lang="ja-JP" altLang="en-US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パテントコンテスト／デザインパテントコンテスト事務局</a:t>
            </a:r>
            <a:endParaRPr kumimoji="1" lang="en-US" altLang="ja-JP" sz="11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</a:t>
            </a:r>
            <a:r>
              <a:rPr kumimoji="1" lang="ja-JP" altLang="en-US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電話番号：</a:t>
            </a:r>
            <a:r>
              <a:rPr kumimoji="1" lang="en-US" altLang="ja-JP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03-3581-1101 ex.3907</a:t>
            </a:r>
            <a:r>
              <a:rPr kumimoji="1" lang="ja-JP" altLang="en-US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</a:t>
            </a:r>
            <a:r>
              <a:rPr kumimoji="1" lang="arn-CL" altLang="ja-JP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FAX</a:t>
            </a:r>
            <a:r>
              <a:rPr kumimoji="1" lang="ja-JP" altLang="en-US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kumimoji="1" lang="arn-CL" altLang="ja-JP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03-5512-1203</a:t>
            </a:r>
            <a:r>
              <a:rPr kumimoji="1" lang="ja-JP" altLang="en-US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arn-CL" altLang="ja-JP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E-mail</a:t>
            </a:r>
            <a:r>
              <a:rPr kumimoji="1" lang="ja-JP" altLang="en-US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kumimoji="1" lang="arn-CL" altLang="ja-JP" sz="112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ip-jz01@inpit.go.jp</a:t>
            </a:r>
            <a:endParaRPr kumimoji="1" lang="ja-JP" altLang="en-US" sz="112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11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A9DDC5-DA55-4445-8168-17139AC6E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05AD64-6E9B-4CCD-8F33-FEFAF7F0E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AEACB3-8A72-46E8-A667-4E73E07EB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B3B34BA8-4D22-4347-90CB-054EF5FBF672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5D8635-7261-4D5E-8B49-A8404AFB8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38199F-5957-4A90-BDD3-845D49FF7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5D334A24-037E-4170-8E8B-6BEA9680B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5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FBDB49-647D-48DF-89CA-42749123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CEC330-6058-4DCC-AA4E-92197DD66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7A91E5-9D84-4A10-9A07-DC2C26F710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B3B34BA8-4D22-4347-90CB-054EF5FBF672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29E253-B839-41FE-8578-1A247FCA2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9843F-EA82-443E-8EE1-C45750AD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5D334A24-037E-4170-8E8B-6BEA9680B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7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854BD2-6469-4FC8-85ED-4FD5C3B67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D5B383-D639-492A-9F75-04DBE6ABA4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0149F3-1146-458D-847F-376AD3412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4573B3-5E81-41F8-9029-822E06612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B3B34BA8-4D22-4347-90CB-054EF5FBF672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8FC1A7-66BE-4197-9682-4A7B4E6C8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233AB6-04B8-4F02-AE4D-CC91483EC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5D334A24-037E-4170-8E8B-6BEA9680B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62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350C1F-88F2-484F-8F30-55442C406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525580-E043-47B7-A80A-6F4495F80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F2F483-8BBB-4E43-8047-9A9993079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01C282-9CA7-401D-B6DF-0DD76B8A1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0564DF-367B-45B0-95CD-01F94B48A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E20DA1-ECA5-4D44-AB80-8ABC5E49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B3B34BA8-4D22-4347-90CB-054EF5FBF672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D018993-7FF8-4E9E-80FB-9CB06FF3E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3B2F42A-4829-4690-8FE7-A9B58F333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5D334A24-037E-4170-8E8B-6BEA9680B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1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E85CCB-52A6-4223-A62C-66C6F172C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3428F2-D202-4BBE-9480-DBE82FCB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B3B34BA8-4D22-4347-90CB-054EF5FBF672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1697BE-9B82-4902-A480-719FE218D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3E2F95-17B8-4184-835F-411D671F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5D334A24-037E-4170-8E8B-6BEA9680B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51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6D2E604-8229-431D-911C-CDE30E5ADC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B3B34BA8-4D22-4347-90CB-054EF5FBF672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A1E5712-C9EA-44E9-9431-340587551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DB913C-1B9D-47DF-8A75-C2832C3DA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5D334A24-037E-4170-8E8B-6BEA9680B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46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6FB98B-8CDE-43E4-AB31-3D5E1FC3C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812673-F655-44B8-ABFE-4B6EBA27A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609E2E-EF27-4AF2-9ABB-33359C4F4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0CA83D-D32E-4BF2-8F46-F3863F2496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B3B34BA8-4D22-4347-90CB-054EF5FBF672}" type="datetimeFigureOut">
              <a:rPr kumimoji="1" lang="ja-JP" altLang="en-US" smtClean="0"/>
              <a:t>2021/5/17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1C0FEF-63CA-4F2B-B82C-34C4FA9EF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FA761E-D9DE-497D-B37B-BEC6FC63C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5D334A24-037E-4170-8E8B-6BEA9680B0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73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92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15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旭川工業高等専門学校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北海道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0" y="3292753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4" y="3754418"/>
            <a:ext cx="659219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北見工業大学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公立はこだて未来大学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苫小牧工業高等専門学校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北海道釧路工業高等学校</a:t>
            </a:r>
            <a:endParaRPr lang="ja-JP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北海道紋別高等学校</a:t>
            </a: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等</a:t>
            </a:r>
          </a:p>
        </p:txBody>
      </p:sp>
    </p:spTree>
    <p:extLst>
      <p:ext uri="{BB962C8B-B14F-4D97-AF65-F5344CB8AC3E}">
        <p14:creationId xmlns:p14="http://schemas.microsoft.com/office/powerpoint/2010/main" val="3876188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59" y="990862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群馬県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1" y="2214273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53386" y="2675938"/>
            <a:ext cx="6592190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群馬県立前橋工業高等学校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群馬県立前橋商業高等学校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群馬工業高等専門学校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中央情報大学校　等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4036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埼玉大学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埼玉県立久喜工業高等学校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埼玉県立川越工業高等</a:t>
            </a: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学校 等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埼玉県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220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千葉県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0" y="1654309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3" y="2436884"/>
            <a:ext cx="6592190" cy="40318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千葉工業大学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麗澤大学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千葉大学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敬愛学園高等学校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千葉県立茂原樟陽高等学校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千葉県立千葉工業高等学校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東海大学付属浦安高等学校</a:t>
            </a: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あずさ第一高等学校 </a:t>
            </a: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等</a:t>
            </a:r>
          </a:p>
        </p:txBody>
      </p:sp>
    </p:spTree>
    <p:extLst>
      <p:ext uri="{BB962C8B-B14F-4D97-AF65-F5344CB8AC3E}">
        <p14:creationId xmlns:p14="http://schemas.microsoft.com/office/powerpoint/2010/main" val="667887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1991" y="3334701"/>
            <a:ext cx="6592190" cy="3323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30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東京大学、東京工業大学</a:t>
            </a:r>
            <a:endParaRPr lang="en-US" altLang="ja-JP" sz="3000" b="1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30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慶應義塾大学、東京農工大学</a:t>
            </a:r>
            <a:endParaRPr lang="en-US" altLang="ja-JP" sz="3000" b="1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zh-TW" altLang="en-US" sz="30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東京</a:t>
            </a:r>
            <a:r>
              <a:rPr lang="ja-JP" altLang="en-US" sz="30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理科</a:t>
            </a:r>
            <a:r>
              <a:rPr lang="zh-TW" altLang="en-US" sz="30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大学</a:t>
            </a:r>
            <a:endParaRPr lang="en-US" altLang="zh-TW" sz="3000" b="1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30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日本大学、東洋大学</a:t>
            </a:r>
            <a:endParaRPr lang="en-US" altLang="ja-JP" sz="3000" b="1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zh-TW" altLang="en-US" sz="30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東京工業高等専門学校</a:t>
            </a:r>
            <a:endParaRPr lang="en-US" altLang="zh-TW" sz="3000" b="1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30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サレジオ工業高等専門学校</a:t>
            </a:r>
            <a:endParaRPr lang="en-US" altLang="ja-JP" sz="3000" b="1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30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東京都立多摩科学技術高等学校 等</a:t>
            </a:r>
            <a:endParaRPr lang="zh-TW" altLang="en-US" sz="3000" b="1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東京都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900" y="1346659"/>
            <a:ext cx="8623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CF3B5CB-7A49-4951-A898-F4844FDED4DD}"/>
              </a:ext>
            </a:extLst>
          </p:cNvPr>
          <p:cNvSpPr/>
          <p:nvPr/>
        </p:nvSpPr>
        <p:spPr>
          <a:xfrm>
            <a:off x="131991" y="1758119"/>
            <a:ext cx="6592190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東京工業大学附属科学技術高等学校</a:t>
            </a:r>
            <a:endParaRPr lang="en-US" altLang="ja-JP" sz="28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28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玉川大学、武蔵野大学、上智大学</a:t>
            </a:r>
            <a:endParaRPr lang="en-US" altLang="zh-CN" sz="28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414FD69-9A41-41DA-AF6E-78B568B3B8C6}"/>
              </a:ext>
            </a:extLst>
          </p:cNvPr>
          <p:cNvSpPr/>
          <p:nvPr/>
        </p:nvSpPr>
        <p:spPr>
          <a:xfrm>
            <a:off x="-861812" y="2873036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6663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5539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神奈川県立神奈川工業高等学校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神奈川県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0" y="2959204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4" y="3432467"/>
            <a:ext cx="659219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女子美術大学、神奈川大学、</a:t>
            </a:r>
            <a:endParaRPr lang="en-US" altLang="ja-JP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湘南工科大学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神奈川県立磯子工業高等学校</a:t>
            </a:r>
          </a:p>
          <a:p>
            <a:pPr algn="ctr"/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神奈川県立平塚工科高等学校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東海大学付属相模高等学校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公文国際学園高等部</a:t>
            </a:r>
            <a:r>
              <a:rPr lang="en-US" altLang="ja-JP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等</a:t>
            </a:r>
          </a:p>
        </p:txBody>
      </p:sp>
    </p:spTree>
    <p:extLst>
      <p:ext uri="{BB962C8B-B14F-4D97-AF65-F5344CB8AC3E}">
        <p14:creationId xmlns:p14="http://schemas.microsoft.com/office/powerpoint/2010/main" val="382190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7B35C3F8-5688-4325-95E4-983C003B9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615717"/>
              </p:ext>
            </p:extLst>
          </p:nvPr>
        </p:nvGraphicFramePr>
        <p:xfrm>
          <a:off x="340122" y="2181272"/>
          <a:ext cx="1654718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718">
                  <a:extLst>
                    <a:ext uri="{9D8B030D-6E8A-4147-A177-3AD203B41FA5}">
                      <a16:colId xmlns:a16="http://schemas.microsoft.com/office/drawing/2014/main" val="3776620969"/>
                    </a:ext>
                  </a:extLst>
                </a:gridCol>
              </a:tblGrid>
              <a:tr h="3897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東京都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08505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F3065608-2E9D-4A75-8B8D-C069764CE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015128"/>
              </p:ext>
            </p:extLst>
          </p:nvPr>
        </p:nvGraphicFramePr>
        <p:xfrm>
          <a:off x="357655" y="4253260"/>
          <a:ext cx="1654718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4718">
                  <a:extLst>
                    <a:ext uri="{9D8B030D-6E8A-4147-A177-3AD203B41FA5}">
                      <a16:colId xmlns:a16="http://schemas.microsoft.com/office/drawing/2014/main" val="37766209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神奈川県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08505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8B77E49-70A7-41A7-80A4-DE29AFA98CDF}"/>
              </a:ext>
            </a:extLst>
          </p:cNvPr>
          <p:cNvSpPr txBox="1"/>
          <p:nvPr/>
        </p:nvSpPr>
        <p:spPr>
          <a:xfrm>
            <a:off x="357654" y="2693531"/>
            <a:ext cx="1171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大学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C05A880-B9F8-4AE5-9D40-8B97D1C7F5B0}"/>
              </a:ext>
            </a:extLst>
          </p:cNvPr>
          <p:cNvSpPr txBox="1"/>
          <p:nvPr/>
        </p:nvSpPr>
        <p:spPr>
          <a:xfrm>
            <a:off x="357654" y="4784535"/>
            <a:ext cx="1171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高校</a:t>
            </a:r>
            <a:endParaRPr kumimoji="1" lang="ja-JP" altLang="en-US" sz="2000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1308B85-110D-4C7B-B32D-86552DBA55AA}"/>
              </a:ext>
            </a:extLst>
          </p:cNvPr>
          <p:cNvSpPr txBox="1"/>
          <p:nvPr/>
        </p:nvSpPr>
        <p:spPr>
          <a:xfrm>
            <a:off x="1167481" y="2601165"/>
            <a:ext cx="69072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ja-JP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玉川大学</a:t>
            </a:r>
            <a:endParaRPr lang="en-US" altLang="ja-JP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ja-JP" altLang="en-US" b="1" kern="100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上智大学</a:t>
            </a:r>
            <a:endParaRPr lang="en-US" altLang="ja-JP" b="1" kern="100" dirty="0"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ja-JP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武蔵野大学</a:t>
            </a:r>
            <a:endParaRPr lang="en-US" altLang="ja-JP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ja-JP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東京工業大学附属科学技術高等学校</a:t>
            </a:r>
            <a:endParaRPr lang="en-US" altLang="ja-JP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34290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ja-JP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83FD15E-43DB-4E63-8D52-95B05A55F9EF}"/>
              </a:ext>
            </a:extLst>
          </p:cNvPr>
          <p:cNvSpPr txBox="1"/>
          <p:nvPr/>
        </p:nvSpPr>
        <p:spPr>
          <a:xfrm>
            <a:off x="1185014" y="4777026"/>
            <a:ext cx="690726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b="1" kern="100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神奈川県立神奈川工業高等学校</a:t>
            </a:r>
            <a:endParaRPr lang="ja-JP" altLang="ja-JP" b="1" kern="100" dirty="0"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6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389CA5-F264-4D49-B4C3-45A0701C6C55}"/>
              </a:ext>
            </a:extLst>
          </p:cNvPr>
          <p:cNvSpPr/>
          <p:nvPr/>
        </p:nvSpPr>
        <p:spPr>
          <a:xfrm>
            <a:off x="657011" y="1520644"/>
            <a:ext cx="55161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度受賞者　大学・高校等一覧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0E8BEC-B234-4A2C-80E9-BF995397ED97}"/>
              </a:ext>
            </a:extLst>
          </p:cNvPr>
          <p:cNvSpPr txBox="1"/>
          <p:nvPr/>
        </p:nvSpPr>
        <p:spPr>
          <a:xfrm>
            <a:off x="1994840" y="658112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首都圏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4DE8080-5C3E-4166-B33E-5F7766524955}"/>
              </a:ext>
            </a:extLst>
          </p:cNvPr>
          <p:cNvSpPr txBox="1"/>
          <p:nvPr/>
        </p:nvSpPr>
        <p:spPr>
          <a:xfrm>
            <a:off x="340122" y="3463005"/>
            <a:ext cx="2377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高校</a:t>
            </a:r>
            <a:endParaRPr kumimoji="1" lang="ja-JP" altLang="en-US" sz="2000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561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長岡技術科学大学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新潟工科専門学校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新潟県立柏崎工業高等学校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新潟清心女子高等学校</a:t>
            </a: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新潟県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6934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富山県立大学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富山高等専門学校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富山県立富山工業高等学校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富山県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1572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35394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金沢美術工芸大学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石川県立金沢泉丘高等学校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石川県立工業高等学校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石川県立小松工業高等学校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石川県立大聖寺実業高等学校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金沢市立工業高等学校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石川県立羽咋工業高等学校 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石川県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9229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福井県立高志高等学校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福井工業高等専門学校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福井県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899" y="3773041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4" y="4234706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福井県立武生高等学校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福井県立科学技術高等学校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福井県立若狭高等学校</a:t>
            </a: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等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65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5542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八戸工業大学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東北女子短期大学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1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青森県立名久井農業高等学校　等</a:t>
            </a:r>
            <a:endParaRPr lang="en-US" altLang="ja-JP" sz="31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青森県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4939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山梨県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0" y="2091555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3" y="2553220"/>
            <a:ext cx="659219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山梨大学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山梨県立甲府工業高校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山梨県立甲府南高等学校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甲府市立甲府商業高等学校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東海大学付属甲府高等学校　等</a:t>
            </a:r>
          </a:p>
        </p:txBody>
      </p:sp>
    </p:spTree>
    <p:extLst>
      <p:ext uri="{BB962C8B-B14F-4D97-AF65-F5344CB8AC3E}">
        <p14:creationId xmlns:p14="http://schemas.microsoft.com/office/powerpoint/2010/main" val="25205084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3" y="3989350"/>
            <a:ext cx="659219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長野工業高等専門学校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長野県岡谷工業高等学校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長野県諏訪清陵高等学校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長野県長野工業高等学校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長野県松本県ヶ丘高等学校　等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長野県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900" y="3461115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867680C-9E06-4985-BDEC-D1C66D7E05F2}"/>
              </a:ext>
            </a:extLst>
          </p:cNvPr>
          <p:cNvSpPr/>
          <p:nvPr/>
        </p:nvSpPr>
        <p:spPr>
          <a:xfrm>
            <a:off x="-641591" y="1795449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A4529A4-AAA1-49D6-AF69-7EA40E80EFE5}"/>
              </a:ext>
            </a:extLst>
          </p:cNvPr>
          <p:cNvSpPr/>
          <p:nvPr/>
        </p:nvSpPr>
        <p:spPr>
          <a:xfrm>
            <a:off x="132903" y="2317327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信州大学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長野県松本工業高等学校</a:t>
            </a:r>
          </a:p>
        </p:txBody>
      </p:sp>
    </p:spTree>
    <p:extLst>
      <p:ext uri="{BB962C8B-B14F-4D97-AF65-F5344CB8AC3E}">
        <p14:creationId xmlns:p14="http://schemas.microsoft.com/office/powerpoint/2010/main" val="3027021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3" y="2127792"/>
            <a:ext cx="659219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岐阜県立岐南工業高等学校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岐阜県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900" y="3051004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9270EEB-D30D-45C0-B5F7-1A813825DA5E}"/>
              </a:ext>
            </a:extLst>
          </p:cNvPr>
          <p:cNvSpPr/>
          <p:nvPr/>
        </p:nvSpPr>
        <p:spPr>
          <a:xfrm>
            <a:off x="-727993" y="1568714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007B4A0-9AD5-4028-AB77-999004E98D3E}"/>
              </a:ext>
            </a:extLst>
          </p:cNvPr>
          <p:cNvSpPr/>
          <p:nvPr/>
        </p:nvSpPr>
        <p:spPr>
          <a:xfrm>
            <a:off x="153386" y="3512669"/>
            <a:ext cx="659219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岐阜工業高等専門学校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岐阜県立岐阜工業高等学校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岐阜県立郡上高等学校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岐阜県立高山工業高等学校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岐阜県立岐阜農林高等学校</a:t>
            </a: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等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5406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59" y="1216975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静岡県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1" y="2216310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3" y="2832411"/>
            <a:ext cx="6592190" cy="30469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静岡文化芸術大学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沼津工業高等専門学校　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静岡県立科学技術高等学校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静岡県立沼津工業高等学校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東海大学付属静岡翔洋高等学校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静岡県立焼津水産高等学校 </a:t>
            </a: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等</a:t>
            </a:r>
          </a:p>
        </p:txBody>
      </p:sp>
    </p:spTree>
    <p:extLst>
      <p:ext uri="{BB962C8B-B14F-4D97-AF65-F5344CB8AC3E}">
        <p14:creationId xmlns:p14="http://schemas.microsoft.com/office/powerpoint/2010/main" val="93158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1967738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大同大学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名古屋学芸大学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名古屋デザイナー学院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愛知県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900" y="1508550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0" y="3697364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4" y="4159029"/>
            <a:ext cx="659219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名古屋造形大学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愛知県立瀬戸窯業高等学校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愛知県立知立高等学校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愛知県立岡崎工業高等学校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愛知県立尾西高等学校　等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3213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鈴鹿工業高等専門学校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三重県立伊賀白鳳高等学校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三重県立宇治山田商業高等学校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等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三重県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61652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滋賀県立甲南高等学校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滋賀県立瀬田工業高等学校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滋賀県立膳所高校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滋賀県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51627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京都市立京都工学院高等学校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京都府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899" y="3311376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4" y="3773041"/>
            <a:ext cx="659219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京都工芸繊維大学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京都女子大学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嵯峨美術大学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京都府立海洋高等学校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京都市立洛陽工業高等学校　等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09063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2" y="3490092"/>
            <a:ext cx="6592190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大阪工業大学</a:t>
            </a: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、阪南大学、近畿大学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関西大学、大阪成蹊大学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大阪府立大学工業高等専門学校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zh-CN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大阪府立佐野工科高等学校</a:t>
            </a:r>
            <a:endParaRPr lang="en-US" altLang="zh-CN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大阪府立園芸高等学校</a:t>
            </a:r>
            <a:endParaRPr lang="en-US" altLang="ja-JP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大阪府立藤井寺工科高等学校 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59" y="1026200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大阪府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977040" y="3043824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8A1DC10-28C7-44FE-AA7C-1F0E2CD1FFD1}"/>
              </a:ext>
            </a:extLst>
          </p:cNvPr>
          <p:cNvSpPr/>
          <p:nvPr/>
        </p:nvSpPr>
        <p:spPr>
          <a:xfrm>
            <a:off x="-977040" y="1843279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933E689-F06F-45B9-831D-5C9272F80B3E}"/>
              </a:ext>
            </a:extLst>
          </p:cNvPr>
          <p:cNvSpPr/>
          <p:nvPr/>
        </p:nvSpPr>
        <p:spPr>
          <a:xfrm>
            <a:off x="132902" y="2304944"/>
            <a:ext cx="6592190" cy="5539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四天王寺</a:t>
            </a: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東</a:t>
            </a:r>
            <a:r>
              <a:rPr lang="zh-CN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高等学校</a:t>
            </a:r>
            <a:endParaRPr lang="en-US" altLang="zh-CN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98424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3" y="1825841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兵庫県立西脇工業高等学校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兵庫県立姫路工業高等学校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兵庫県立兵庫工業高等学校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兵庫県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900" y="1474814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0" y="3539875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3" y="4001540"/>
            <a:ext cx="659219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神戸芸術工科大学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兵庫県立相生産業高等学校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兵庫県立尼崎工業高等学校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兵庫県立龍野北高等学校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兵庫県立有馬高等学校　等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732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一関工業高等専門学校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岩手県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899" y="3773041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4" y="4234706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岩手大学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岩手県立産業技術短期大学校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岩手県立盛岡工業高等学校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47640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奈良女子大学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奈良工業高等専門学校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奈良県立磯城野高等学校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奈良県立奈良朱雀高等学校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奈良県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2358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20005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和歌山大学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29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和歌山コンピュータビジネス専門学校</a:t>
            </a:r>
            <a:endParaRPr lang="en-US" altLang="zh-TW" sz="29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和歌山工業高等専門学校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和歌山信愛高等学校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和歌山県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28310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鳥取大学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鳥取城北高等学校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鳥取県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9566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松江工業高等専門学校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島根県立出雲商業高等学校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島根県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5580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岡山県立大学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津山工業高等専門学校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岡山県立岡山工業高等学校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岡山県立津山東高等学校　等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岡山県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57209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呉工業高等専門学校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広島県立西条農業高等学校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広島市立広島工業高等学校</a:t>
            </a: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等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広島県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35229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59" y="1328488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山口県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1" y="2283230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2" y="2744895"/>
            <a:ext cx="6592190" cy="35394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山口大学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山口短期大学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徳山工業高等専門学校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宇部工業高等専門学校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山口県立田布施農工高等学校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山口県立宇部工業高等学校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山口県立下関工科高等学校</a:t>
            </a:r>
            <a:r>
              <a:rPr lang="ja-JP" altLang="en-US" sz="31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等</a:t>
            </a:r>
            <a:endParaRPr lang="zh-CN" altLang="en-US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73081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徳島大学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徳島県立徳島科学技術高等学校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徳島県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899" y="3773041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4" y="4234706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阿南工業高等専門学</a:t>
            </a: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徳島県立つるぎ高等学校　等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7573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307638"/>
            <a:ext cx="659219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香川高等専門学校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102346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香川県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3563263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2BDEB6F-F6FB-42EF-B319-246958460C3A}"/>
              </a:ext>
            </a:extLst>
          </p:cNvPr>
          <p:cNvSpPr/>
          <p:nvPr/>
        </p:nvSpPr>
        <p:spPr>
          <a:xfrm>
            <a:off x="-860899" y="1730557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EC57E83-8162-4D22-8F78-0998DD1C3ADB}"/>
              </a:ext>
            </a:extLst>
          </p:cNvPr>
          <p:cNvSpPr/>
          <p:nvPr/>
        </p:nvSpPr>
        <p:spPr>
          <a:xfrm>
            <a:off x="132904" y="4024928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香川大学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香川県立観音寺総合高等学校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香川県立志度高等学校</a:t>
            </a: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等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38258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3" y="2251830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愛媛県立松山工業高等学校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愛媛県立今治工業高等学校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新居浜工業高等専門学校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愛媛県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0" y="4134560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3" y="4596225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愛媛県立東予高等学校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愛媛県立吉田高等学校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愛媛県立新居浜工業高等学校 等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9643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東北工業大学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仙台高等専門学校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宮城県登米総合産業高等学校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宮城県水産高等学校　等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宮城県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09281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高知工業高等専門学校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高知県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82728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福岡県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0" y="1522176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56117" y="1983841"/>
            <a:ext cx="6568976" cy="47089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九州産業大学</a:t>
            </a:r>
            <a:endParaRPr lang="en-US" altLang="ja-JP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九州大学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有明工業高等専門学校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北九州工業高等専門学校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福岡県立城南高等学校</a:t>
            </a:r>
            <a:endParaRPr lang="en-US" altLang="zh-CN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福岡県立福岡工業高等学校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福岡県立三池工業高等学校</a:t>
            </a:r>
            <a:endParaRPr lang="zh-CN" altLang="en-US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福岡県立浮羽工業高等学校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福岡</a:t>
            </a:r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市立博多工業高等学校</a:t>
            </a:r>
            <a:endParaRPr lang="en-US" altLang="zh-CN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祐誠高等学校</a:t>
            </a: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等</a:t>
            </a:r>
            <a:endParaRPr lang="zh-CN" altLang="en-US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14081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佐賀大学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佐賀県立有田工業高等学校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佐賀県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63570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長崎県立島原工業高等学校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長崎県立長崎工業高等学校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長崎県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899" y="3773041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4" y="4234706"/>
            <a:ext cx="6592190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長崎県立長崎鶴洋高等学校</a:t>
            </a:r>
            <a:endParaRPr lang="en-US" altLang="ja-JP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長崎県立鹿町工業高校</a:t>
            </a:r>
            <a:endParaRPr lang="en-US" altLang="ja-JP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長崎県立佐世保工業高等</a:t>
            </a: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学校</a:t>
            </a:r>
            <a:endParaRPr lang="en-US" altLang="ja-JP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0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瓊浦高等学校　等</a:t>
            </a:r>
            <a:endParaRPr lang="en-US" altLang="zh-TW" sz="30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67920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熊本県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0" y="1966543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3" y="2428208"/>
            <a:ext cx="659219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熊本高等専門学校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熊本県立球磨中央高等学校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熊本県立熊本北高等学校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熊本県立八代工業高等学校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熊本県立球磨中央高等学校　等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639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3" y="2297767"/>
            <a:ext cx="659219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大分県立宇佐産業科学高等学校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大分県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900" y="3474266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FBD3452-4152-4CE4-9AA2-00B6ADE5B600}"/>
              </a:ext>
            </a:extLst>
          </p:cNvPr>
          <p:cNvSpPr/>
          <p:nvPr/>
        </p:nvSpPr>
        <p:spPr>
          <a:xfrm>
            <a:off x="-708499" y="18361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6BA7AF1-92F4-4C49-A1F8-0F401D51A3DE}"/>
              </a:ext>
            </a:extLst>
          </p:cNvPr>
          <p:cNvSpPr/>
          <p:nvPr/>
        </p:nvSpPr>
        <p:spPr>
          <a:xfrm>
            <a:off x="132903" y="3935931"/>
            <a:ext cx="6592190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大分県立芸術文化短期大学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日本文理大学附属高等学校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大分県立海洋科学高等学校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大分県立大分工業高等学校　等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59533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3" y="3912284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宮崎大学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都城東高等学校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宮崎県立佐土原高等学校　等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宮崎県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3385260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DFA9C47-D11F-4261-9C0C-2415791C5206}"/>
              </a:ext>
            </a:extLst>
          </p:cNvPr>
          <p:cNvSpPr/>
          <p:nvPr/>
        </p:nvSpPr>
        <p:spPr>
          <a:xfrm>
            <a:off x="-860899" y="151245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1C989F5-AC9B-44F7-A8C5-9F1783857161}"/>
              </a:ext>
            </a:extLst>
          </p:cNvPr>
          <p:cNvSpPr/>
          <p:nvPr/>
        </p:nvSpPr>
        <p:spPr>
          <a:xfrm>
            <a:off x="132903" y="2225124"/>
            <a:ext cx="659219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都城工業高等専門学</a:t>
            </a: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9703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1796061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鹿児島県立</a:t>
            </a: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種子島中央</a:t>
            </a: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鹿児島県立</a:t>
            </a: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隼人</a:t>
            </a: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工業高等学校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鹿児島県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900" y="1385754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900" y="3063064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3" y="3524729"/>
            <a:ext cx="6592190" cy="30469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鹿児島工業高等専門学校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鹿児島県立鹿児島工業高等学校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鹿児島県立加治木工業高等学校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鹿児島県立串良商業高等学校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鹿児島県立薩南工業高等学校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鹿児島県立頴娃高等学校　等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63813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沖縄県立沖縄工業高等学校</a:t>
            </a:r>
            <a:endParaRPr lang="en-US" altLang="zh-CN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沖縄県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899" y="3419098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4" y="3880763"/>
            <a:ext cx="6592190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琉球大学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沖縄県立芸術大学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沖縄県立南部工業高等学校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沖縄県立宮古工業高等学校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3794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秋田大学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秋田県立秋田工業高等学校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秋田県立男鹿海洋高等学校　等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秋田県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349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山形大学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山形県立村山産業高等学校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山形県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年度受賞者　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C39435-DC95-4FB0-BAC6-C33BC5FBC928}"/>
              </a:ext>
            </a:extLst>
          </p:cNvPr>
          <p:cNvSpPr/>
          <p:nvPr/>
        </p:nvSpPr>
        <p:spPr>
          <a:xfrm>
            <a:off x="-860899" y="3773041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158CF9-092C-460D-94ED-978B1B5890C8}"/>
              </a:ext>
            </a:extLst>
          </p:cNvPr>
          <p:cNvSpPr/>
          <p:nvPr/>
        </p:nvSpPr>
        <p:spPr>
          <a:xfrm>
            <a:off x="132904" y="4234706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鶴岡工業高等専門学校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山形県立米沢工業高等学校</a:t>
            </a: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等</a:t>
            </a:r>
          </a:p>
        </p:txBody>
      </p:sp>
    </p:spTree>
    <p:extLst>
      <p:ext uri="{BB962C8B-B14F-4D97-AF65-F5344CB8AC3E}">
        <p14:creationId xmlns:p14="http://schemas.microsoft.com/office/powerpoint/2010/main" val="329518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077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福島工業高等専門学校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福島県立会津工業高等学校</a:t>
            </a:r>
            <a:endParaRPr lang="zh-CN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福島県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5987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筑波大学</a:t>
            </a:r>
            <a:endParaRPr lang="en-US" altLang="ja-JP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茨城工業高等専門学校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茨城県立勝田工業高等学校</a:t>
            </a:r>
            <a:endParaRPr lang="en-US" altLang="zh-TW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ja-JP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茨城県立日立第一高等学校</a:t>
            </a:r>
            <a:endParaRPr lang="zh-TW" altLang="en-US" sz="3200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茨城県立那珂湊高等学校　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茨城県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5895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30DE5-AE0F-491A-BDE6-3E73D7132C01}"/>
              </a:ext>
            </a:extLst>
          </p:cNvPr>
          <p:cNvSpPr/>
          <p:nvPr/>
        </p:nvSpPr>
        <p:spPr>
          <a:xfrm>
            <a:off x="132904" y="2145367"/>
            <a:ext cx="659219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栃木県立宇都宮工業高等学校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栃木県立鹿沼南高等学校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栃木県立那須拓陽高等学校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EB8F-C86C-403D-979C-8BAA537A87F5}"/>
              </a:ext>
            </a:extLst>
          </p:cNvPr>
          <p:cNvSpPr txBox="1"/>
          <p:nvPr/>
        </p:nvSpPr>
        <p:spPr>
          <a:xfrm>
            <a:off x="2008760" y="748624"/>
            <a:ext cx="2840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u="sng" dirty="0">
                <a:solidFill>
                  <a:schemeClr val="accent2"/>
                </a:solidFill>
              </a:rPr>
              <a:t>栃木県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38662-3C3D-4B57-9F75-BD732AF87D2E}"/>
              </a:ext>
            </a:extLst>
          </p:cNvPr>
          <p:cNvSpPr/>
          <p:nvPr/>
        </p:nvSpPr>
        <p:spPr>
          <a:xfrm>
            <a:off x="-860899" y="1683702"/>
            <a:ext cx="8579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・これまでに参加実績のある大学・高校等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0269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resentationFormat>画面に合わせる (4:3)</PresentationFormat>
  <MMClips>0</MMClips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48</vt:i4>
      </vt:variant>
    </vt:vector>
  </HeadingPairs>
  <TitlesOfParts>
    <vt:vector size="57" baseType="lpstr">
      <vt:lpstr>DengXian</vt:lpstr>
      <vt:lpstr>ＭＳ Ｐ明朝</vt:lpstr>
      <vt:lpstr>メイリオ</vt:lpstr>
      <vt:lpstr>游ゴシック</vt:lpstr>
      <vt:lpstr>游ゴシック Light</vt:lpstr>
      <vt:lpstr>Arial</vt:lpstr>
      <vt:lpstr>Century</vt:lpstr>
      <vt:lpstr>Wingdings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Words>1933</Words>
  <TotalTime>0</TotalTime>
  <Application>Microsoft Office PowerPoint</Application>
  <Slides>48</Slides>
  <Notes>0</Notes>
  <HiddenSlides>0</HiddenSlides>
  <Paragraphs>356</Paragraphs>
  <AppVersion>16.0000</AppVersion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2019-06-06T10:24:47.0000000Z</dcterms:created>
  <dcterms:modified xsi:type="dcterms:W3CDTF">2021-05-17T08:20:39.0040000Z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RMS">
    <vt:lpwstr>true</vt:lpwstr>
  </property>
</Properties>
</file>