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4" r:id="rId2"/>
  </p:sldIdLst>
  <p:sldSz cx="6858000" cy="9144000" type="screen4x3"/>
  <p:notesSz cx="6815138" cy="9982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90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47" autoAdjust="0"/>
    <p:restoredTop sz="94660"/>
  </p:normalViewPr>
  <p:slideViewPr>
    <p:cSldViewPr snapToGrid="0">
      <p:cViewPr>
        <p:scale>
          <a:sx n="73" d="100"/>
          <a:sy n="73" d="100"/>
        </p:scale>
        <p:origin x="2040" y="54"/>
      </p:cViewPr>
      <p:guideLst>
        <p:guide orient="horz" pos="2109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3227" cy="50084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0335" y="0"/>
            <a:ext cx="2953227" cy="500844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01B03A30-833B-4A12-AD8C-7862ECB41F23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1247775"/>
            <a:ext cx="2525712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514" y="4803934"/>
            <a:ext cx="5452110" cy="3930491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53227" cy="50084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0335" y="9481358"/>
            <a:ext cx="2953227" cy="500843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91EC0C7E-5B0D-47B3-BCB9-A23167786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100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A5B1AC-50D5-4481-A667-6184F3743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8C44ECC-047E-4E51-84C8-7C7F3686D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9E84E1-5AA8-4444-BC14-877F94857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3144D5-68EE-4268-9FFC-937F6FC7D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3B5B7-EE94-4795-AB15-B5C2B7635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359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328F9B-6754-4438-AEF1-835393BA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8DA817A-60D0-496E-B124-C7B1A20C9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38F1AB7-E3A6-46AB-897B-0671DB35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BA7B7-D5FA-41C1-AA51-EA34822D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D7F8E5-0E86-4FC7-9F65-B3B4C3FD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71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C11EE1A-C7DF-45E9-A3D4-06FE4880A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D7BFE62-5DF0-4FD3-A4C9-FC9296E8A5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779547-2A20-4FAA-B671-C246CD34A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F8945D-A87E-4D2A-BEBF-E110EFF29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77F60C-B571-48D1-9508-2F0EF63A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671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A9DDC5-DA55-4445-8168-17139AC6E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5AD64-6E9B-4CCD-8F33-FEFAF7F0E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AEACB3-8A72-46E8-A667-4E73E07E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5D8635-7261-4D5E-8B49-A8404AFB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38199F-5957-4A90-BDD3-845D49FF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2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BDB49-647D-48DF-89CA-42749123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CEC330-6058-4DCC-AA4E-92197DD6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7A91E5-9D84-4A10-9A07-DC2C26F7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29E253-B839-41FE-8578-1A247FCA2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99843F-EA82-443E-8EE1-C45750AD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5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854BD2-6469-4FC8-85ED-4FD5C3B6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D5B383-D639-492A-9F75-04DBE6ABA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0149F3-1146-458D-847F-376AD3412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54573B3-5E81-41F8-9029-822E06612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8FC1A7-66BE-4197-9682-4A7B4E6C8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6233AB6-04B8-4F02-AE4D-CC91483EC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1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350C1F-88F2-484F-8F30-55442C406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525580-E043-47B7-A80A-6F4495F80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F2F483-8BBB-4E43-8047-9A9993079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01C282-9CA7-401D-B6DF-0DD76B8A1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E0564DF-367B-45B0-95CD-01F94B48AF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EE20DA1-ECA5-4D44-AB80-8ABC5E493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D018993-7FF8-4E9E-80FB-9CB06FF3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B2F42A-4829-4690-8FE7-A9B58F33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295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85CCB-52A6-4223-A62C-66C6F172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3428F2-D202-4BBE-9480-DBE82FCB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61697BE-9B82-4902-A480-719FE218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B3E2F95-17B8-4184-835F-411D671F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59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D2E604-8229-431D-911C-CDE30E5A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A1E5712-C9EA-44E9-9431-34058755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DB913C-1B9D-47DF-8A75-C2832C3D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324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FB98B-8CDE-43E4-AB31-3D5E1FC3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812673-F655-44B8-ABFE-4B6EBA27A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2609E2E-EF27-4AF2-9ABB-33359C4F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0CA83D-D32E-4BF2-8F46-F3863F24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1C0FEF-63CA-4F2B-B82C-34C4FA9EF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FA761E-D9DE-497D-B37B-BEC6FC63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341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8E364E-C7F1-4898-B98A-4CC9894A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008EC3-D759-4667-AE7F-5EF4BEDB2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D7E1154-20C3-4DCC-8827-2A8BF49B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F9CAC2D-A8A9-4A07-BD52-A7C0DFB589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B3B34BA8-4D22-4347-90CB-054EF5FBF672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F8E53FA-A00E-4612-A457-7E6B77A8F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89E621-5F98-4E6E-B93E-0A240404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/>
          <a:lstStyle/>
          <a:p>
            <a:fld id="{5D334A24-037E-4170-8E8B-6BEA9680B0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8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2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9FB897E-0B95-4AF8-9E06-DF26A412B482}"/>
              </a:ext>
            </a:extLst>
          </p:cNvPr>
          <p:cNvSpPr/>
          <p:nvPr/>
        </p:nvSpPr>
        <p:spPr>
          <a:xfrm>
            <a:off x="224238" y="7789120"/>
            <a:ext cx="6423404" cy="132948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none"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応募期間：令和３年６</a:t>
            </a:r>
            <a:r>
              <a:rPr lang="zh-CN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２８</a:t>
            </a:r>
            <a:r>
              <a:rPr lang="zh-CN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日（月）～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lang="zh-CN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３０</a:t>
            </a:r>
            <a:r>
              <a:rPr lang="zh-CN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日（</a:t>
            </a:r>
            <a:r>
              <a:rPr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木</a:t>
            </a:r>
            <a:r>
              <a:rPr lang="zh-CN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）（必着）</a:t>
            </a:r>
            <a:endParaRPr lang="en-US" altLang="zh-CN" sz="1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表彰式　：令和４年３月（未定）</a:t>
            </a:r>
            <a:endParaRPr lang="en-US" altLang="ja-JP" sz="1200" u="sng" dirty="0">
              <a:solidFill>
                <a:srgbClr val="0000FF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itchFamily="50" charset="-128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en-US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【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お問合せ先</a:t>
            </a:r>
            <a:r>
              <a:rPr lang="en-US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】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パテントコンテスト／デザインパテントコンテスト事務局</a:t>
            </a:r>
            <a:endParaRPr lang="en-US" altLang="ja-JP" sz="1125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独立行政法人　工業所有権情報・研修館　知財人材部内</a:t>
            </a:r>
            <a:endParaRPr lang="en-US" altLang="ja-JP" sz="1125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  <a:p>
            <a:pPr>
              <a:lnSpc>
                <a:spcPct val="110000"/>
              </a:lnSpc>
              <a:spcBef>
                <a:spcPts val="750"/>
              </a:spcBef>
            </a:pPr>
            <a:r>
              <a:rPr lang="en-US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  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電話番号：</a:t>
            </a:r>
            <a:r>
              <a:rPr lang="en-US" altLang="ja-JP" sz="1125" dirty="0">
                <a:latin typeface="メイリオ" panose="020B0604030504040204" pitchFamily="50" charset="-128"/>
                <a:ea typeface="メイリオ" panose="020B0604030504040204" pitchFamily="50" charset="-128"/>
              </a:rPr>
              <a:t>03-3581-1101 ex.3907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 </a:t>
            </a:r>
            <a:r>
              <a:rPr lang="arn-CL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FAX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arn-CL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03-5</a:t>
            </a:r>
            <a:r>
              <a:rPr lang="en-US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843</a:t>
            </a:r>
            <a:r>
              <a:rPr lang="arn-CL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-</a:t>
            </a:r>
            <a:r>
              <a:rPr lang="en-US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7693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arn-CL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E-mail</a:t>
            </a:r>
            <a:r>
              <a:rPr lang="ja-JP" altLang="en-US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：</a:t>
            </a:r>
            <a:r>
              <a:rPr lang="arn-CL" altLang="ja-JP" sz="1125" dirty="0">
                <a:solidFill>
                  <a:prstClr val="black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ip-jz01@inpit.go.jp</a:t>
            </a:r>
            <a:endParaRPr lang="ja-JP" altLang="en-US" sz="1125" dirty="0">
              <a:solidFill>
                <a:prstClr val="black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5421AFD-C2DB-4057-9153-936840B66074}"/>
              </a:ext>
            </a:extLst>
          </p:cNvPr>
          <p:cNvSpPr txBox="1"/>
          <p:nvPr/>
        </p:nvSpPr>
        <p:spPr>
          <a:xfrm>
            <a:off x="0" y="171718"/>
            <a:ext cx="6858000" cy="43088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若者のアイデア</a:t>
            </a:r>
            <a:r>
              <a:rPr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形になる様子を取材しませんか！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E9FDEDA-57F7-4FF3-AB29-2B53FD2CB83B}"/>
              </a:ext>
            </a:extLst>
          </p:cNvPr>
          <p:cNvSpPr txBox="1"/>
          <p:nvPr/>
        </p:nvSpPr>
        <p:spPr>
          <a:xfrm>
            <a:off x="391108" y="810470"/>
            <a:ext cx="6075784" cy="7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38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パテントコンテスト・デザインパテントコンテストは日本の次世代を担う若い人たちに、社会や暮らしをより良くし、未来を切り拓く、そのような</a:t>
            </a:r>
            <a:r>
              <a:rPr kumimoji="1" lang="ja-JP" altLang="en-US" sz="15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発明</a:t>
            </a:r>
            <a:r>
              <a:rPr kumimoji="1" lang="ja-JP" altLang="en-US" sz="1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15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デザイン</a:t>
            </a:r>
            <a:r>
              <a:rPr kumimoji="1" lang="ja-JP" altLang="en-US" sz="1385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を自ら考え出すことを体験する機会を提供します。</a:t>
            </a:r>
            <a:endParaRPr kumimoji="1" lang="en-US" altLang="ja-JP" sz="1385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FD8EA6-291F-4A9D-B5F3-847D2B30C452}"/>
              </a:ext>
            </a:extLst>
          </p:cNvPr>
          <p:cNvSpPr txBox="1"/>
          <p:nvPr/>
        </p:nvSpPr>
        <p:spPr>
          <a:xfrm>
            <a:off x="353719" y="4753090"/>
            <a:ext cx="51876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令和２年度の</a:t>
            </a:r>
            <a:r>
              <a:rPr lang="zh-TW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選考委員長特別賞</a:t>
            </a:r>
            <a:r>
              <a:rPr lang="ja-JP" altLang="en-US" sz="1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受賞作品！</a:t>
            </a:r>
            <a:endParaRPr kumimoji="1" lang="ja-JP" altLang="en-US" sz="13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7234E8-EC6E-4CAA-9FF7-5C835C9557C0}"/>
              </a:ext>
            </a:extLst>
          </p:cNvPr>
          <p:cNvSpPr txBox="1"/>
          <p:nvPr/>
        </p:nvSpPr>
        <p:spPr>
          <a:xfrm>
            <a:off x="391108" y="1797423"/>
            <a:ext cx="5615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優秀な作品を表彰し、</a:t>
            </a:r>
            <a:r>
              <a:rPr kumimoji="1" lang="ja-JP" altLang="en-US" sz="1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特許庁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への出願をサポートします！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38997E1-CC34-4A21-BBCB-0E636ED57678}"/>
              </a:ext>
            </a:extLst>
          </p:cNvPr>
          <p:cNvSpPr txBox="1"/>
          <p:nvPr/>
        </p:nvSpPr>
        <p:spPr>
          <a:xfrm>
            <a:off x="1300036" y="4156651"/>
            <a:ext cx="4257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令和２年度コンテスト表彰式の様子</a:t>
            </a:r>
            <a:endParaRPr kumimoji="1"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42A156-B25A-4698-8C97-C0765AB14DA8}"/>
              </a:ext>
            </a:extLst>
          </p:cNvPr>
          <p:cNvSpPr txBox="1"/>
          <p:nvPr/>
        </p:nvSpPr>
        <p:spPr>
          <a:xfrm>
            <a:off x="181440" y="7527054"/>
            <a:ext cx="642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＊過去参加校については別紙をご覧ください。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6A5FADA-5604-4651-819F-FC22DD487B48}"/>
              </a:ext>
            </a:extLst>
          </p:cNvPr>
          <p:cNvSpPr txBox="1"/>
          <p:nvPr/>
        </p:nvSpPr>
        <p:spPr>
          <a:xfrm>
            <a:off x="909612" y="3869199"/>
            <a:ext cx="21801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表彰式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オンライン配信</a:t>
            </a:r>
            <a:r>
              <a:rPr kumimoji="1"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の様子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43AA50C-E14A-4608-9689-54586781CAE0}"/>
              </a:ext>
            </a:extLst>
          </p:cNvPr>
          <p:cNvSpPr txBox="1"/>
          <p:nvPr/>
        </p:nvSpPr>
        <p:spPr>
          <a:xfrm>
            <a:off x="784355" y="6899837"/>
            <a:ext cx="2519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立体布マスクハンガー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</a:t>
            </a:r>
            <a:r>
              <a:rPr lang="zh-CN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東京工業大学附属科学技術高等学校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934EA1-5073-4F30-948C-51798FF29E60}"/>
              </a:ext>
            </a:extLst>
          </p:cNvPr>
          <p:cNvSpPr txBox="1"/>
          <p:nvPr/>
        </p:nvSpPr>
        <p:spPr>
          <a:xfrm>
            <a:off x="3824222" y="6899837"/>
            <a:ext cx="1899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空間充填ペットボトル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zh-TW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*福井工業高等専門学校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endParaRPr kumimoji="1" lang="ja-JP" altLang="en-US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23A385-CB40-4387-B617-BDCF76FBA197}"/>
              </a:ext>
            </a:extLst>
          </p:cNvPr>
          <p:cNvSpPr txBox="1"/>
          <p:nvPr/>
        </p:nvSpPr>
        <p:spPr>
          <a:xfrm>
            <a:off x="3745779" y="3882677"/>
            <a:ext cx="20562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昨年度の表彰式は少人数開催</a:t>
            </a:r>
            <a:endParaRPr kumimoji="1" lang="ja-JP" altLang="en-US" sz="1100" dirty="0"/>
          </a:p>
        </p:txBody>
      </p:sp>
      <p:pic>
        <p:nvPicPr>
          <p:cNvPr id="14" name="図 13" descr="グラフィカル ユーザー インターフェイス, Web サイト&#10;&#10;自動的に生成された説明">
            <a:extLst>
              <a:ext uri="{FF2B5EF4-FFF2-40B4-BE49-F238E27FC236}">
                <a16:creationId xmlns:a16="http://schemas.microsoft.com/office/drawing/2014/main" id="{70613EA8-B2AE-4481-A7EA-E01551FA9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 r="2508" b="13668"/>
          <a:stretch/>
        </p:blipFill>
        <p:spPr>
          <a:xfrm>
            <a:off x="734478" y="2075540"/>
            <a:ext cx="2530398" cy="1791513"/>
          </a:xfrm>
          <a:prstGeom prst="rect">
            <a:avLst/>
          </a:prstGeom>
        </p:spPr>
      </p:pic>
      <p:pic>
        <p:nvPicPr>
          <p:cNvPr id="20" name="図 19" descr="立つ, 建物, 女性, 民衆 が含まれている画像&#10;&#10;自動的に生成された説明">
            <a:extLst>
              <a:ext uri="{FF2B5EF4-FFF2-40B4-BE49-F238E27FC236}">
                <a16:creationId xmlns:a16="http://schemas.microsoft.com/office/drawing/2014/main" id="{CE58B43A-9D5B-40ED-BA57-65D41D4A2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39" y="2147648"/>
            <a:ext cx="2318751" cy="1658340"/>
          </a:xfrm>
          <a:prstGeom prst="rect">
            <a:avLst/>
          </a:prstGeom>
        </p:spPr>
      </p:pic>
      <p:pic>
        <p:nvPicPr>
          <p:cNvPr id="21" name="図プレースホルダー 21">
            <a:extLst>
              <a:ext uri="{FF2B5EF4-FFF2-40B4-BE49-F238E27FC236}">
                <a16:creationId xmlns:a16="http://schemas.microsoft.com/office/drawing/2014/main" id="{7AC4F852-CEF6-49F0-B63E-14704A6AB6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3" t="-10116" r="29308" b="-8693"/>
          <a:stretch/>
        </p:blipFill>
        <p:spPr>
          <a:xfrm>
            <a:off x="1187849" y="4915051"/>
            <a:ext cx="1712400" cy="1883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図プレースホルダー 9">
            <a:extLst>
              <a:ext uri="{FF2B5EF4-FFF2-40B4-BE49-F238E27FC236}">
                <a16:creationId xmlns:a16="http://schemas.microsoft.com/office/drawing/2014/main" id="{C76632DD-3599-4AB8-B469-2083DB25E2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10068" r="4789" b="638"/>
          <a:stretch/>
        </p:blipFill>
        <p:spPr>
          <a:xfrm>
            <a:off x="3958795" y="4915051"/>
            <a:ext cx="1630238" cy="1789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308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207</Words>
  <Application>Microsoft Office PowerPoint</Application>
  <PresentationFormat>画面に合わせる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メイリオ</vt:lpstr>
      <vt:lpstr>游ゴシック</vt:lpstr>
      <vt:lpstr>游ゴシック Light</vt:lpstr>
      <vt:lpstr>Arial</vt:lpstr>
      <vt:lpstr>Wingdings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?????????</dc:title>
  <dc:creator>?? ?</dc:creator>
  <cp:lastModifiedBy>宮崎 奈緒</cp:lastModifiedBy>
  <cp:revision>55</cp:revision>
  <cp:lastPrinted>2018-06-20T00:09:37Z</cp:lastPrinted>
  <dcterms:created xsi:type="dcterms:W3CDTF">2018-06-04T10:49:31Z</dcterms:created>
  <dcterms:modified xsi:type="dcterms:W3CDTF">2021-05-26T04:41:17Z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RMS">
    <vt:lpwstr>true</vt:lpwstr>
  </property>
</Properties>
</file>