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5" r:id="rId2"/>
    <p:sldId id="266"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7" d="100"/>
          <a:sy n="77" d="100"/>
        </p:scale>
        <p:origin x="3186" y="10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E44034-A8FA-425E-95F6-CB090AB168B3}" type="datetimeFigureOut">
              <a:rPr kumimoji="1" lang="ja-JP" altLang="en-US" smtClean="0"/>
              <a:t>2020/12/11</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C9AF3E-22D0-4A61-A0A4-DFB36FA6E60C}" type="slidenum">
              <a:rPr kumimoji="1" lang="ja-JP" altLang="en-US" smtClean="0"/>
              <a:t>‹#›</a:t>
            </a:fld>
            <a:endParaRPr kumimoji="1" lang="ja-JP" altLang="en-US"/>
          </a:p>
        </p:txBody>
      </p:sp>
    </p:spTree>
    <p:extLst>
      <p:ext uri="{BB962C8B-B14F-4D97-AF65-F5344CB8AC3E}">
        <p14:creationId xmlns:p14="http://schemas.microsoft.com/office/powerpoint/2010/main" val="14383631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8A131C5-5654-F140-ADC6-D327EF128737}" type="slidenum">
              <a:rPr kumimoji="1" lang="ja-JP" altLang="en-US" smtClean="0"/>
              <a:t>1</a:t>
            </a:fld>
            <a:endParaRPr kumimoji="1" lang="ja-JP" altLang="en-US"/>
          </a:p>
        </p:txBody>
      </p:sp>
    </p:spTree>
    <p:extLst>
      <p:ext uri="{BB962C8B-B14F-4D97-AF65-F5344CB8AC3E}">
        <p14:creationId xmlns:p14="http://schemas.microsoft.com/office/powerpoint/2010/main" val="24858499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8A131C5-5654-F140-ADC6-D327EF128737}" type="slidenum">
              <a:rPr kumimoji="1" lang="ja-JP" altLang="en-US" smtClean="0"/>
              <a:t>2</a:t>
            </a:fld>
            <a:endParaRPr kumimoji="1" lang="ja-JP" altLang="en-US"/>
          </a:p>
        </p:txBody>
      </p:sp>
    </p:spTree>
    <p:extLst>
      <p:ext uri="{BB962C8B-B14F-4D97-AF65-F5344CB8AC3E}">
        <p14:creationId xmlns:p14="http://schemas.microsoft.com/office/powerpoint/2010/main" val="797919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428D200-CD25-47E4-93C8-66B4B93D6C7D}" type="datetimeFigureOut">
              <a:rPr kumimoji="1" lang="ja-JP" altLang="en-US" smtClean="0"/>
              <a:t>2020/12/11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851819-457E-41A3-AD23-65D339C244C7}" type="slidenum">
              <a:rPr kumimoji="1" lang="ja-JP" altLang="en-US" smtClean="0"/>
              <a:t>‹#›</a:t>
            </a:fld>
            <a:endParaRPr kumimoji="1" lang="ja-JP" altLang="en-US"/>
          </a:p>
        </p:txBody>
      </p:sp>
    </p:spTree>
    <p:extLst>
      <p:ext uri="{BB962C8B-B14F-4D97-AF65-F5344CB8AC3E}">
        <p14:creationId xmlns:p14="http://schemas.microsoft.com/office/powerpoint/2010/main" val="3797760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428D200-CD25-47E4-93C8-66B4B93D6C7D}" type="datetimeFigureOut">
              <a:rPr kumimoji="1" lang="ja-JP" altLang="en-US" smtClean="0"/>
              <a:t>2020/12/11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851819-457E-41A3-AD23-65D339C244C7}" type="slidenum">
              <a:rPr kumimoji="1" lang="ja-JP" altLang="en-US" smtClean="0"/>
              <a:t>‹#›</a:t>
            </a:fld>
            <a:endParaRPr kumimoji="1" lang="ja-JP" altLang="en-US"/>
          </a:p>
        </p:txBody>
      </p:sp>
    </p:spTree>
    <p:extLst>
      <p:ext uri="{BB962C8B-B14F-4D97-AF65-F5344CB8AC3E}">
        <p14:creationId xmlns:p14="http://schemas.microsoft.com/office/powerpoint/2010/main" val="1228162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428D200-CD25-47E4-93C8-66B4B93D6C7D}" type="datetimeFigureOut">
              <a:rPr kumimoji="1" lang="ja-JP" altLang="en-US" smtClean="0"/>
              <a:t>2020/12/11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851819-457E-41A3-AD23-65D339C244C7}" type="slidenum">
              <a:rPr kumimoji="1" lang="ja-JP" altLang="en-US" smtClean="0"/>
              <a:t>‹#›</a:t>
            </a:fld>
            <a:endParaRPr kumimoji="1" lang="ja-JP" altLang="en-US"/>
          </a:p>
        </p:txBody>
      </p:sp>
    </p:spTree>
    <p:extLst>
      <p:ext uri="{BB962C8B-B14F-4D97-AF65-F5344CB8AC3E}">
        <p14:creationId xmlns:p14="http://schemas.microsoft.com/office/powerpoint/2010/main" val="3014088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428D200-CD25-47E4-93C8-66B4B93D6C7D}" type="datetimeFigureOut">
              <a:rPr kumimoji="1" lang="ja-JP" altLang="en-US" smtClean="0"/>
              <a:t>2020/12/11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851819-457E-41A3-AD23-65D339C244C7}" type="slidenum">
              <a:rPr kumimoji="1" lang="ja-JP" altLang="en-US" smtClean="0"/>
              <a:t>‹#›</a:t>
            </a:fld>
            <a:endParaRPr kumimoji="1" lang="ja-JP" altLang="en-US"/>
          </a:p>
        </p:txBody>
      </p:sp>
    </p:spTree>
    <p:extLst>
      <p:ext uri="{BB962C8B-B14F-4D97-AF65-F5344CB8AC3E}">
        <p14:creationId xmlns:p14="http://schemas.microsoft.com/office/powerpoint/2010/main" val="1676203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428D200-CD25-47E4-93C8-66B4B93D6C7D}" type="datetimeFigureOut">
              <a:rPr kumimoji="1" lang="ja-JP" altLang="en-US" smtClean="0"/>
              <a:t>2020/12/11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851819-457E-41A3-AD23-65D339C244C7}" type="slidenum">
              <a:rPr kumimoji="1" lang="ja-JP" altLang="en-US" smtClean="0"/>
              <a:t>‹#›</a:t>
            </a:fld>
            <a:endParaRPr kumimoji="1" lang="ja-JP" altLang="en-US"/>
          </a:p>
        </p:txBody>
      </p:sp>
    </p:spTree>
    <p:extLst>
      <p:ext uri="{BB962C8B-B14F-4D97-AF65-F5344CB8AC3E}">
        <p14:creationId xmlns:p14="http://schemas.microsoft.com/office/powerpoint/2010/main" val="1927301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428D200-CD25-47E4-93C8-66B4B93D6C7D}" type="datetimeFigureOut">
              <a:rPr kumimoji="1" lang="ja-JP" altLang="en-US" smtClean="0"/>
              <a:t>2020/12/11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851819-457E-41A3-AD23-65D339C244C7}" type="slidenum">
              <a:rPr kumimoji="1" lang="ja-JP" altLang="en-US" smtClean="0"/>
              <a:t>‹#›</a:t>
            </a:fld>
            <a:endParaRPr kumimoji="1" lang="ja-JP" altLang="en-US"/>
          </a:p>
        </p:txBody>
      </p:sp>
    </p:spTree>
    <p:extLst>
      <p:ext uri="{BB962C8B-B14F-4D97-AF65-F5344CB8AC3E}">
        <p14:creationId xmlns:p14="http://schemas.microsoft.com/office/powerpoint/2010/main" val="204984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428D200-CD25-47E4-93C8-66B4B93D6C7D}" type="datetimeFigureOut">
              <a:rPr kumimoji="1" lang="ja-JP" altLang="en-US" smtClean="0"/>
              <a:t>2020/12/11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F851819-457E-41A3-AD23-65D339C244C7}" type="slidenum">
              <a:rPr kumimoji="1" lang="ja-JP" altLang="en-US" smtClean="0"/>
              <a:t>‹#›</a:t>
            </a:fld>
            <a:endParaRPr kumimoji="1" lang="ja-JP" altLang="en-US"/>
          </a:p>
        </p:txBody>
      </p:sp>
    </p:spTree>
    <p:extLst>
      <p:ext uri="{BB962C8B-B14F-4D97-AF65-F5344CB8AC3E}">
        <p14:creationId xmlns:p14="http://schemas.microsoft.com/office/powerpoint/2010/main" val="2465657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428D200-CD25-47E4-93C8-66B4B93D6C7D}" type="datetimeFigureOut">
              <a:rPr kumimoji="1" lang="ja-JP" altLang="en-US" smtClean="0"/>
              <a:t>2020/12/11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F851819-457E-41A3-AD23-65D339C244C7}" type="slidenum">
              <a:rPr kumimoji="1" lang="ja-JP" altLang="en-US" smtClean="0"/>
              <a:t>‹#›</a:t>
            </a:fld>
            <a:endParaRPr kumimoji="1" lang="ja-JP" altLang="en-US"/>
          </a:p>
        </p:txBody>
      </p:sp>
    </p:spTree>
    <p:extLst>
      <p:ext uri="{BB962C8B-B14F-4D97-AF65-F5344CB8AC3E}">
        <p14:creationId xmlns:p14="http://schemas.microsoft.com/office/powerpoint/2010/main" val="3564492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28D200-CD25-47E4-93C8-66B4B93D6C7D}" type="datetimeFigureOut">
              <a:rPr kumimoji="1" lang="ja-JP" altLang="en-US" smtClean="0"/>
              <a:t>2020/12/11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F851819-457E-41A3-AD23-65D339C244C7}" type="slidenum">
              <a:rPr kumimoji="1" lang="ja-JP" altLang="en-US" smtClean="0"/>
              <a:t>‹#›</a:t>
            </a:fld>
            <a:endParaRPr kumimoji="1" lang="ja-JP" altLang="en-US"/>
          </a:p>
        </p:txBody>
      </p:sp>
    </p:spTree>
    <p:extLst>
      <p:ext uri="{BB962C8B-B14F-4D97-AF65-F5344CB8AC3E}">
        <p14:creationId xmlns:p14="http://schemas.microsoft.com/office/powerpoint/2010/main" val="1027323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428D200-CD25-47E4-93C8-66B4B93D6C7D}" type="datetimeFigureOut">
              <a:rPr kumimoji="1" lang="ja-JP" altLang="en-US" smtClean="0"/>
              <a:t>2020/12/11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851819-457E-41A3-AD23-65D339C244C7}" type="slidenum">
              <a:rPr kumimoji="1" lang="ja-JP" altLang="en-US" smtClean="0"/>
              <a:t>‹#›</a:t>
            </a:fld>
            <a:endParaRPr kumimoji="1" lang="ja-JP" altLang="en-US"/>
          </a:p>
        </p:txBody>
      </p:sp>
    </p:spTree>
    <p:extLst>
      <p:ext uri="{BB962C8B-B14F-4D97-AF65-F5344CB8AC3E}">
        <p14:creationId xmlns:p14="http://schemas.microsoft.com/office/powerpoint/2010/main" val="454702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428D200-CD25-47E4-93C8-66B4B93D6C7D}" type="datetimeFigureOut">
              <a:rPr kumimoji="1" lang="ja-JP" altLang="en-US" smtClean="0"/>
              <a:t>2020/12/11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851819-457E-41A3-AD23-65D339C244C7}" type="slidenum">
              <a:rPr kumimoji="1" lang="ja-JP" altLang="en-US" smtClean="0"/>
              <a:t>‹#›</a:t>
            </a:fld>
            <a:endParaRPr kumimoji="1" lang="ja-JP" altLang="en-US"/>
          </a:p>
        </p:txBody>
      </p:sp>
    </p:spTree>
    <p:extLst>
      <p:ext uri="{BB962C8B-B14F-4D97-AF65-F5344CB8AC3E}">
        <p14:creationId xmlns:p14="http://schemas.microsoft.com/office/powerpoint/2010/main" val="915209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428D200-CD25-47E4-93C8-66B4B93D6C7D}" type="datetimeFigureOut">
              <a:rPr kumimoji="1" lang="ja-JP" altLang="en-US" smtClean="0"/>
              <a:t>2020/12/11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F851819-457E-41A3-AD23-65D339C244C7}" type="slidenum">
              <a:rPr kumimoji="1" lang="ja-JP" altLang="en-US" smtClean="0"/>
              <a:t>‹#›</a:t>
            </a:fld>
            <a:endParaRPr kumimoji="1" lang="ja-JP" altLang="en-US"/>
          </a:p>
        </p:txBody>
      </p:sp>
    </p:spTree>
    <p:extLst>
      <p:ext uri="{BB962C8B-B14F-4D97-AF65-F5344CB8AC3E}">
        <p14:creationId xmlns:p14="http://schemas.microsoft.com/office/powerpoint/2010/main" val="130209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azawaza-select.jp/" TargetMode="External"/><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hyperlink" Target="https://wazawaza-select.jp/shopbrand/ct145"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13">
            <a:extLst>
              <a:ext uri="{FF2B5EF4-FFF2-40B4-BE49-F238E27FC236}">
                <a16:creationId xmlns:a16="http://schemas.microsoft.com/office/drawing/2014/main" id="{9DF09653-5E20-4A99-B7E1-012CFDD8D3EA}"/>
              </a:ext>
            </a:extLst>
          </p:cNvPr>
          <p:cNvSpPr txBox="1">
            <a:spLocks noChangeArrowheads="1"/>
          </p:cNvSpPr>
          <p:nvPr/>
        </p:nvSpPr>
        <p:spPr bwMode="auto">
          <a:xfrm>
            <a:off x="4286264" y="3251"/>
            <a:ext cx="2573375" cy="532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lnSpc>
                <a:spcPct val="150000"/>
              </a:lnSpc>
              <a:spcBef>
                <a:spcPct val="0"/>
              </a:spcBef>
              <a:buFontTx/>
              <a:buNone/>
            </a:pPr>
            <a:r>
              <a:rPr lang="en-US" altLang="ja-JP" sz="1000" dirty="0">
                <a:solidFill>
                  <a:srgbClr val="000000"/>
                </a:solidFill>
                <a:latin typeface="+mn-ea"/>
                <a:ea typeface="+mn-ea"/>
                <a:cs typeface="メイリオ" panose="020B0604030504040204" pitchFamily="50" charset="-128"/>
              </a:rPr>
              <a:t> 2020</a:t>
            </a:r>
            <a:r>
              <a:rPr lang="ja-JP" altLang="en-US" sz="1000" dirty="0">
                <a:solidFill>
                  <a:srgbClr val="000000"/>
                </a:solidFill>
                <a:latin typeface="+mn-ea"/>
                <a:ea typeface="+mn-ea"/>
                <a:cs typeface="メイリオ" panose="020B0604030504040204" pitchFamily="50" charset="-128"/>
              </a:rPr>
              <a:t>年</a:t>
            </a:r>
            <a:r>
              <a:rPr lang="en-US" altLang="ja-JP" sz="1000" dirty="0">
                <a:solidFill>
                  <a:srgbClr val="000000"/>
                </a:solidFill>
                <a:latin typeface="+mn-ea"/>
                <a:ea typeface="+mn-ea"/>
                <a:cs typeface="メイリオ" panose="020B0604030504040204" pitchFamily="50" charset="-128"/>
              </a:rPr>
              <a:t>12</a:t>
            </a:r>
            <a:r>
              <a:rPr lang="ja-JP" altLang="en-US" sz="1000" dirty="0">
                <a:solidFill>
                  <a:srgbClr val="000000"/>
                </a:solidFill>
                <a:latin typeface="+mn-ea"/>
                <a:ea typeface="+mn-ea"/>
                <a:cs typeface="メイリオ" panose="020B0604030504040204" pitchFamily="50" charset="-128"/>
              </a:rPr>
              <a:t>月吉日</a:t>
            </a:r>
            <a:endParaRPr lang="en-US" altLang="ja-JP" sz="1000" dirty="0">
              <a:solidFill>
                <a:srgbClr val="000000"/>
              </a:solidFill>
              <a:latin typeface="+mn-ea"/>
              <a:ea typeface="+mn-ea"/>
              <a:cs typeface="メイリオ" panose="020B0604030504040204" pitchFamily="50" charset="-128"/>
            </a:endParaRPr>
          </a:p>
          <a:p>
            <a:pPr algn="r">
              <a:lnSpc>
                <a:spcPct val="150000"/>
              </a:lnSpc>
              <a:spcBef>
                <a:spcPct val="0"/>
              </a:spcBef>
              <a:buNone/>
            </a:pPr>
            <a:r>
              <a:rPr lang="ja-JP" altLang="en-US" sz="1000" dirty="0">
                <a:latin typeface="+mn-ea"/>
                <a:ea typeface="+mn-ea"/>
                <a:cs typeface="メイリオ" panose="020B0604030504040204" pitchFamily="50" charset="-128"/>
              </a:rPr>
              <a:t>株式会社</a:t>
            </a:r>
            <a:r>
              <a:rPr lang="en-US" altLang="ja-JP" sz="1000" dirty="0">
                <a:latin typeface="+mn-ea"/>
                <a:ea typeface="+mn-ea"/>
                <a:cs typeface="メイリオ" panose="020B0604030504040204" pitchFamily="50" charset="-128"/>
              </a:rPr>
              <a:t>47CLUB</a:t>
            </a:r>
            <a:endParaRPr lang="ja-JP" altLang="ja-JP" sz="1000" dirty="0">
              <a:solidFill>
                <a:srgbClr val="000000"/>
              </a:solidFill>
              <a:latin typeface="+mn-ea"/>
              <a:ea typeface="+mn-ea"/>
              <a:cs typeface="メイリオ" panose="020B0604030504040204" pitchFamily="50" charset="-128"/>
            </a:endParaRPr>
          </a:p>
        </p:txBody>
      </p:sp>
      <p:sp>
        <p:nvSpPr>
          <p:cNvPr id="30" name="テキスト ボックス 12">
            <a:extLst>
              <a:ext uri="{FF2B5EF4-FFF2-40B4-BE49-F238E27FC236}">
                <a16:creationId xmlns:a16="http://schemas.microsoft.com/office/drawing/2014/main" id="{CD3F20DE-2253-4085-8C19-F512FF6BDDB7}"/>
              </a:ext>
            </a:extLst>
          </p:cNvPr>
          <p:cNvSpPr txBox="1">
            <a:spLocks noChangeArrowheads="1"/>
          </p:cNvSpPr>
          <p:nvPr/>
        </p:nvSpPr>
        <p:spPr bwMode="auto">
          <a:xfrm>
            <a:off x="49405" y="1455095"/>
            <a:ext cx="6759189" cy="801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just">
              <a:lnSpc>
                <a:spcPts val="1400"/>
              </a:lnSpc>
              <a:spcBef>
                <a:spcPct val="0"/>
              </a:spcBef>
              <a:buNone/>
            </a:pPr>
            <a:r>
              <a:rPr lang="ja-JP" altLang="en-US" sz="1000" dirty="0">
                <a:latin typeface="+mn-ea"/>
                <a:ea typeface="+mn-ea"/>
                <a:cs typeface="メイリオ" panose="020B0604030504040204" pitchFamily="50" charset="-128"/>
              </a:rPr>
              <a:t>　地方の手間暇かけた逸品（産直）のオンラインショップを展開する「技わざ」では、</a:t>
            </a:r>
            <a:r>
              <a:rPr lang="en-US" altLang="ja-JP" sz="1000" dirty="0">
                <a:latin typeface="+mn-ea"/>
                <a:ea typeface="+mn-ea"/>
                <a:cs typeface="メイリオ" panose="020B0604030504040204" pitchFamily="50" charset="-128"/>
              </a:rPr>
              <a:t>2020</a:t>
            </a:r>
            <a:r>
              <a:rPr lang="ja-JP" altLang="en-US" sz="1000" dirty="0">
                <a:latin typeface="+mn-ea"/>
                <a:ea typeface="+mn-ea"/>
                <a:cs typeface="メイリオ" panose="020B0604030504040204" pitchFamily="50" charset="-128"/>
              </a:rPr>
              <a:t>年冬に人気のお歳暮ランキングを発表いたしました。このお歳暮ランキングは、農林水産省が提供している＃元気いただきますプロジェクトにより、送料無料でお客様にお届けする商品だけを集めたランキングとなっております。</a:t>
            </a:r>
            <a:endParaRPr lang="en-US" altLang="ja-JP" sz="1000" dirty="0">
              <a:latin typeface="+mn-ea"/>
              <a:ea typeface="+mn-ea"/>
              <a:cs typeface="メイリオ" panose="020B0604030504040204" pitchFamily="50" charset="-128"/>
            </a:endParaRPr>
          </a:p>
          <a:p>
            <a:pPr algn="r">
              <a:lnSpc>
                <a:spcPts val="1400"/>
              </a:lnSpc>
              <a:spcBef>
                <a:spcPct val="0"/>
              </a:spcBef>
              <a:buNone/>
            </a:pPr>
            <a:r>
              <a:rPr lang="en-US" altLang="ja-JP" sz="900" dirty="0">
                <a:latin typeface="+mn-ea"/>
                <a:ea typeface="+mn-ea"/>
                <a:cs typeface="メイリオ" panose="020B0604030504040204" pitchFamily="50" charset="-128"/>
              </a:rPr>
              <a:t>※</a:t>
            </a:r>
            <a:r>
              <a:rPr lang="ja-JP" altLang="en-US" sz="900" dirty="0">
                <a:latin typeface="+mn-ea"/>
                <a:ea typeface="+mn-ea"/>
                <a:cs typeface="メイリオ" panose="020B0604030504040204" pitchFamily="50" charset="-128"/>
              </a:rPr>
              <a:t>ランキングは</a:t>
            </a:r>
            <a:r>
              <a:rPr lang="en-US" altLang="ja-JP" sz="900" dirty="0">
                <a:latin typeface="+mn-ea"/>
                <a:ea typeface="+mn-ea"/>
                <a:cs typeface="メイリオ" panose="020B0604030504040204" pitchFamily="50" charset="-128"/>
              </a:rPr>
              <a:t>10</a:t>
            </a:r>
            <a:r>
              <a:rPr lang="ja-JP" altLang="en-US" sz="900" dirty="0">
                <a:latin typeface="+mn-ea"/>
                <a:ea typeface="+mn-ea"/>
                <a:cs typeface="メイリオ" panose="020B0604030504040204" pitchFamily="50" charset="-128"/>
              </a:rPr>
              <a:t>日前後で随時更新されますので、ご了承くださいませ。</a:t>
            </a:r>
            <a:endParaRPr lang="en-US" altLang="ja-JP" sz="900" dirty="0">
              <a:latin typeface="+mn-ea"/>
              <a:ea typeface="+mn-ea"/>
              <a:cs typeface="メイリオ" panose="020B0604030504040204" pitchFamily="50" charset="-128"/>
            </a:endParaRPr>
          </a:p>
        </p:txBody>
      </p:sp>
      <p:sp>
        <p:nvSpPr>
          <p:cNvPr id="17" name="角丸四角形 18">
            <a:extLst>
              <a:ext uri="{FF2B5EF4-FFF2-40B4-BE49-F238E27FC236}">
                <a16:creationId xmlns:a16="http://schemas.microsoft.com/office/drawing/2014/main" id="{A3BF8A0C-4F94-43AA-89DD-CBC77025CEEB}"/>
              </a:ext>
            </a:extLst>
          </p:cNvPr>
          <p:cNvSpPr/>
          <p:nvPr/>
        </p:nvSpPr>
        <p:spPr>
          <a:xfrm>
            <a:off x="-3969" y="549849"/>
            <a:ext cx="6865938" cy="899828"/>
          </a:xfrm>
          <a:prstGeom prst="rect">
            <a:avLst/>
          </a:prstGeom>
          <a:solidFill>
            <a:schemeClr val="bg1">
              <a:alpha val="30000"/>
            </a:schemeClr>
          </a:solidFill>
          <a:ln w="57150" cmpd="sng">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p>
            <a:pPr algn="ctr">
              <a:lnSpc>
                <a:spcPts val="2300"/>
              </a:lnSpc>
            </a:pPr>
            <a:r>
              <a:rPr lang="ja-JP" altLang="en-US" sz="1600" b="1" dirty="0">
                <a:solidFill>
                  <a:prstClr val="black"/>
                </a:solidFill>
                <a:latin typeface="+mn-ea"/>
                <a:cs typeface="メイリオ" panose="020B0604030504040204" pitchFamily="50" charset="-128"/>
              </a:rPr>
              <a:t>地方の逸品をセレクトするオンラインショップ「技わざ」</a:t>
            </a:r>
            <a:endParaRPr lang="en-US" altLang="ja-JP" sz="1600" b="1" dirty="0">
              <a:solidFill>
                <a:prstClr val="black"/>
              </a:solidFill>
              <a:latin typeface="+mn-ea"/>
              <a:cs typeface="メイリオ" panose="020B0604030504040204" pitchFamily="50" charset="-128"/>
            </a:endParaRPr>
          </a:p>
          <a:p>
            <a:pPr algn="ctr">
              <a:lnSpc>
                <a:spcPts val="2300"/>
              </a:lnSpc>
            </a:pPr>
            <a:r>
              <a:rPr lang="ja-JP" altLang="en-US" sz="1600" b="1" dirty="0">
                <a:solidFill>
                  <a:prstClr val="black"/>
                </a:solidFill>
                <a:latin typeface="+mn-ea"/>
                <a:cs typeface="メイリオ" panose="020B0604030504040204" pitchFamily="50" charset="-128"/>
              </a:rPr>
              <a:t>＃元気いただきますプロジェクト</a:t>
            </a:r>
            <a:r>
              <a:rPr lang="ja-JP" altLang="en-US" sz="1400" b="1" dirty="0">
                <a:solidFill>
                  <a:prstClr val="black"/>
                </a:solidFill>
                <a:latin typeface="+mn-ea"/>
                <a:cs typeface="メイリオ" panose="020B0604030504040204" pitchFamily="50" charset="-128"/>
              </a:rPr>
              <a:t>の</a:t>
            </a:r>
            <a:r>
              <a:rPr lang="ja-JP" altLang="en-US" b="1" dirty="0">
                <a:solidFill>
                  <a:srgbClr val="FF0000"/>
                </a:solidFill>
                <a:latin typeface="+mn-ea"/>
                <a:cs typeface="メイリオ" panose="020B0604030504040204" pitchFamily="50" charset="-128"/>
              </a:rPr>
              <a:t>送料無料お歳暮ランキングを発表</a:t>
            </a:r>
            <a:endParaRPr lang="en-US" altLang="ja-JP" b="1" dirty="0">
              <a:solidFill>
                <a:srgbClr val="FF0000"/>
              </a:solidFill>
              <a:latin typeface="+mn-ea"/>
              <a:cs typeface="メイリオ" panose="020B0604030504040204" pitchFamily="50" charset="-128"/>
            </a:endParaRPr>
          </a:p>
          <a:p>
            <a:pPr algn="ctr">
              <a:lnSpc>
                <a:spcPts val="2300"/>
              </a:lnSpc>
            </a:pPr>
            <a:r>
              <a:rPr lang="ja-JP" altLang="en-US" sz="1600" b="1" dirty="0">
                <a:solidFill>
                  <a:schemeClr val="tx1"/>
                </a:solidFill>
                <a:latin typeface="+mn-ea"/>
                <a:cs typeface="メイリオ" panose="020B0604030504040204" pitchFamily="50" charset="-128"/>
              </a:rPr>
              <a:t>お歳暮需要はコロナ禍により例年の</a:t>
            </a:r>
            <a:r>
              <a:rPr lang="en-US" altLang="ja-JP" sz="1600" b="1" dirty="0">
                <a:solidFill>
                  <a:schemeClr val="tx1"/>
                </a:solidFill>
                <a:latin typeface="+mn-ea"/>
                <a:cs typeface="メイリオ" panose="020B0604030504040204" pitchFamily="50" charset="-128"/>
              </a:rPr>
              <a:t>300</a:t>
            </a:r>
            <a:r>
              <a:rPr lang="ja-JP" altLang="en-US" sz="1600" b="1" dirty="0">
                <a:solidFill>
                  <a:schemeClr val="tx1"/>
                </a:solidFill>
                <a:latin typeface="+mn-ea"/>
                <a:cs typeface="メイリオ" panose="020B0604030504040204" pitchFamily="50" charset="-128"/>
              </a:rPr>
              <a:t>％以上</a:t>
            </a:r>
            <a:endParaRPr lang="en-US" altLang="ja-JP" sz="1600" b="1" dirty="0">
              <a:solidFill>
                <a:schemeClr val="tx1"/>
              </a:solidFill>
              <a:latin typeface="+mn-ea"/>
              <a:cs typeface="メイリオ" panose="020B0604030504040204" pitchFamily="50" charset="-128"/>
            </a:endParaRPr>
          </a:p>
        </p:txBody>
      </p:sp>
      <p:sp>
        <p:nvSpPr>
          <p:cNvPr id="31" name="正方形/長方形 30">
            <a:extLst>
              <a:ext uri="{FF2B5EF4-FFF2-40B4-BE49-F238E27FC236}">
                <a16:creationId xmlns:a16="http://schemas.microsoft.com/office/drawing/2014/main" id="{BD58D2C8-292B-6940-A7EF-88FEDF5BE575}"/>
              </a:ext>
            </a:extLst>
          </p:cNvPr>
          <p:cNvSpPr/>
          <p:nvPr/>
        </p:nvSpPr>
        <p:spPr>
          <a:xfrm>
            <a:off x="179044" y="473751"/>
            <a:ext cx="6515477" cy="13938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altLang="ja-JP" sz="900" b="1" dirty="0">
              <a:solidFill>
                <a:schemeClr val="tx1"/>
              </a:solidFill>
              <a:latin typeface="+mn-ea"/>
              <a:cs typeface="メイリオ" panose="020B0604030504040204" pitchFamily="50" charset="-128"/>
            </a:endParaRPr>
          </a:p>
        </p:txBody>
      </p:sp>
      <p:sp>
        <p:nvSpPr>
          <p:cNvPr id="18" name="テキスト ボックス 13">
            <a:extLst>
              <a:ext uri="{FF2B5EF4-FFF2-40B4-BE49-F238E27FC236}">
                <a16:creationId xmlns:a16="http://schemas.microsoft.com/office/drawing/2014/main" id="{C9741AAE-DA8F-40FA-936B-859573507F9C}"/>
              </a:ext>
            </a:extLst>
          </p:cNvPr>
          <p:cNvSpPr txBox="1">
            <a:spLocks noChangeArrowheads="1"/>
          </p:cNvSpPr>
          <p:nvPr/>
        </p:nvSpPr>
        <p:spPr bwMode="auto">
          <a:xfrm>
            <a:off x="135504" y="17595"/>
            <a:ext cx="2180832" cy="303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000" dirty="0">
                <a:solidFill>
                  <a:srgbClr val="000000"/>
                </a:solidFill>
                <a:latin typeface="+mn-ea"/>
                <a:ea typeface="+mn-ea"/>
                <a:cs typeface="メイリオ" panose="020B0604030504040204" pitchFamily="50" charset="-128"/>
              </a:rPr>
              <a:t>報道関係各位</a:t>
            </a:r>
            <a:endParaRPr lang="ja-JP" altLang="ja-JP" sz="1000" dirty="0">
              <a:solidFill>
                <a:srgbClr val="000000"/>
              </a:solidFill>
              <a:latin typeface="+mn-ea"/>
              <a:ea typeface="+mn-ea"/>
              <a:cs typeface="メイリオ" panose="020B0604030504040204" pitchFamily="50" charset="-128"/>
            </a:endParaRPr>
          </a:p>
        </p:txBody>
      </p:sp>
      <p:grpSp>
        <p:nvGrpSpPr>
          <p:cNvPr id="32" name="グループ化 31">
            <a:extLst>
              <a:ext uri="{FF2B5EF4-FFF2-40B4-BE49-F238E27FC236}">
                <a16:creationId xmlns:a16="http://schemas.microsoft.com/office/drawing/2014/main" id="{86D89914-7630-46BD-8D55-AA94CBBD7A58}"/>
              </a:ext>
            </a:extLst>
          </p:cNvPr>
          <p:cNvGrpSpPr/>
          <p:nvPr/>
        </p:nvGrpSpPr>
        <p:grpSpPr>
          <a:xfrm>
            <a:off x="0" y="2264190"/>
            <a:ext cx="6865938" cy="320400"/>
            <a:chOff x="0" y="0"/>
            <a:chExt cx="6865938" cy="320400"/>
          </a:xfrm>
          <a:solidFill>
            <a:schemeClr val="tx1">
              <a:lumMod val="65000"/>
              <a:lumOff val="35000"/>
            </a:schemeClr>
          </a:solidFill>
        </p:grpSpPr>
        <p:sp>
          <p:nvSpPr>
            <p:cNvPr id="33" name="Rectangle 27">
              <a:extLst>
                <a:ext uri="{FF2B5EF4-FFF2-40B4-BE49-F238E27FC236}">
                  <a16:creationId xmlns:a16="http://schemas.microsoft.com/office/drawing/2014/main" id="{1C49FFEE-D184-4024-B8BA-BFCA6D20DC81}"/>
                </a:ext>
              </a:extLst>
            </p:cNvPr>
            <p:cNvSpPr>
              <a:spLocks noChangeArrowheads="1"/>
            </p:cNvSpPr>
            <p:nvPr/>
          </p:nvSpPr>
          <p:spPr bwMode="auto">
            <a:xfrm>
              <a:off x="0" y="0"/>
              <a:ext cx="6865938" cy="320400"/>
            </a:xfrm>
            <a:prstGeom prst="rect">
              <a:avLst/>
            </a:prstGeom>
            <a:grpFill/>
            <a:ln w="9525">
              <a:no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endParaRPr lang="ja-JP" altLang="en-US" sz="1800" dirty="0">
                <a:latin typeface="+mn-ea"/>
                <a:ea typeface="+mn-ea"/>
              </a:endParaRPr>
            </a:p>
          </p:txBody>
        </p:sp>
        <p:sp>
          <p:nvSpPr>
            <p:cNvPr id="34" name="Text Box 28">
              <a:extLst>
                <a:ext uri="{FF2B5EF4-FFF2-40B4-BE49-F238E27FC236}">
                  <a16:creationId xmlns:a16="http://schemas.microsoft.com/office/drawing/2014/main" id="{8C8DA8A0-F313-44A9-8AD3-073009FAE12F}"/>
                </a:ext>
              </a:extLst>
            </p:cNvPr>
            <p:cNvSpPr txBox="1">
              <a:spLocks noChangeArrowheads="1"/>
            </p:cNvSpPr>
            <p:nvPr/>
          </p:nvSpPr>
          <p:spPr bwMode="auto">
            <a:xfrm>
              <a:off x="924079" y="21701"/>
              <a:ext cx="5009843" cy="276999"/>
            </a:xfrm>
            <a:prstGeom prst="rect">
              <a:avLst/>
            </a:prstGeom>
            <a:grp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sz="1200" b="1" dirty="0">
                  <a:solidFill>
                    <a:schemeClr val="bg1"/>
                  </a:solidFill>
                  <a:latin typeface="+mn-ea"/>
                  <a:ea typeface="+mn-ea"/>
                  <a:cs typeface="Yu Gothic" charset="-128"/>
                </a:rPr>
                <a:t>◆人気の送料無料のお歳暮ランキング◆</a:t>
              </a:r>
            </a:p>
          </p:txBody>
        </p:sp>
      </p:grpSp>
      <p:sp>
        <p:nvSpPr>
          <p:cNvPr id="20" name="Text Box 334">
            <a:extLst>
              <a:ext uri="{FF2B5EF4-FFF2-40B4-BE49-F238E27FC236}">
                <a16:creationId xmlns:a16="http://schemas.microsoft.com/office/drawing/2014/main" id="{A838A1EC-9980-4E39-B6DC-ECE9C5065419}"/>
              </a:ext>
            </a:extLst>
          </p:cNvPr>
          <p:cNvSpPr txBox="1">
            <a:spLocks noChangeArrowheads="1"/>
          </p:cNvSpPr>
          <p:nvPr/>
        </p:nvSpPr>
        <p:spPr bwMode="auto">
          <a:xfrm>
            <a:off x="96900" y="8912534"/>
            <a:ext cx="6664201" cy="828098"/>
          </a:xfrm>
          <a:prstGeom prst="rect">
            <a:avLst/>
          </a:prstGeom>
          <a:noFill/>
          <a:ln w="9525">
            <a:solidFill>
              <a:schemeClr val="tx1"/>
            </a:solidFill>
            <a:miter lim="800000"/>
            <a:headEnd/>
            <a:tailEnd/>
          </a:ln>
        </p:spPr>
        <p:txBody>
          <a:bodyPr lIns="74295" tIns="72000" rIns="74295" bIns="72000" anchor="ctr"/>
          <a:lstStyle/>
          <a:p>
            <a:pPr algn="ctr">
              <a:lnSpc>
                <a:spcPct val="150000"/>
              </a:lnSpc>
            </a:pPr>
            <a:r>
              <a:rPr lang="ja-JP" altLang="en-US" sz="900" b="1" dirty="0">
                <a:latin typeface="+mn-ea"/>
              </a:rPr>
              <a:t>本件に関する報道関係者様からのお問い合わせ先</a:t>
            </a:r>
          </a:p>
          <a:p>
            <a:pPr algn="ctr">
              <a:lnSpc>
                <a:spcPct val="150000"/>
              </a:lnSpc>
            </a:pPr>
            <a:r>
              <a:rPr lang="ja-JP" altLang="en-US" sz="900" b="1" dirty="0">
                <a:latin typeface="+mn-ea"/>
              </a:rPr>
              <a:t>株式会社</a:t>
            </a:r>
            <a:r>
              <a:rPr lang="en-US" altLang="ja-JP" sz="900" b="1" dirty="0">
                <a:latin typeface="+mn-ea"/>
              </a:rPr>
              <a:t>47CLUB</a:t>
            </a:r>
          </a:p>
          <a:p>
            <a:pPr algn="ctr">
              <a:lnSpc>
                <a:spcPct val="150000"/>
              </a:lnSpc>
            </a:pPr>
            <a:r>
              <a:rPr lang="ja-JP" altLang="en-US" sz="900" b="1" dirty="0">
                <a:latin typeface="+mn-ea"/>
              </a:rPr>
              <a:t>担当：波賀（</a:t>
            </a:r>
            <a:r>
              <a:rPr lang="en-US" altLang="ja-JP" sz="900" b="1" dirty="0">
                <a:latin typeface="+mn-ea"/>
              </a:rPr>
              <a:t>070-2189-1386</a:t>
            </a:r>
            <a:r>
              <a:rPr lang="ja-JP" altLang="en-US" sz="900" b="1" dirty="0">
                <a:latin typeface="+mn-ea"/>
              </a:rPr>
              <a:t>）</a:t>
            </a:r>
            <a:r>
              <a:rPr lang="en-US" altLang="ja-JP" sz="900" b="1" dirty="0">
                <a:latin typeface="+mn-ea"/>
              </a:rPr>
              <a:t>/ </a:t>
            </a:r>
            <a:r>
              <a:rPr lang="ja-JP" altLang="en-US" sz="900" b="1" dirty="0">
                <a:latin typeface="+mn-ea"/>
              </a:rPr>
              <a:t>江西（</a:t>
            </a:r>
            <a:r>
              <a:rPr lang="en-US" altLang="ja-JP" sz="900" b="1" dirty="0">
                <a:latin typeface="+mn-ea"/>
              </a:rPr>
              <a:t>070-7789-2792</a:t>
            </a:r>
            <a:r>
              <a:rPr lang="ja-JP" altLang="en-US" sz="900" b="1" dirty="0">
                <a:latin typeface="+mn-ea"/>
              </a:rPr>
              <a:t>）</a:t>
            </a:r>
          </a:p>
        </p:txBody>
      </p:sp>
      <p:sp>
        <p:nvSpPr>
          <p:cNvPr id="29" name="テキスト ボックス 12">
            <a:extLst>
              <a:ext uri="{FF2B5EF4-FFF2-40B4-BE49-F238E27FC236}">
                <a16:creationId xmlns:a16="http://schemas.microsoft.com/office/drawing/2014/main" id="{A9C71BAB-3E09-494E-B7E9-BC8DFFB92D10}"/>
              </a:ext>
            </a:extLst>
          </p:cNvPr>
          <p:cNvSpPr txBox="1">
            <a:spLocks noChangeArrowheads="1"/>
          </p:cNvSpPr>
          <p:nvPr/>
        </p:nvSpPr>
        <p:spPr bwMode="auto">
          <a:xfrm>
            <a:off x="0" y="2610796"/>
            <a:ext cx="6865938" cy="26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just">
              <a:lnSpc>
                <a:spcPts val="1400"/>
              </a:lnSpc>
              <a:spcBef>
                <a:spcPct val="0"/>
              </a:spcBef>
              <a:buNone/>
            </a:pPr>
            <a:r>
              <a:rPr lang="ja-JP" altLang="en-US" sz="1000" dirty="0">
                <a:latin typeface="+mn-ea"/>
                <a:ea typeface="+mn-ea"/>
                <a:cs typeface="メイリオ" panose="020B0604030504040204" pitchFamily="50" charset="-128"/>
              </a:rPr>
              <a:t> ランキングにノミネートされているのは以下の</a:t>
            </a:r>
            <a:r>
              <a:rPr lang="en-US" altLang="ja-JP" sz="1000" dirty="0">
                <a:latin typeface="+mn-ea"/>
                <a:ea typeface="+mn-ea"/>
                <a:cs typeface="メイリオ" panose="020B0604030504040204" pitchFamily="50" charset="-128"/>
              </a:rPr>
              <a:t>5</a:t>
            </a:r>
            <a:r>
              <a:rPr lang="ja-JP" altLang="en-US" sz="1000" dirty="0">
                <a:latin typeface="+mn-ea"/>
                <a:ea typeface="+mn-ea"/>
                <a:cs typeface="メイリオ" panose="020B0604030504040204" pitchFamily="50" charset="-128"/>
              </a:rPr>
              <a:t>商品。いずれも産地直送の人気商材がノミネートされました。</a:t>
            </a:r>
            <a:endParaRPr lang="en-US" altLang="ja-JP" sz="1000" dirty="0">
              <a:latin typeface="+mn-ea"/>
              <a:ea typeface="+mn-ea"/>
              <a:cs typeface="メイリオ" panose="020B0604030504040204" pitchFamily="50" charset="-128"/>
            </a:endParaRPr>
          </a:p>
        </p:txBody>
      </p:sp>
      <p:sp>
        <p:nvSpPr>
          <p:cNvPr id="60" name="テキスト ボックス 59">
            <a:extLst>
              <a:ext uri="{FF2B5EF4-FFF2-40B4-BE49-F238E27FC236}">
                <a16:creationId xmlns:a16="http://schemas.microsoft.com/office/drawing/2014/main" id="{631F1CC2-E397-4A4E-BDF4-757717ACAD31}"/>
              </a:ext>
            </a:extLst>
          </p:cNvPr>
          <p:cNvSpPr txBox="1"/>
          <p:nvPr/>
        </p:nvSpPr>
        <p:spPr>
          <a:xfrm>
            <a:off x="507019" y="2882845"/>
            <a:ext cx="426720" cy="276999"/>
          </a:xfrm>
          <a:prstGeom prst="rect">
            <a:avLst/>
          </a:prstGeom>
          <a:noFill/>
        </p:spPr>
        <p:txBody>
          <a:bodyPr wrap="none" rtlCol="0">
            <a:spAutoFit/>
          </a:bodyPr>
          <a:lstStyle/>
          <a:p>
            <a:r>
              <a:rPr kumimoji="1" lang="en-US" altLang="ja-JP" sz="1200" b="1" dirty="0">
                <a:latin typeface="+mn-ea"/>
              </a:rPr>
              <a:t>1</a:t>
            </a:r>
            <a:r>
              <a:rPr kumimoji="1" lang="ja-JP" altLang="en-US" sz="1200" b="1" dirty="0">
                <a:latin typeface="+mn-ea"/>
              </a:rPr>
              <a:t>位</a:t>
            </a:r>
          </a:p>
        </p:txBody>
      </p:sp>
      <p:pic>
        <p:nvPicPr>
          <p:cNvPr id="61" name="Picture 2" descr="【送料無料】【1万円コース】神戸牛Ａ５ランクステーキ（ランプ）450g（150g×3）">
            <a:extLst>
              <a:ext uri="{FF2B5EF4-FFF2-40B4-BE49-F238E27FC236}">
                <a16:creationId xmlns:a16="http://schemas.microsoft.com/office/drawing/2014/main" id="{13892F77-61C2-49C1-92ED-1E24C2C5D9DD}"/>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72118" y="3118092"/>
            <a:ext cx="1236101" cy="1236101"/>
          </a:xfrm>
          <a:prstGeom prst="rect">
            <a:avLst/>
          </a:prstGeom>
          <a:noFill/>
          <a:extLst>
            <a:ext uri="{909E8E84-426E-40DD-AFC4-6F175D3DCCD1}">
              <a14:hiddenFill xmlns:a14="http://schemas.microsoft.com/office/drawing/2010/main">
                <a:solidFill>
                  <a:srgbClr val="FFFFFF"/>
                </a:solidFill>
              </a14:hiddenFill>
            </a:ext>
          </a:extLst>
        </p:spPr>
      </p:pic>
      <p:sp>
        <p:nvSpPr>
          <p:cNvPr id="16" name="テキスト ボックス 15">
            <a:extLst>
              <a:ext uri="{FF2B5EF4-FFF2-40B4-BE49-F238E27FC236}">
                <a16:creationId xmlns:a16="http://schemas.microsoft.com/office/drawing/2014/main" id="{82AB401B-50F0-4C08-87BB-1C2D2A369789}"/>
              </a:ext>
            </a:extLst>
          </p:cNvPr>
          <p:cNvSpPr txBox="1"/>
          <p:nvPr/>
        </p:nvSpPr>
        <p:spPr>
          <a:xfrm>
            <a:off x="31173" y="4374313"/>
            <a:ext cx="1317990" cy="877163"/>
          </a:xfrm>
          <a:prstGeom prst="rect">
            <a:avLst/>
          </a:prstGeom>
          <a:noFill/>
        </p:spPr>
        <p:txBody>
          <a:bodyPr wrap="none" rtlCol="0">
            <a:spAutoFit/>
          </a:bodyPr>
          <a:lstStyle/>
          <a:p>
            <a:r>
              <a:rPr lang="zh-CN" altLang="en-US" sz="900" b="1" dirty="0">
                <a:latin typeface="+mn-ea"/>
              </a:rPr>
              <a:t>価格 </a:t>
            </a:r>
            <a:r>
              <a:rPr lang="en-US" altLang="zh-CN" sz="900" b="1" dirty="0">
                <a:latin typeface="+mn-ea"/>
              </a:rPr>
              <a:t>: </a:t>
            </a:r>
            <a:r>
              <a:rPr lang="en-US" altLang="ja-JP" sz="900" b="1" dirty="0">
                <a:latin typeface="+mn-ea"/>
              </a:rPr>
              <a:t>10,800</a:t>
            </a:r>
            <a:r>
              <a:rPr lang="zh-CN" altLang="en-US" sz="900" b="1" dirty="0">
                <a:latin typeface="+mn-ea"/>
              </a:rPr>
              <a:t>円</a:t>
            </a:r>
            <a:r>
              <a:rPr lang="en-US" altLang="zh-CN" sz="900" b="1" dirty="0">
                <a:latin typeface="+mn-ea"/>
              </a:rPr>
              <a:t>(</a:t>
            </a:r>
            <a:r>
              <a:rPr lang="ja-JP" altLang="en-US" sz="900" b="1" dirty="0">
                <a:latin typeface="+mn-ea"/>
              </a:rPr>
              <a:t>税込</a:t>
            </a:r>
            <a:r>
              <a:rPr lang="en-US" altLang="zh-CN" sz="900" b="1" dirty="0">
                <a:latin typeface="+mn-ea"/>
              </a:rPr>
              <a:t>)</a:t>
            </a:r>
            <a:endParaRPr kumimoji="1" lang="en-US" altLang="ja-JP" sz="600" dirty="0">
              <a:latin typeface="+mn-ea"/>
            </a:endParaRPr>
          </a:p>
          <a:p>
            <a:r>
              <a:rPr kumimoji="1" lang="ja-JP" altLang="en-US" sz="600" dirty="0">
                <a:latin typeface="+mn-ea"/>
              </a:rPr>
              <a:t>内容量：Ａ５ランクステーキ</a:t>
            </a:r>
            <a:endParaRPr kumimoji="1" lang="en-US" altLang="ja-JP" sz="600" dirty="0">
              <a:latin typeface="+mn-ea"/>
            </a:endParaRPr>
          </a:p>
          <a:p>
            <a:r>
              <a:rPr kumimoji="1" lang="ja-JP" altLang="en-US" sz="600" dirty="0">
                <a:latin typeface="+mn-ea"/>
              </a:rPr>
              <a:t>　　　　（ランプ）</a:t>
            </a:r>
            <a:r>
              <a:rPr kumimoji="1" lang="en-US" altLang="ja-JP" sz="600" dirty="0">
                <a:latin typeface="+mn-ea"/>
              </a:rPr>
              <a:t>150g×3</a:t>
            </a:r>
          </a:p>
          <a:p>
            <a:r>
              <a:rPr kumimoji="1" lang="ja-JP" altLang="en-US" sz="600" dirty="0">
                <a:latin typeface="+mn-ea"/>
              </a:rPr>
              <a:t>賞味期限：出荷日から</a:t>
            </a:r>
            <a:r>
              <a:rPr kumimoji="1" lang="en-US" altLang="ja-JP" sz="600" dirty="0">
                <a:latin typeface="+mn-ea"/>
              </a:rPr>
              <a:t>5</a:t>
            </a:r>
            <a:r>
              <a:rPr kumimoji="1" lang="ja-JP" altLang="en-US" sz="600" dirty="0">
                <a:latin typeface="+mn-ea"/>
              </a:rPr>
              <a:t>日</a:t>
            </a:r>
          </a:p>
          <a:p>
            <a:r>
              <a:rPr kumimoji="1" lang="ja-JP" altLang="en-US" sz="600" dirty="0">
                <a:latin typeface="+mn-ea"/>
              </a:rPr>
              <a:t>配送方法：冷蔵</a:t>
            </a:r>
          </a:p>
          <a:p>
            <a:r>
              <a:rPr kumimoji="1" lang="ja-JP" altLang="en-US" sz="600" dirty="0">
                <a:latin typeface="+mn-ea"/>
              </a:rPr>
              <a:t>保存方法：冷蔵</a:t>
            </a:r>
          </a:p>
          <a:p>
            <a:r>
              <a:rPr kumimoji="1" lang="ja-JP" altLang="en-US" sz="600" dirty="0">
                <a:latin typeface="+mn-ea"/>
              </a:rPr>
              <a:t>アレルギー表示：なし</a:t>
            </a:r>
          </a:p>
          <a:p>
            <a:r>
              <a:rPr kumimoji="1" lang="ja-JP" altLang="en-US" sz="600" dirty="0">
                <a:latin typeface="+mn-ea"/>
              </a:rPr>
              <a:t>贈答対応：可</a:t>
            </a:r>
          </a:p>
        </p:txBody>
      </p:sp>
      <p:sp>
        <p:nvSpPr>
          <p:cNvPr id="62" name="テキスト ボックス 61">
            <a:extLst>
              <a:ext uri="{FF2B5EF4-FFF2-40B4-BE49-F238E27FC236}">
                <a16:creationId xmlns:a16="http://schemas.microsoft.com/office/drawing/2014/main" id="{71D4A551-EF82-4FD0-B166-6340ADAC240B}"/>
              </a:ext>
            </a:extLst>
          </p:cNvPr>
          <p:cNvSpPr txBox="1"/>
          <p:nvPr/>
        </p:nvSpPr>
        <p:spPr>
          <a:xfrm>
            <a:off x="1887657" y="2882846"/>
            <a:ext cx="426720" cy="276999"/>
          </a:xfrm>
          <a:prstGeom prst="rect">
            <a:avLst/>
          </a:prstGeom>
          <a:noFill/>
        </p:spPr>
        <p:txBody>
          <a:bodyPr wrap="none" rtlCol="0">
            <a:spAutoFit/>
          </a:bodyPr>
          <a:lstStyle/>
          <a:p>
            <a:r>
              <a:rPr kumimoji="1" lang="en-US" altLang="ja-JP" sz="1200" b="1" dirty="0">
                <a:latin typeface="+mn-ea"/>
              </a:rPr>
              <a:t>2</a:t>
            </a:r>
            <a:r>
              <a:rPr kumimoji="1" lang="ja-JP" altLang="en-US" sz="1200" b="1" dirty="0">
                <a:latin typeface="+mn-ea"/>
              </a:rPr>
              <a:t>位</a:t>
            </a:r>
          </a:p>
        </p:txBody>
      </p:sp>
      <p:pic>
        <p:nvPicPr>
          <p:cNvPr id="73" name="Picture 4" descr="【送料無料】近江牛ロース、肩の【霜降り】すき焼き肉　A5･A4ランク200ｇ（化粧箱入）">
            <a:extLst>
              <a:ext uri="{FF2B5EF4-FFF2-40B4-BE49-F238E27FC236}">
                <a16:creationId xmlns:a16="http://schemas.microsoft.com/office/drawing/2014/main" id="{E5D43B59-03AA-489D-94BC-5D2CB756969E}"/>
              </a:ext>
            </a:extLst>
          </p:cNvPr>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1452756" y="3118092"/>
            <a:ext cx="1236101" cy="1236101"/>
          </a:xfrm>
          <a:prstGeom prst="rect">
            <a:avLst/>
          </a:prstGeom>
          <a:noFill/>
          <a:extLst>
            <a:ext uri="{909E8E84-426E-40DD-AFC4-6F175D3DCCD1}">
              <a14:hiddenFill xmlns:a14="http://schemas.microsoft.com/office/drawing/2010/main">
                <a:solidFill>
                  <a:srgbClr val="FFFFFF"/>
                </a:solidFill>
              </a14:hiddenFill>
            </a:ext>
          </a:extLst>
        </p:spPr>
      </p:pic>
      <p:sp>
        <p:nvSpPr>
          <p:cNvPr id="85" name="テキスト ボックス 84">
            <a:extLst>
              <a:ext uri="{FF2B5EF4-FFF2-40B4-BE49-F238E27FC236}">
                <a16:creationId xmlns:a16="http://schemas.microsoft.com/office/drawing/2014/main" id="{A5913CAD-5A33-405D-843D-0518236ABA73}"/>
              </a:ext>
            </a:extLst>
          </p:cNvPr>
          <p:cNvSpPr txBox="1"/>
          <p:nvPr/>
        </p:nvSpPr>
        <p:spPr>
          <a:xfrm>
            <a:off x="1444673" y="4374313"/>
            <a:ext cx="1252266" cy="877163"/>
          </a:xfrm>
          <a:prstGeom prst="rect">
            <a:avLst/>
          </a:prstGeom>
          <a:noFill/>
        </p:spPr>
        <p:txBody>
          <a:bodyPr wrap="none" rtlCol="0">
            <a:spAutoFit/>
          </a:bodyPr>
          <a:lstStyle/>
          <a:p>
            <a:r>
              <a:rPr lang="zh-CN" altLang="en-US" sz="900" b="1" dirty="0">
                <a:latin typeface="+mn-ea"/>
              </a:rPr>
              <a:t>価格 </a:t>
            </a:r>
            <a:r>
              <a:rPr lang="en-US" altLang="zh-CN" sz="900" b="1" dirty="0">
                <a:latin typeface="+mn-ea"/>
              </a:rPr>
              <a:t>: 5</a:t>
            </a:r>
            <a:r>
              <a:rPr lang="en-US" altLang="ja-JP" sz="900" b="1" dirty="0">
                <a:latin typeface="+mn-ea"/>
              </a:rPr>
              <a:t>,600</a:t>
            </a:r>
            <a:r>
              <a:rPr lang="zh-CN" altLang="en-US" sz="900" b="1" dirty="0">
                <a:latin typeface="+mn-ea"/>
              </a:rPr>
              <a:t>円</a:t>
            </a:r>
            <a:r>
              <a:rPr lang="en-US" altLang="zh-CN" sz="900" b="1" dirty="0">
                <a:latin typeface="+mn-ea"/>
              </a:rPr>
              <a:t>(</a:t>
            </a:r>
            <a:r>
              <a:rPr lang="ja-JP" altLang="en-US" sz="900" b="1" dirty="0">
                <a:latin typeface="+mn-ea"/>
              </a:rPr>
              <a:t>税込</a:t>
            </a:r>
            <a:r>
              <a:rPr lang="en-US" altLang="zh-CN" sz="900" b="1" dirty="0">
                <a:latin typeface="+mn-ea"/>
              </a:rPr>
              <a:t>)</a:t>
            </a:r>
            <a:endParaRPr kumimoji="1" lang="en-US" altLang="ja-JP" sz="600" dirty="0">
              <a:latin typeface="+mn-ea"/>
            </a:endParaRPr>
          </a:p>
          <a:p>
            <a:r>
              <a:rPr kumimoji="1" lang="ja-JP" altLang="en-US" sz="600" dirty="0">
                <a:latin typeface="+mn-ea"/>
              </a:rPr>
              <a:t>内容量：すき焼き用</a:t>
            </a:r>
            <a:r>
              <a:rPr kumimoji="1" lang="en-US" altLang="ja-JP" sz="600" dirty="0">
                <a:latin typeface="+mn-ea"/>
              </a:rPr>
              <a:t>200</a:t>
            </a:r>
            <a:r>
              <a:rPr kumimoji="1" lang="ja-JP" altLang="en-US" sz="600" dirty="0">
                <a:latin typeface="+mn-ea"/>
              </a:rPr>
              <a:t>ｇ</a:t>
            </a:r>
            <a:endParaRPr kumimoji="1" lang="en-US" altLang="ja-JP" sz="600" dirty="0">
              <a:latin typeface="+mn-ea"/>
            </a:endParaRPr>
          </a:p>
          <a:p>
            <a:r>
              <a:rPr kumimoji="1" lang="ja-JP" altLang="en-US" sz="600" dirty="0">
                <a:latin typeface="+mn-ea"/>
              </a:rPr>
              <a:t>　　　　（</a:t>
            </a:r>
            <a:r>
              <a:rPr kumimoji="1" lang="en-US" altLang="ja-JP" sz="600" dirty="0">
                <a:latin typeface="+mn-ea"/>
              </a:rPr>
              <a:t>1</a:t>
            </a:r>
            <a:r>
              <a:rPr kumimoji="1" lang="ja-JP" altLang="en-US" sz="600" dirty="0">
                <a:latin typeface="+mn-ea"/>
              </a:rPr>
              <a:t>～</a:t>
            </a:r>
            <a:r>
              <a:rPr kumimoji="1" lang="en-US" altLang="ja-JP" sz="600" dirty="0">
                <a:latin typeface="+mn-ea"/>
              </a:rPr>
              <a:t>2</a:t>
            </a:r>
            <a:r>
              <a:rPr kumimoji="1" lang="ja-JP" altLang="en-US" sz="600" dirty="0">
                <a:latin typeface="+mn-ea"/>
              </a:rPr>
              <a:t>人前）</a:t>
            </a:r>
          </a:p>
          <a:p>
            <a:r>
              <a:rPr kumimoji="1" lang="ja-JP" altLang="en-US" sz="600" dirty="0">
                <a:latin typeface="+mn-ea"/>
              </a:rPr>
              <a:t>賞味期限：出荷日から</a:t>
            </a:r>
            <a:r>
              <a:rPr kumimoji="1" lang="en-US" altLang="ja-JP" sz="600" dirty="0">
                <a:latin typeface="+mn-ea"/>
              </a:rPr>
              <a:t>30</a:t>
            </a:r>
            <a:r>
              <a:rPr kumimoji="1" lang="ja-JP" altLang="en-US" sz="600" dirty="0">
                <a:latin typeface="+mn-ea"/>
              </a:rPr>
              <a:t>日</a:t>
            </a:r>
          </a:p>
          <a:p>
            <a:r>
              <a:rPr kumimoji="1" lang="ja-JP" altLang="en-US" sz="600" dirty="0">
                <a:latin typeface="+mn-ea"/>
              </a:rPr>
              <a:t>配送方法：冷凍</a:t>
            </a:r>
          </a:p>
          <a:p>
            <a:r>
              <a:rPr kumimoji="1" lang="ja-JP" altLang="en-US" sz="600" dirty="0">
                <a:latin typeface="+mn-ea"/>
              </a:rPr>
              <a:t>保存方法：冷凍</a:t>
            </a:r>
          </a:p>
          <a:p>
            <a:r>
              <a:rPr kumimoji="1" lang="ja-JP" altLang="en-US" sz="600" dirty="0">
                <a:latin typeface="+mn-ea"/>
              </a:rPr>
              <a:t>アレルギー表示：牛肉</a:t>
            </a:r>
          </a:p>
          <a:p>
            <a:r>
              <a:rPr kumimoji="1" lang="ja-JP" altLang="en-US" sz="600" dirty="0">
                <a:latin typeface="+mn-ea"/>
              </a:rPr>
              <a:t>贈答対応：可</a:t>
            </a:r>
          </a:p>
        </p:txBody>
      </p:sp>
      <p:sp>
        <p:nvSpPr>
          <p:cNvPr id="75" name="テキスト ボックス 74">
            <a:extLst>
              <a:ext uri="{FF2B5EF4-FFF2-40B4-BE49-F238E27FC236}">
                <a16:creationId xmlns:a16="http://schemas.microsoft.com/office/drawing/2014/main" id="{E0FEA112-D367-4062-AB46-81163252F425}"/>
              </a:ext>
            </a:extLst>
          </p:cNvPr>
          <p:cNvSpPr txBox="1"/>
          <p:nvPr/>
        </p:nvSpPr>
        <p:spPr>
          <a:xfrm>
            <a:off x="3249860" y="2882846"/>
            <a:ext cx="426720" cy="276999"/>
          </a:xfrm>
          <a:prstGeom prst="rect">
            <a:avLst/>
          </a:prstGeom>
          <a:noFill/>
        </p:spPr>
        <p:txBody>
          <a:bodyPr wrap="none" rtlCol="0">
            <a:spAutoFit/>
          </a:bodyPr>
          <a:lstStyle/>
          <a:p>
            <a:r>
              <a:rPr kumimoji="1" lang="en-US" altLang="ja-JP" sz="1200" b="1" dirty="0">
                <a:latin typeface="+mn-ea"/>
              </a:rPr>
              <a:t>3</a:t>
            </a:r>
            <a:r>
              <a:rPr kumimoji="1" lang="ja-JP" altLang="en-US" sz="1200" b="1" dirty="0">
                <a:latin typeface="+mn-ea"/>
              </a:rPr>
              <a:t>位</a:t>
            </a:r>
          </a:p>
        </p:txBody>
      </p:sp>
      <p:pic>
        <p:nvPicPr>
          <p:cNvPr id="76" name="Picture 6" descr="【送料無料】氷締め直送！甘みが自慢！穂州鯛の松皮造り (刺身）">
            <a:extLst>
              <a:ext uri="{FF2B5EF4-FFF2-40B4-BE49-F238E27FC236}">
                <a16:creationId xmlns:a16="http://schemas.microsoft.com/office/drawing/2014/main" id="{9FF97957-6C86-4A24-BF1F-EF05352149D6}"/>
              </a:ext>
            </a:extLst>
          </p:cNvPr>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2814959" y="3118092"/>
            <a:ext cx="1236101" cy="1236101"/>
          </a:xfrm>
          <a:prstGeom prst="rect">
            <a:avLst/>
          </a:prstGeom>
          <a:noFill/>
          <a:extLst>
            <a:ext uri="{909E8E84-426E-40DD-AFC4-6F175D3DCCD1}">
              <a14:hiddenFill xmlns:a14="http://schemas.microsoft.com/office/drawing/2010/main">
                <a:solidFill>
                  <a:srgbClr val="FFFFFF"/>
                </a:solidFill>
              </a14:hiddenFill>
            </a:ext>
          </a:extLst>
        </p:spPr>
      </p:pic>
      <p:sp>
        <p:nvSpPr>
          <p:cNvPr id="86" name="テキスト ボックス 85">
            <a:extLst>
              <a:ext uri="{FF2B5EF4-FFF2-40B4-BE49-F238E27FC236}">
                <a16:creationId xmlns:a16="http://schemas.microsoft.com/office/drawing/2014/main" id="{A0FD7C71-32A6-43B8-9FCD-A98861CD58A7}"/>
              </a:ext>
            </a:extLst>
          </p:cNvPr>
          <p:cNvSpPr txBox="1"/>
          <p:nvPr/>
        </p:nvSpPr>
        <p:spPr>
          <a:xfrm>
            <a:off x="2792449" y="4374313"/>
            <a:ext cx="1223412" cy="877163"/>
          </a:xfrm>
          <a:prstGeom prst="rect">
            <a:avLst/>
          </a:prstGeom>
          <a:noFill/>
        </p:spPr>
        <p:txBody>
          <a:bodyPr wrap="none" rtlCol="0">
            <a:spAutoFit/>
          </a:bodyPr>
          <a:lstStyle/>
          <a:p>
            <a:r>
              <a:rPr lang="zh-CN" altLang="en-US" sz="900" b="1" dirty="0">
                <a:latin typeface="+mn-ea"/>
              </a:rPr>
              <a:t>価格 </a:t>
            </a:r>
            <a:r>
              <a:rPr lang="en-US" altLang="zh-CN" sz="900" b="1" dirty="0">
                <a:latin typeface="+mn-ea"/>
              </a:rPr>
              <a:t>: 2</a:t>
            </a:r>
            <a:r>
              <a:rPr lang="en-US" altLang="ja-JP" sz="900" b="1" dirty="0">
                <a:latin typeface="+mn-ea"/>
              </a:rPr>
              <a:t>,850</a:t>
            </a:r>
            <a:r>
              <a:rPr lang="zh-CN" altLang="en-US" sz="900" b="1" dirty="0">
                <a:latin typeface="+mn-ea"/>
              </a:rPr>
              <a:t>円</a:t>
            </a:r>
            <a:r>
              <a:rPr lang="en-US" altLang="zh-CN" sz="900" b="1" dirty="0">
                <a:latin typeface="+mn-ea"/>
              </a:rPr>
              <a:t>(</a:t>
            </a:r>
            <a:r>
              <a:rPr lang="ja-JP" altLang="en-US" sz="900" b="1" dirty="0">
                <a:latin typeface="+mn-ea"/>
              </a:rPr>
              <a:t>税込</a:t>
            </a:r>
            <a:r>
              <a:rPr lang="en-US" altLang="zh-CN" sz="900" b="1" dirty="0">
                <a:latin typeface="+mn-ea"/>
              </a:rPr>
              <a:t>)</a:t>
            </a:r>
            <a:endParaRPr kumimoji="1" lang="en-US" altLang="ja-JP" sz="600" dirty="0">
              <a:latin typeface="+mn-ea"/>
            </a:endParaRPr>
          </a:p>
          <a:p>
            <a:r>
              <a:rPr kumimoji="1" lang="ja-JP" altLang="en-US" sz="600" dirty="0">
                <a:latin typeface="+mn-ea"/>
              </a:rPr>
              <a:t>内容量：松皮造り　約</a:t>
            </a:r>
            <a:r>
              <a:rPr kumimoji="1" lang="en-US" altLang="ja-JP" sz="600" dirty="0">
                <a:latin typeface="+mn-ea"/>
              </a:rPr>
              <a:t>2</a:t>
            </a:r>
            <a:r>
              <a:rPr kumimoji="1" lang="ja-JP" altLang="en-US" sz="600" dirty="0">
                <a:latin typeface="+mn-ea"/>
              </a:rPr>
              <a:t>人前</a:t>
            </a:r>
          </a:p>
          <a:p>
            <a:r>
              <a:rPr kumimoji="1" lang="ja-JP" altLang="en-US" sz="600" dirty="0">
                <a:latin typeface="+mn-ea"/>
              </a:rPr>
              <a:t>　　　　</a:t>
            </a:r>
            <a:r>
              <a:rPr kumimoji="1" lang="en-US" altLang="ja-JP" sz="600" dirty="0">
                <a:latin typeface="+mn-ea"/>
              </a:rPr>
              <a:t>1</a:t>
            </a:r>
            <a:r>
              <a:rPr kumimoji="1" lang="ja-JP" altLang="en-US" sz="600" dirty="0">
                <a:latin typeface="+mn-ea"/>
              </a:rPr>
              <a:t>袋（約</a:t>
            </a:r>
            <a:r>
              <a:rPr kumimoji="1" lang="en-US" altLang="ja-JP" sz="600" dirty="0">
                <a:latin typeface="+mn-ea"/>
              </a:rPr>
              <a:t>110</a:t>
            </a:r>
            <a:r>
              <a:rPr kumimoji="1" lang="ja-JP" altLang="en-US" sz="600" dirty="0">
                <a:latin typeface="+mn-ea"/>
              </a:rPr>
              <a:t>ｇ）</a:t>
            </a:r>
          </a:p>
          <a:p>
            <a:r>
              <a:rPr kumimoji="1" lang="ja-JP" altLang="en-US" sz="600" dirty="0">
                <a:latin typeface="+mn-ea"/>
              </a:rPr>
              <a:t>賞味期限：製造日から</a:t>
            </a:r>
            <a:r>
              <a:rPr kumimoji="1" lang="en-US" altLang="ja-JP" sz="600" dirty="0">
                <a:latin typeface="+mn-ea"/>
              </a:rPr>
              <a:t>30</a:t>
            </a:r>
            <a:r>
              <a:rPr kumimoji="1" lang="ja-JP" altLang="en-US" sz="600" dirty="0">
                <a:latin typeface="+mn-ea"/>
              </a:rPr>
              <a:t>日</a:t>
            </a:r>
          </a:p>
          <a:p>
            <a:r>
              <a:rPr kumimoji="1" lang="ja-JP" altLang="en-US" sz="600" dirty="0">
                <a:latin typeface="+mn-ea"/>
              </a:rPr>
              <a:t>配送方法：冷凍</a:t>
            </a:r>
          </a:p>
          <a:p>
            <a:r>
              <a:rPr kumimoji="1" lang="ja-JP" altLang="en-US" sz="600" dirty="0">
                <a:latin typeface="+mn-ea"/>
              </a:rPr>
              <a:t>保存方法：冷凍</a:t>
            </a:r>
          </a:p>
          <a:p>
            <a:r>
              <a:rPr kumimoji="1" lang="ja-JP" altLang="en-US" sz="600" dirty="0">
                <a:latin typeface="+mn-ea"/>
              </a:rPr>
              <a:t>アレルギー表示：なし</a:t>
            </a:r>
          </a:p>
          <a:p>
            <a:r>
              <a:rPr kumimoji="1" lang="ja-JP" altLang="en-US" sz="600" dirty="0">
                <a:latin typeface="+mn-ea"/>
              </a:rPr>
              <a:t>贈答対応：熨斗のみ対応可</a:t>
            </a:r>
          </a:p>
        </p:txBody>
      </p:sp>
      <p:sp>
        <p:nvSpPr>
          <p:cNvPr id="81" name="テキスト ボックス 80">
            <a:extLst>
              <a:ext uri="{FF2B5EF4-FFF2-40B4-BE49-F238E27FC236}">
                <a16:creationId xmlns:a16="http://schemas.microsoft.com/office/drawing/2014/main" id="{9D44FD91-FFCF-464A-97E3-37E9B0AA7FB7}"/>
              </a:ext>
            </a:extLst>
          </p:cNvPr>
          <p:cNvSpPr txBox="1"/>
          <p:nvPr/>
        </p:nvSpPr>
        <p:spPr>
          <a:xfrm>
            <a:off x="4630870" y="2877135"/>
            <a:ext cx="426720" cy="276999"/>
          </a:xfrm>
          <a:prstGeom prst="rect">
            <a:avLst/>
          </a:prstGeom>
          <a:noFill/>
        </p:spPr>
        <p:txBody>
          <a:bodyPr wrap="none" rtlCol="0">
            <a:spAutoFit/>
          </a:bodyPr>
          <a:lstStyle/>
          <a:p>
            <a:r>
              <a:rPr kumimoji="1" lang="en-US" altLang="ja-JP" sz="1200" b="1" dirty="0">
                <a:latin typeface="+mn-ea"/>
              </a:rPr>
              <a:t>4</a:t>
            </a:r>
            <a:r>
              <a:rPr kumimoji="1" lang="ja-JP" altLang="en-US" sz="1200" b="1" dirty="0">
                <a:latin typeface="+mn-ea"/>
              </a:rPr>
              <a:t>位</a:t>
            </a:r>
          </a:p>
        </p:txBody>
      </p:sp>
      <p:grpSp>
        <p:nvGrpSpPr>
          <p:cNvPr id="25" name="グループ化 24">
            <a:extLst>
              <a:ext uri="{FF2B5EF4-FFF2-40B4-BE49-F238E27FC236}">
                <a16:creationId xmlns:a16="http://schemas.microsoft.com/office/drawing/2014/main" id="{A9EF95C4-0A95-48E2-AFE6-5E8DD7BF9720}"/>
              </a:ext>
            </a:extLst>
          </p:cNvPr>
          <p:cNvGrpSpPr/>
          <p:nvPr/>
        </p:nvGrpSpPr>
        <p:grpSpPr>
          <a:xfrm>
            <a:off x="4197941" y="3117473"/>
            <a:ext cx="1236101" cy="1236102"/>
            <a:chOff x="4157935" y="5162173"/>
            <a:chExt cx="1236101" cy="1236102"/>
          </a:xfrm>
        </p:grpSpPr>
        <p:pic>
          <p:nvPicPr>
            <p:cNvPr id="88" name="Picture 8" descr="【送料無料】【販売中】クラウンメロン　特大玉　１玉">
              <a:extLst>
                <a:ext uri="{FF2B5EF4-FFF2-40B4-BE49-F238E27FC236}">
                  <a16:creationId xmlns:a16="http://schemas.microsoft.com/office/drawing/2014/main" id="{14DE867B-B952-49A4-9FC8-980038684134}"/>
                </a:ext>
              </a:extLst>
            </p:cNvPr>
            <p:cNvPicPr>
              <a:picLocks noChangeAspect="1" noChangeArrowheads="1"/>
            </p:cNvPicPr>
            <p:nvPr/>
          </p:nvPicPr>
          <p:blipFill>
            <a:blip r:embed="rId6" cstate="hqprint">
              <a:extLst>
                <a:ext uri="{28A0092B-C50C-407E-A947-70E740481C1C}">
                  <a14:useLocalDpi xmlns:a14="http://schemas.microsoft.com/office/drawing/2010/main" val="0"/>
                </a:ext>
              </a:extLst>
            </a:blip>
            <a:srcRect/>
            <a:stretch>
              <a:fillRect/>
            </a:stretch>
          </p:blipFill>
          <p:spPr bwMode="auto">
            <a:xfrm>
              <a:off x="4157935" y="5162173"/>
              <a:ext cx="1236101" cy="1236102"/>
            </a:xfrm>
            <a:prstGeom prst="rect">
              <a:avLst/>
            </a:prstGeom>
            <a:noFill/>
            <a:extLst>
              <a:ext uri="{909E8E84-426E-40DD-AFC4-6F175D3DCCD1}">
                <a14:hiddenFill xmlns:a14="http://schemas.microsoft.com/office/drawing/2010/main">
                  <a:solidFill>
                    <a:srgbClr val="FFFFFF"/>
                  </a:solidFill>
                </a14:hiddenFill>
              </a:ext>
            </a:extLst>
          </p:spPr>
        </p:pic>
        <p:sp>
          <p:nvSpPr>
            <p:cNvPr id="89" name="正方形/長方形 88">
              <a:extLst>
                <a:ext uri="{FF2B5EF4-FFF2-40B4-BE49-F238E27FC236}">
                  <a16:creationId xmlns:a16="http://schemas.microsoft.com/office/drawing/2014/main" id="{75DC6D38-B9C1-4451-945C-678740E3C02D}"/>
                </a:ext>
              </a:extLst>
            </p:cNvPr>
            <p:cNvSpPr/>
            <p:nvPr/>
          </p:nvSpPr>
          <p:spPr>
            <a:xfrm>
              <a:off x="4453793" y="6082820"/>
              <a:ext cx="935158" cy="307777"/>
            </a:xfrm>
            <a:prstGeom prst="rect">
              <a:avLst/>
            </a:prstGeom>
            <a:solidFill>
              <a:srgbClr val="D9D9D9">
                <a:alpha val="38039"/>
              </a:srgbClr>
            </a:solidFill>
          </p:spPr>
          <p:txBody>
            <a:bodyPr wrap="square">
              <a:spAutoFit/>
            </a:bodyPr>
            <a:lstStyle/>
            <a:p>
              <a:r>
                <a:rPr lang="ja-JP" altLang="en-US" sz="700" b="1" dirty="0">
                  <a:latin typeface="+mn-ea"/>
                </a:rPr>
                <a:t>クラウンメロン　</a:t>
              </a:r>
              <a:endParaRPr lang="en-US" altLang="ja-JP" sz="700" b="1" dirty="0">
                <a:latin typeface="+mn-ea"/>
              </a:endParaRPr>
            </a:p>
            <a:p>
              <a:r>
                <a:rPr lang="ja-JP" altLang="en-US" sz="700" b="1" dirty="0">
                  <a:latin typeface="+mn-ea"/>
                </a:rPr>
                <a:t>特大玉（静岡県）</a:t>
              </a:r>
            </a:p>
          </p:txBody>
        </p:sp>
      </p:grpSp>
      <p:sp>
        <p:nvSpPr>
          <p:cNvPr id="90" name="テキスト ボックス 89">
            <a:extLst>
              <a:ext uri="{FF2B5EF4-FFF2-40B4-BE49-F238E27FC236}">
                <a16:creationId xmlns:a16="http://schemas.microsoft.com/office/drawing/2014/main" id="{AD0B95D5-D1C9-43DF-B451-B2BEAA990B12}"/>
              </a:ext>
            </a:extLst>
          </p:cNvPr>
          <p:cNvSpPr txBox="1"/>
          <p:nvPr/>
        </p:nvSpPr>
        <p:spPr>
          <a:xfrm>
            <a:off x="4169079" y="4374313"/>
            <a:ext cx="1223412" cy="877163"/>
          </a:xfrm>
          <a:prstGeom prst="rect">
            <a:avLst/>
          </a:prstGeom>
          <a:noFill/>
        </p:spPr>
        <p:txBody>
          <a:bodyPr wrap="none" rtlCol="0">
            <a:spAutoFit/>
          </a:bodyPr>
          <a:lstStyle/>
          <a:p>
            <a:r>
              <a:rPr lang="zh-CN" altLang="en-US" sz="900" b="1" dirty="0">
                <a:latin typeface="+mn-ea"/>
              </a:rPr>
              <a:t>価格 </a:t>
            </a:r>
            <a:r>
              <a:rPr lang="en-US" altLang="zh-CN" sz="900" b="1" dirty="0">
                <a:latin typeface="+mn-ea"/>
              </a:rPr>
              <a:t>: 2</a:t>
            </a:r>
            <a:r>
              <a:rPr lang="en-US" altLang="ja-JP" sz="900" b="1" dirty="0">
                <a:latin typeface="+mn-ea"/>
              </a:rPr>
              <a:t>,850</a:t>
            </a:r>
            <a:r>
              <a:rPr lang="zh-CN" altLang="en-US" sz="900" b="1" dirty="0">
                <a:latin typeface="+mn-ea"/>
              </a:rPr>
              <a:t>円</a:t>
            </a:r>
            <a:r>
              <a:rPr lang="en-US" altLang="zh-CN" sz="900" b="1" dirty="0">
                <a:latin typeface="+mn-ea"/>
              </a:rPr>
              <a:t>(</a:t>
            </a:r>
            <a:r>
              <a:rPr lang="ja-JP" altLang="en-US" sz="900" b="1" dirty="0">
                <a:latin typeface="+mn-ea"/>
              </a:rPr>
              <a:t>税込</a:t>
            </a:r>
            <a:r>
              <a:rPr lang="en-US" altLang="zh-CN" sz="900" b="1" dirty="0">
                <a:latin typeface="+mn-ea"/>
              </a:rPr>
              <a:t>)</a:t>
            </a:r>
            <a:endParaRPr kumimoji="1" lang="en-US" altLang="ja-JP" sz="600" dirty="0">
              <a:latin typeface="+mn-ea"/>
            </a:endParaRPr>
          </a:p>
          <a:p>
            <a:r>
              <a:rPr kumimoji="1" lang="ja-JP" altLang="en-US" sz="600" dirty="0">
                <a:latin typeface="+mn-ea"/>
              </a:rPr>
              <a:t>内容量：松皮造り　約</a:t>
            </a:r>
            <a:r>
              <a:rPr kumimoji="1" lang="en-US" altLang="ja-JP" sz="600" dirty="0">
                <a:latin typeface="+mn-ea"/>
              </a:rPr>
              <a:t>2</a:t>
            </a:r>
            <a:r>
              <a:rPr kumimoji="1" lang="ja-JP" altLang="en-US" sz="600" dirty="0">
                <a:latin typeface="+mn-ea"/>
              </a:rPr>
              <a:t>人前</a:t>
            </a:r>
          </a:p>
          <a:p>
            <a:r>
              <a:rPr kumimoji="1" lang="ja-JP" altLang="en-US" sz="600" dirty="0">
                <a:latin typeface="+mn-ea"/>
              </a:rPr>
              <a:t>　　　　</a:t>
            </a:r>
            <a:r>
              <a:rPr kumimoji="1" lang="en-US" altLang="ja-JP" sz="600" dirty="0">
                <a:latin typeface="+mn-ea"/>
              </a:rPr>
              <a:t>1</a:t>
            </a:r>
            <a:r>
              <a:rPr kumimoji="1" lang="ja-JP" altLang="en-US" sz="600" dirty="0">
                <a:latin typeface="+mn-ea"/>
              </a:rPr>
              <a:t>袋（約</a:t>
            </a:r>
            <a:r>
              <a:rPr kumimoji="1" lang="en-US" altLang="ja-JP" sz="600" dirty="0">
                <a:latin typeface="+mn-ea"/>
              </a:rPr>
              <a:t>110</a:t>
            </a:r>
            <a:r>
              <a:rPr kumimoji="1" lang="ja-JP" altLang="en-US" sz="600" dirty="0">
                <a:latin typeface="+mn-ea"/>
              </a:rPr>
              <a:t>ｇ）</a:t>
            </a:r>
          </a:p>
          <a:p>
            <a:r>
              <a:rPr kumimoji="1" lang="ja-JP" altLang="en-US" sz="600" dirty="0">
                <a:latin typeface="+mn-ea"/>
              </a:rPr>
              <a:t>賞味期限：製造日から</a:t>
            </a:r>
            <a:r>
              <a:rPr kumimoji="1" lang="en-US" altLang="ja-JP" sz="600" dirty="0">
                <a:latin typeface="+mn-ea"/>
              </a:rPr>
              <a:t>30</a:t>
            </a:r>
            <a:r>
              <a:rPr kumimoji="1" lang="ja-JP" altLang="en-US" sz="600" dirty="0">
                <a:latin typeface="+mn-ea"/>
              </a:rPr>
              <a:t>日</a:t>
            </a:r>
          </a:p>
          <a:p>
            <a:r>
              <a:rPr kumimoji="1" lang="ja-JP" altLang="en-US" sz="600" dirty="0">
                <a:latin typeface="+mn-ea"/>
              </a:rPr>
              <a:t>配送方法：冷凍</a:t>
            </a:r>
          </a:p>
          <a:p>
            <a:r>
              <a:rPr kumimoji="1" lang="ja-JP" altLang="en-US" sz="600" dirty="0">
                <a:latin typeface="+mn-ea"/>
              </a:rPr>
              <a:t>保存方法：冷凍</a:t>
            </a:r>
          </a:p>
          <a:p>
            <a:r>
              <a:rPr kumimoji="1" lang="ja-JP" altLang="en-US" sz="600" dirty="0">
                <a:latin typeface="+mn-ea"/>
              </a:rPr>
              <a:t>アレルギー表示：なし</a:t>
            </a:r>
          </a:p>
          <a:p>
            <a:r>
              <a:rPr kumimoji="1" lang="ja-JP" altLang="en-US" sz="600" dirty="0">
                <a:latin typeface="+mn-ea"/>
              </a:rPr>
              <a:t>贈答対応：熨斗のみ対応可</a:t>
            </a:r>
          </a:p>
        </p:txBody>
      </p:sp>
      <p:pic>
        <p:nvPicPr>
          <p:cNvPr id="80" name="Picture 10" descr="【送料無料】5等級・雌牛のみ厳選！山形牛ロースすき焼き">
            <a:extLst>
              <a:ext uri="{FF2B5EF4-FFF2-40B4-BE49-F238E27FC236}">
                <a16:creationId xmlns:a16="http://schemas.microsoft.com/office/drawing/2014/main" id="{6CBF6052-AC09-4548-BCBC-E78D61C7FAA7}"/>
              </a:ext>
            </a:extLst>
          </p:cNvPr>
          <p:cNvPicPr>
            <a:picLocks noChangeAspect="1" noChangeArrowheads="1"/>
          </p:cNvPicPr>
          <p:nvPr/>
        </p:nvPicPr>
        <p:blipFill>
          <a:blip r:embed="rId7" cstate="hqprint">
            <a:extLst>
              <a:ext uri="{28A0092B-C50C-407E-A947-70E740481C1C}">
                <a14:useLocalDpi xmlns:a14="http://schemas.microsoft.com/office/drawing/2010/main" val="0"/>
              </a:ext>
            </a:extLst>
          </a:blip>
          <a:srcRect/>
          <a:stretch>
            <a:fillRect/>
          </a:stretch>
        </p:blipFill>
        <p:spPr bwMode="auto">
          <a:xfrm>
            <a:off x="5561561" y="3103947"/>
            <a:ext cx="1249414" cy="1249414"/>
          </a:xfrm>
          <a:prstGeom prst="rect">
            <a:avLst/>
          </a:prstGeom>
          <a:noFill/>
          <a:extLst>
            <a:ext uri="{909E8E84-426E-40DD-AFC4-6F175D3DCCD1}">
              <a14:hiddenFill xmlns:a14="http://schemas.microsoft.com/office/drawing/2010/main">
                <a:solidFill>
                  <a:srgbClr val="FFFFFF"/>
                </a:solidFill>
              </a14:hiddenFill>
            </a:ext>
          </a:extLst>
        </p:spPr>
      </p:pic>
      <p:sp>
        <p:nvSpPr>
          <p:cNvPr id="82" name="テキスト ボックス 81">
            <a:extLst>
              <a:ext uri="{FF2B5EF4-FFF2-40B4-BE49-F238E27FC236}">
                <a16:creationId xmlns:a16="http://schemas.microsoft.com/office/drawing/2014/main" id="{ADDF0477-A802-49C4-9356-D5B795DAA435}"/>
              </a:ext>
            </a:extLst>
          </p:cNvPr>
          <p:cNvSpPr txBox="1"/>
          <p:nvPr/>
        </p:nvSpPr>
        <p:spPr>
          <a:xfrm>
            <a:off x="6001147" y="2861273"/>
            <a:ext cx="426720" cy="276999"/>
          </a:xfrm>
          <a:prstGeom prst="rect">
            <a:avLst/>
          </a:prstGeom>
          <a:noFill/>
        </p:spPr>
        <p:txBody>
          <a:bodyPr wrap="none" rtlCol="0">
            <a:spAutoFit/>
          </a:bodyPr>
          <a:lstStyle/>
          <a:p>
            <a:r>
              <a:rPr kumimoji="1" lang="en-US" altLang="ja-JP" sz="1200" b="1" dirty="0">
                <a:latin typeface="+mn-ea"/>
              </a:rPr>
              <a:t>5</a:t>
            </a:r>
            <a:r>
              <a:rPr kumimoji="1" lang="ja-JP" altLang="en-US" sz="1200" b="1" dirty="0">
                <a:latin typeface="+mn-ea"/>
              </a:rPr>
              <a:t>位</a:t>
            </a:r>
          </a:p>
        </p:txBody>
      </p:sp>
      <p:sp>
        <p:nvSpPr>
          <p:cNvPr id="91" name="テキスト ボックス 90">
            <a:extLst>
              <a:ext uri="{FF2B5EF4-FFF2-40B4-BE49-F238E27FC236}">
                <a16:creationId xmlns:a16="http://schemas.microsoft.com/office/drawing/2014/main" id="{27371294-FDA5-40CD-A853-3336E03A8D2F}"/>
              </a:ext>
            </a:extLst>
          </p:cNvPr>
          <p:cNvSpPr txBox="1"/>
          <p:nvPr/>
        </p:nvSpPr>
        <p:spPr>
          <a:xfrm>
            <a:off x="5545708" y="4374313"/>
            <a:ext cx="1223412" cy="877163"/>
          </a:xfrm>
          <a:prstGeom prst="rect">
            <a:avLst/>
          </a:prstGeom>
          <a:noFill/>
        </p:spPr>
        <p:txBody>
          <a:bodyPr wrap="none" rtlCol="0">
            <a:spAutoFit/>
          </a:bodyPr>
          <a:lstStyle/>
          <a:p>
            <a:r>
              <a:rPr lang="zh-CN" altLang="en-US" sz="900" b="1" dirty="0">
                <a:latin typeface="+mn-ea"/>
              </a:rPr>
              <a:t>価格 </a:t>
            </a:r>
            <a:r>
              <a:rPr lang="en-US" altLang="zh-CN" sz="900" b="1" dirty="0">
                <a:latin typeface="+mn-ea"/>
              </a:rPr>
              <a:t>: 2</a:t>
            </a:r>
            <a:r>
              <a:rPr lang="en-US" altLang="ja-JP" sz="900" b="1" dirty="0">
                <a:latin typeface="+mn-ea"/>
              </a:rPr>
              <a:t>,850</a:t>
            </a:r>
            <a:r>
              <a:rPr lang="zh-CN" altLang="en-US" sz="900" b="1" dirty="0">
                <a:latin typeface="+mn-ea"/>
              </a:rPr>
              <a:t>円</a:t>
            </a:r>
            <a:r>
              <a:rPr lang="en-US" altLang="zh-CN" sz="900" b="1" dirty="0">
                <a:latin typeface="+mn-ea"/>
              </a:rPr>
              <a:t>(</a:t>
            </a:r>
            <a:r>
              <a:rPr lang="ja-JP" altLang="en-US" sz="900" b="1" dirty="0">
                <a:latin typeface="+mn-ea"/>
              </a:rPr>
              <a:t>税込</a:t>
            </a:r>
            <a:r>
              <a:rPr lang="en-US" altLang="zh-CN" sz="900" b="1" dirty="0">
                <a:latin typeface="+mn-ea"/>
              </a:rPr>
              <a:t>)</a:t>
            </a:r>
            <a:endParaRPr kumimoji="1" lang="en-US" altLang="ja-JP" sz="600" dirty="0">
              <a:latin typeface="+mn-ea"/>
            </a:endParaRPr>
          </a:p>
          <a:p>
            <a:r>
              <a:rPr kumimoji="1" lang="ja-JP" altLang="en-US" sz="600" dirty="0">
                <a:latin typeface="+mn-ea"/>
              </a:rPr>
              <a:t>内容量：松皮造り　約</a:t>
            </a:r>
            <a:r>
              <a:rPr kumimoji="1" lang="en-US" altLang="ja-JP" sz="600" dirty="0">
                <a:latin typeface="+mn-ea"/>
              </a:rPr>
              <a:t>2</a:t>
            </a:r>
            <a:r>
              <a:rPr kumimoji="1" lang="ja-JP" altLang="en-US" sz="600" dirty="0">
                <a:latin typeface="+mn-ea"/>
              </a:rPr>
              <a:t>人前</a:t>
            </a:r>
          </a:p>
          <a:p>
            <a:r>
              <a:rPr kumimoji="1" lang="ja-JP" altLang="en-US" sz="600" dirty="0">
                <a:latin typeface="+mn-ea"/>
              </a:rPr>
              <a:t>　　　　</a:t>
            </a:r>
            <a:r>
              <a:rPr kumimoji="1" lang="en-US" altLang="ja-JP" sz="600" dirty="0">
                <a:latin typeface="+mn-ea"/>
              </a:rPr>
              <a:t>1</a:t>
            </a:r>
            <a:r>
              <a:rPr kumimoji="1" lang="ja-JP" altLang="en-US" sz="600" dirty="0">
                <a:latin typeface="+mn-ea"/>
              </a:rPr>
              <a:t>袋（約</a:t>
            </a:r>
            <a:r>
              <a:rPr kumimoji="1" lang="en-US" altLang="ja-JP" sz="600" dirty="0">
                <a:latin typeface="+mn-ea"/>
              </a:rPr>
              <a:t>110</a:t>
            </a:r>
            <a:r>
              <a:rPr kumimoji="1" lang="ja-JP" altLang="en-US" sz="600" dirty="0">
                <a:latin typeface="+mn-ea"/>
              </a:rPr>
              <a:t>ｇ）</a:t>
            </a:r>
          </a:p>
          <a:p>
            <a:r>
              <a:rPr kumimoji="1" lang="ja-JP" altLang="en-US" sz="600" dirty="0">
                <a:latin typeface="+mn-ea"/>
              </a:rPr>
              <a:t>賞味期限：製造日から</a:t>
            </a:r>
            <a:r>
              <a:rPr kumimoji="1" lang="en-US" altLang="ja-JP" sz="600" dirty="0">
                <a:latin typeface="+mn-ea"/>
              </a:rPr>
              <a:t>30</a:t>
            </a:r>
            <a:r>
              <a:rPr kumimoji="1" lang="ja-JP" altLang="en-US" sz="600" dirty="0">
                <a:latin typeface="+mn-ea"/>
              </a:rPr>
              <a:t>日</a:t>
            </a:r>
          </a:p>
          <a:p>
            <a:r>
              <a:rPr kumimoji="1" lang="ja-JP" altLang="en-US" sz="600" dirty="0">
                <a:latin typeface="+mn-ea"/>
              </a:rPr>
              <a:t>配送方法：冷凍</a:t>
            </a:r>
          </a:p>
          <a:p>
            <a:r>
              <a:rPr kumimoji="1" lang="ja-JP" altLang="en-US" sz="600" dirty="0">
                <a:latin typeface="+mn-ea"/>
              </a:rPr>
              <a:t>保存方法：冷凍</a:t>
            </a:r>
          </a:p>
          <a:p>
            <a:r>
              <a:rPr kumimoji="1" lang="ja-JP" altLang="en-US" sz="600" dirty="0">
                <a:latin typeface="+mn-ea"/>
              </a:rPr>
              <a:t>アレルギー表示：なし</a:t>
            </a:r>
          </a:p>
          <a:p>
            <a:r>
              <a:rPr kumimoji="1" lang="ja-JP" altLang="en-US" sz="600" dirty="0">
                <a:latin typeface="+mn-ea"/>
              </a:rPr>
              <a:t>贈答対応：熨斗のみ対応可</a:t>
            </a:r>
          </a:p>
        </p:txBody>
      </p:sp>
      <p:sp>
        <p:nvSpPr>
          <p:cNvPr id="19" name="テキスト ボックス 18">
            <a:extLst>
              <a:ext uri="{FF2B5EF4-FFF2-40B4-BE49-F238E27FC236}">
                <a16:creationId xmlns:a16="http://schemas.microsoft.com/office/drawing/2014/main" id="{40BDB083-BFDA-47F3-9651-E35CA550F0BE}"/>
              </a:ext>
            </a:extLst>
          </p:cNvPr>
          <p:cNvSpPr txBox="1"/>
          <p:nvPr/>
        </p:nvSpPr>
        <p:spPr>
          <a:xfrm>
            <a:off x="2052700" y="5427727"/>
            <a:ext cx="2744661" cy="246221"/>
          </a:xfrm>
          <a:prstGeom prst="rect">
            <a:avLst/>
          </a:prstGeom>
          <a:noFill/>
        </p:spPr>
        <p:txBody>
          <a:bodyPr wrap="none" rtlCol="0">
            <a:spAutoFit/>
          </a:bodyPr>
          <a:lstStyle/>
          <a:p>
            <a:pPr algn="ctr"/>
            <a:r>
              <a:rPr kumimoji="1" lang="ja-JP" altLang="en-US" sz="1000" b="1" dirty="0">
                <a:latin typeface="游ゴシック" panose="020B0400000000000000" pitchFamily="50" charset="-128"/>
                <a:ea typeface="游ゴシック" panose="020B0400000000000000" pitchFamily="50" charset="-128"/>
              </a:rPr>
              <a:t>技わざ</a:t>
            </a:r>
            <a:r>
              <a:rPr kumimoji="1" lang="en-US" altLang="ja-JP" sz="1000" b="1" dirty="0">
                <a:latin typeface="游ゴシック" panose="020B0400000000000000" pitchFamily="50" charset="-128"/>
                <a:ea typeface="游ゴシック" panose="020B0400000000000000" pitchFamily="50" charset="-128"/>
              </a:rPr>
              <a:t>URL</a:t>
            </a:r>
            <a:r>
              <a:rPr kumimoji="1" lang="ja-JP" altLang="en-US" sz="1000" b="1" dirty="0">
                <a:latin typeface="游ゴシック" panose="020B0400000000000000" pitchFamily="50" charset="-128"/>
                <a:ea typeface="游ゴシック" panose="020B0400000000000000" pitchFamily="50" charset="-128"/>
              </a:rPr>
              <a:t>：</a:t>
            </a:r>
            <a:r>
              <a:rPr kumimoji="1" lang="en-US" altLang="ja-JP" sz="1000" b="1" dirty="0">
                <a:latin typeface="游ゴシック" panose="020B0400000000000000" pitchFamily="50" charset="-128"/>
                <a:ea typeface="游ゴシック" panose="020B0400000000000000" pitchFamily="50" charset="-128"/>
                <a:hlinkClick r:id="rId8"/>
              </a:rPr>
              <a:t>https://wazawaza-select.jp/</a:t>
            </a:r>
            <a:endParaRPr kumimoji="1" lang="en-US" altLang="ja-JP" sz="1000" b="1" dirty="0">
              <a:latin typeface="游ゴシック" panose="020B0400000000000000" pitchFamily="50" charset="-128"/>
              <a:ea typeface="游ゴシック" panose="020B0400000000000000" pitchFamily="50" charset="-128"/>
            </a:endParaRPr>
          </a:p>
        </p:txBody>
      </p:sp>
      <p:grpSp>
        <p:nvGrpSpPr>
          <p:cNvPr id="101" name="グループ化 100">
            <a:extLst>
              <a:ext uri="{FF2B5EF4-FFF2-40B4-BE49-F238E27FC236}">
                <a16:creationId xmlns:a16="http://schemas.microsoft.com/office/drawing/2014/main" id="{29E5D00E-7AE5-4573-BB7D-E0FE4B2EE48A}"/>
              </a:ext>
            </a:extLst>
          </p:cNvPr>
          <p:cNvGrpSpPr/>
          <p:nvPr/>
        </p:nvGrpSpPr>
        <p:grpSpPr>
          <a:xfrm>
            <a:off x="-3969" y="5738718"/>
            <a:ext cx="6865938" cy="971260"/>
            <a:chOff x="0" y="1566022"/>
            <a:chExt cx="6865938" cy="971260"/>
          </a:xfrm>
          <a:solidFill>
            <a:schemeClr val="tx1">
              <a:lumMod val="65000"/>
              <a:lumOff val="35000"/>
            </a:schemeClr>
          </a:solidFill>
        </p:grpSpPr>
        <p:grpSp>
          <p:nvGrpSpPr>
            <p:cNvPr id="102" name="グループ化 101">
              <a:extLst>
                <a:ext uri="{FF2B5EF4-FFF2-40B4-BE49-F238E27FC236}">
                  <a16:creationId xmlns:a16="http://schemas.microsoft.com/office/drawing/2014/main" id="{2FB76668-840D-4286-B5E8-E745A7E7C8B1}"/>
                </a:ext>
              </a:extLst>
            </p:cNvPr>
            <p:cNvGrpSpPr/>
            <p:nvPr/>
          </p:nvGrpSpPr>
          <p:grpSpPr>
            <a:xfrm>
              <a:off x="0" y="1566022"/>
              <a:ext cx="6865938" cy="320400"/>
              <a:chOff x="0" y="0"/>
              <a:chExt cx="6865938" cy="320400"/>
            </a:xfrm>
            <a:grpFill/>
          </p:grpSpPr>
          <p:sp>
            <p:nvSpPr>
              <p:cNvPr id="104" name="Rectangle 27">
                <a:extLst>
                  <a:ext uri="{FF2B5EF4-FFF2-40B4-BE49-F238E27FC236}">
                    <a16:creationId xmlns:a16="http://schemas.microsoft.com/office/drawing/2014/main" id="{9B762338-129F-44E8-B495-145E0425B33C}"/>
                  </a:ext>
                </a:extLst>
              </p:cNvPr>
              <p:cNvSpPr>
                <a:spLocks noChangeArrowheads="1"/>
              </p:cNvSpPr>
              <p:nvPr/>
            </p:nvSpPr>
            <p:spPr bwMode="auto">
              <a:xfrm>
                <a:off x="0" y="0"/>
                <a:ext cx="6865938" cy="320400"/>
              </a:xfrm>
              <a:prstGeom prst="rect">
                <a:avLst/>
              </a:prstGeom>
              <a:grpFill/>
              <a:ln w="9525">
                <a:no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endParaRPr lang="ja-JP" altLang="en-US" sz="1800" dirty="0">
                  <a:latin typeface="+mn-ea"/>
                  <a:ea typeface="+mn-ea"/>
                </a:endParaRPr>
              </a:p>
            </p:txBody>
          </p:sp>
          <p:sp>
            <p:nvSpPr>
              <p:cNvPr id="105" name="Text Box 28">
                <a:extLst>
                  <a:ext uri="{FF2B5EF4-FFF2-40B4-BE49-F238E27FC236}">
                    <a16:creationId xmlns:a16="http://schemas.microsoft.com/office/drawing/2014/main" id="{9EAC143F-CE19-4426-9DEF-36AC0D1146AC}"/>
                  </a:ext>
                </a:extLst>
              </p:cNvPr>
              <p:cNvSpPr txBox="1">
                <a:spLocks noChangeArrowheads="1"/>
              </p:cNvSpPr>
              <p:nvPr/>
            </p:nvSpPr>
            <p:spPr bwMode="auto">
              <a:xfrm>
                <a:off x="924079" y="21701"/>
                <a:ext cx="5009843" cy="276999"/>
              </a:xfrm>
              <a:prstGeom prst="rect">
                <a:avLst/>
              </a:prstGeom>
              <a:grp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sz="1200" b="1" dirty="0">
                    <a:solidFill>
                      <a:schemeClr val="bg1"/>
                    </a:solidFill>
                    <a:latin typeface="+mn-ea"/>
                    <a:ea typeface="+mn-ea"/>
                    <a:cs typeface="Yu Gothic" charset="-128"/>
                  </a:rPr>
                  <a:t>◆今年注目されている“帰省暮”◆</a:t>
                </a:r>
              </a:p>
            </p:txBody>
          </p:sp>
        </p:grpSp>
        <p:sp>
          <p:nvSpPr>
            <p:cNvPr id="103" name="テキスト ボックス 12">
              <a:extLst>
                <a:ext uri="{FF2B5EF4-FFF2-40B4-BE49-F238E27FC236}">
                  <a16:creationId xmlns:a16="http://schemas.microsoft.com/office/drawing/2014/main" id="{DADA2078-9038-415B-BAF6-79BBF60C33F3}"/>
                </a:ext>
              </a:extLst>
            </p:cNvPr>
            <p:cNvSpPr txBox="1">
              <a:spLocks noChangeArrowheads="1"/>
            </p:cNvSpPr>
            <p:nvPr/>
          </p:nvSpPr>
          <p:spPr bwMode="auto">
            <a:xfrm>
              <a:off x="49404" y="1915124"/>
              <a:ext cx="6745095" cy="62215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just">
                <a:lnSpc>
                  <a:spcPts val="1400"/>
                </a:lnSpc>
                <a:spcBef>
                  <a:spcPct val="0"/>
                </a:spcBef>
                <a:buNone/>
              </a:pPr>
              <a:r>
                <a:rPr lang="ja-JP" altLang="en-US" sz="1000" dirty="0">
                  <a:latin typeface="+mn-ea"/>
                  <a:ea typeface="+mn-ea"/>
                  <a:cs typeface="メイリオ" panose="020B0604030504040204" pitchFamily="50" charset="-128"/>
                </a:rPr>
                <a:t>　新型コロナウイルスの影響で、帰省を自粛する遠方の家族にふるさとの味を贈る「帰省暮」が注目を集めています。帰省暮は、帰省と歳暮をかけた造語で、帰省を自粛した人がふるさとの家族や親族に年末のあいさつの代わりに贈り物をしたり、帰って来られない遠方の家族や親族に贈り物をしたりすることを指します。</a:t>
              </a:r>
            </a:p>
          </p:txBody>
        </p:sp>
      </p:grpSp>
      <p:grpSp>
        <p:nvGrpSpPr>
          <p:cNvPr id="36" name="グループ化 35">
            <a:extLst>
              <a:ext uri="{FF2B5EF4-FFF2-40B4-BE49-F238E27FC236}">
                <a16:creationId xmlns:a16="http://schemas.microsoft.com/office/drawing/2014/main" id="{6F8275A4-63ED-4343-9C52-EC31969B64FC}"/>
              </a:ext>
            </a:extLst>
          </p:cNvPr>
          <p:cNvGrpSpPr/>
          <p:nvPr/>
        </p:nvGrpSpPr>
        <p:grpSpPr>
          <a:xfrm>
            <a:off x="-3969" y="6902035"/>
            <a:ext cx="6865938" cy="980044"/>
            <a:chOff x="0" y="1566022"/>
            <a:chExt cx="6865938" cy="980044"/>
          </a:xfrm>
          <a:solidFill>
            <a:schemeClr val="tx1">
              <a:lumMod val="65000"/>
              <a:lumOff val="35000"/>
            </a:schemeClr>
          </a:solidFill>
        </p:grpSpPr>
        <p:grpSp>
          <p:nvGrpSpPr>
            <p:cNvPr id="37" name="グループ化 36">
              <a:extLst>
                <a:ext uri="{FF2B5EF4-FFF2-40B4-BE49-F238E27FC236}">
                  <a16:creationId xmlns:a16="http://schemas.microsoft.com/office/drawing/2014/main" id="{DAE578E7-3347-457E-BA20-75C212DDD58D}"/>
                </a:ext>
              </a:extLst>
            </p:cNvPr>
            <p:cNvGrpSpPr/>
            <p:nvPr/>
          </p:nvGrpSpPr>
          <p:grpSpPr>
            <a:xfrm>
              <a:off x="0" y="1566022"/>
              <a:ext cx="6865938" cy="320400"/>
              <a:chOff x="0" y="0"/>
              <a:chExt cx="6865938" cy="320400"/>
            </a:xfrm>
            <a:grpFill/>
          </p:grpSpPr>
          <p:sp>
            <p:nvSpPr>
              <p:cNvPr id="39" name="Rectangle 27">
                <a:extLst>
                  <a:ext uri="{FF2B5EF4-FFF2-40B4-BE49-F238E27FC236}">
                    <a16:creationId xmlns:a16="http://schemas.microsoft.com/office/drawing/2014/main" id="{4AD5FCEB-1515-4094-8B00-5F4B71B50E84}"/>
                  </a:ext>
                </a:extLst>
              </p:cNvPr>
              <p:cNvSpPr>
                <a:spLocks noChangeArrowheads="1"/>
              </p:cNvSpPr>
              <p:nvPr/>
            </p:nvSpPr>
            <p:spPr bwMode="auto">
              <a:xfrm>
                <a:off x="0" y="0"/>
                <a:ext cx="6865938" cy="320400"/>
              </a:xfrm>
              <a:prstGeom prst="rect">
                <a:avLst/>
              </a:prstGeom>
              <a:grpFill/>
              <a:ln w="9525">
                <a:no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endParaRPr lang="ja-JP" altLang="en-US" sz="1800" dirty="0">
                  <a:latin typeface="+mn-ea"/>
                  <a:ea typeface="+mn-ea"/>
                </a:endParaRPr>
              </a:p>
            </p:txBody>
          </p:sp>
          <p:sp>
            <p:nvSpPr>
              <p:cNvPr id="40" name="Text Box 28">
                <a:extLst>
                  <a:ext uri="{FF2B5EF4-FFF2-40B4-BE49-F238E27FC236}">
                    <a16:creationId xmlns:a16="http://schemas.microsoft.com/office/drawing/2014/main" id="{0EAD19BF-8521-42EC-A45C-E10BAC95D36C}"/>
                  </a:ext>
                </a:extLst>
              </p:cNvPr>
              <p:cNvSpPr txBox="1">
                <a:spLocks noChangeArrowheads="1"/>
              </p:cNvSpPr>
              <p:nvPr/>
            </p:nvSpPr>
            <p:spPr bwMode="auto">
              <a:xfrm>
                <a:off x="924079" y="21701"/>
                <a:ext cx="5009843" cy="276999"/>
              </a:xfrm>
              <a:prstGeom prst="rect">
                <a:avLst/>
              </a:prstGeom>
              <a:grp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sz="1200" b="1" dirty="0">
                    <a:solidFill>
                      <a:schemeClr val="bg1"/>
                    </a:solidFill>
                    <a:latin typeface="+mn-ea"/>
                    <a:ea typeface="+mn-ea"/>
                    <a:cs typeface="Yu Gothic" charset="-128"/>
                  </a:rPr>
                  <a:t>◆お歳暮需要の増加◆</a:t>
                </a:r>
              </a:p>
            </p:txBody>
          </p:sp>
        </p:grpSp>
        <p:sp>
          <p:nvSpPr>
            <p:cNvPr id="38" name="テキスト ボックス 12">
              <a:extLst>
                <a:ext uri="{FF2B5EF4-FFF2-40B4-BE49-F238E27FC236}">
                  <a16:creationId xmlns:a16="http://schemas.microsoft.com/office/drawing/2014/main" id="{876146CE-ECEB-4D96-B8C6-1C25F3CB5976}"/>
                </a:ext>
              </a:extLst>
            </p:cNvPr>
            <p:cNvSpPr txBox="1">
              <a:spLocks noChangeArrowheads="1"/>
            </p:cNvSpPr>
            <p:nvPr/>
          </p:nvSpPr>
          <p:spPr bwMode="auto">
            <a:xfrm>
              <a:off x="49404" y="1915124"/>
              <a:ext cx="6745095" cy="6309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just">
                <a:lnSpc>
                  <a:spcPts val="1400"/>
                </a:lnSpc>
                <a:spcBef>
                  <a:spcPct val="0"/>
                </a:spcBef>
                <a:buNone/>
              </a:pPr>
              <a:r>
                <a:rPr lang="ja-JP" altLang="en-US" sz="1000" dirty="0">
                  <a:latin typeface="+mn-ea"/>
                  <a:ea typeface="+mn-ea"/>
                  <a:cs typeface="メイリオ" panose="020B0604030504040204" pitchFamily="50" charset="-128"/>
                </a:rPr>
                <a:t>　帰省簿も含め、今年のお歳暮需要は前年比の</a:t>
              </a:r>
              <a:r>
                <a:rPr lang="en-US" altLang="ja-JP" sz="1000" dirty="0">
                  <a:latin typeface="+mn-ea"/>
                  <a:ea typeface="+mn-ea"/>
                  <a:cs typeface="メイリオ" panose="020B0604030504040204" pitchFamily="50" charset="-128"/>
                </a:rPr>
                <a:t>300</a:t>
              </a:r>
              <a:r>
                <a:rPr lang="ja-JP" altLang="en-US" sz="1000" dirty="0">
                  <a:latin typeface="+mn-ea"/>
                  <a:ea typeface="+mn-ea"/>
                  <a:cs typeface="メイリオ" panose="020B0604030504040204" pitchFamily="50" charset="-128"/>
                </a:rPr>
                <a:t>％と好調です。コロナ禍によって直接人に会うことが難しかった</a:t>
              </a:r>
              <a:r>
                <a:rPr lang="en-US" altLang="ja-JP" sz="1000" dirty="0">
                  <a:latin typeface="+mn-ea"/>
                  <a:ea typeface="+mn-ea"/>
                  <a:cs typeface="メイリオ" panose="020B0604030504040204" pitchFamily="50" charset="-128"/>
                </a:rPr>
                <a:t>2020</a:t>
              </a:r>
              <a:r>
                <a:rPr lang="ja-JP" altLang="en-US" sz="1000" dirty="0">
                  <a:latin typeface="+mn-ea"/>
                  <a:ea typeface="+mn-ea"/>
                  <a:cs typeface="メイリオ" panose="020B0604030504040204" pitchFamily="50" charset="-128"/>
                </a:rPr>
                <a:t>年ですが、その分普段からお世話になっている人にお歳暮をお送りする機運が高まっていると思います。</a:t>
              </a:r>
              <a:endParaRPr lang="en-US" altLang="ja-JP" sz="1000" dirty="0">
                <a:latin typeface="+mn-ea"/>
                <a:ea typeface="+mn-ea"/>
                <a:cs typeface="メイリオ" panose="020B0604030504040204" pitchFamily="50" charset="-128"/>
              </a:endParaRPr>
            </a:p>
            <a:p>
              <a:pPr algn="just">
                <a:lnSpc>
                  <a:spcPts val="1400"/>
                </a:lnSpc>
                <a:spcBef>
                  <a:spcPct val="0"/>
                </a:spcBef>
                <a:buNone/>
              </a:pPr>
              <a:r>
                <a:rPr lang="ja-JP" altLang="en-US" sz="1000" dirty="0">
                  <a:latin typeface="+mn-ea"/>
                  <a:ea typeface="+mn-ea"/>
                  <a:cs typeface="メイリオ" panose="020B0604030504040204" pitchFamily="50" charset="-128"/>
                </a:rPr>
                <a:t>　またお歳暮として人気なのは、</a:t>
              </a:r>
              <a:r>
                <a:rPr lang="en-US" altLang="ja-JP" sz="1000" dirty="0">
                  <a:latin typeface="+mn-ea"/>
                  <a:ea typeface="+mn-ea"/>
                  <a:cs typeface="メイリオ" panose="020B0604030504040204" pitchFamily="50" charset="-128"/>
                </a:rPr>
                <a:t>5,000</a:t>
              </a:r>
              <a:r>
                <a:rPr lang="ja-JP" altLang="en-US" sz="1000" dirty="0">
                  <a:latin typeface="+mn-ea"/>
                  <a:ea typeface="+mn-ea"/>
                  <a:cs typeface="メイリオ" panose="020B0604030504040204" pitchFamily="50" charset="-128"/>
                </a:rPr>
                <a:t>円から</a:t>
              </a:r>
              <a:r>
                <a:rPr lang="en-US" altLang="ja-JP" sz="1000" dirty="0">
                  <a:latin typeface="+mn-ea"/>
                  <a:ea typeface="+mn-ea"/>
                  <a:cs typeface="メイリオ" panose="020B0604030504040204" pitchFamily="50" charset="-128"/>
                </a:rPr>
                <a:t>7,000</a:t>
              </a:r>
              <a:r>
                <a:rPr lang="ja-JP" altLang="en-US" sz="1000" dirty="0">
                  <a:latin typeface="+mn-ea"/>
                  <a:ea typeface="+mn-ea"/>
                  <a:cs typeface="メイリオ" panose="020B0604030504040204" pitchFamily="50" charset="-128"/>
                </a:rPr>
                <a:t>円の価格帯です。</a:t>
              </a:r>
            </a:p>
          </p:txBody>
        </p:sp>
      </p:grpSp>
      <p:sp>
        <p:nvSpPr>
          <p:cNvPr id="2" name="テキスト ボックス 1">
            <a:extLst>
              <a:ext uri="{FF2B5EF4-FFF2-40B4-BE49-F238E27FC236}">
                <a16:creationId xmlns:a16="http://schemas.microsoft.com/office/drawing/2014/main" id="{ACF6CBEC-7121-4917-894B-739E95BE7AE1}"/>
              </a:ext>
            </a:extLst>
          </p:cNvPr>
          <p:cNvSpPr txBox="1"/>
          <p:nvPr/>
        </p:nvSpPr>
        <p:spPr>
          <a:xfrm>
            <a:off x="5588128" y="5427727"/>
            <a:ext cx="1106393" cy="261610"/>
          </a:xfrm>
          <a:prstGeom prst="rect">
            <a:avLst/>
          </a:prstGeom>
          <a:noFill/>
        </p:spPr>
        <p:txBody>
          <a:bodyPr wrap="none" rtlCol="0">
            <a:spAutoFit/>
          </a:bodyPr>
          <a:lstStyle/>
          <a:p>
            <a:r>
              <a:rPr kumimoji="1" lang="en-US" altLang="ja-JP" sz="1050" dirty="0">
                <a:latin typeface="+mn-ea"/>
              </a:rPr>
              <a:t>※12</a:t>
            </a:r>
            <a:r>
              <a:rPr kumimoji="1" lang="ja-JP" altLang="en-US" sz="1050" dirty="0">
                <a:latin typeface="+mn-ea"/>
              </a:rPr>
              <a:t>月</a:t>
            </a:r>
            <a:r>
              <a:rPr kumimoji="1" lang="en-US" altLang="ja-JP" sz="1050" dirty="0">
                <a:latin typeface="+mn-ea"/>
              </a:rPr>
              <a:t>8</a:t>
            </a:r>
            <a:r>
              <a:rPr kumimoji="1" lang="ja-JP" altLang="en-US" sz="1050" dirty="0">
                <a:latin typeface="+mn-ea"/>
              </a:rPr>
              <a:t>日時点</a:t>
            </a:r>
          </a:p>
        </p:txBody>
      </p:sp>
    </p:spTree>
    <p:extLst>
      <p:ext uri="{BB962C8B-B14F-4D97-AF65-F5344CB8AC3E}">
        <p14:creationId xmlns:p14="http://schemas.microsoft.com/office/powerpoint/2010/main" val="3305804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 name="グループ化 91">
            <a:extLst>
              <a:ext uri="{FF2B5EF4-FFF2-40B4-BE49-F238E27FC236}">
                <a16:creationId xmlns:a16="http://schemas.microsoft.com/office/drawing/2014/main" id="{EEF88892-6819-4C42-9494-C4F58E5E03F8}"/>
              </a:ext>
            </a:extLst>
          </p:cNvPr>
          <p:cNvGrpSpPr/>
          <p:nvPr/>
        </p:nvGrpSpPr>
        <p:grpSpPr>
          <a:xfrm>
            <a:off x="0" y="1692543"/>
            <a:ext cx="6865938" cy="1330333"/>
            <a:chOff x="0" y="1566022"/>
            <a:chExt cx="6865938" cy="1330333"/>
          </a:xfrm>
          <a:solidFill>
            <a:schemeClr val="tx1">
              <a:lumMod val="65000"/>
              <a:lumOff val="35000"/>
            </a:schemeClr>
          </a:solidFill>
        </p:grpSpPr>
        <p:grpSp>
          <p:nvGrpSpPr>
            <p:cNvPr id="93" name="グループ化 92">
              <a:extLst>
                <a:ext uri="{FF2B5EF4-FFF2-40B4-BE49-F238E27FC236}">
                  <a16:creationId xmlns:a16="http://schemas.microsoft.com/office/drawing/2014/main" id="{52FBFE26-8BCA-4E84-92D4-A7A1D0A6586B}"/>
                </a:ext>
              </a:extLst>
            </p:cNvPr>
            <p:cNvGrpSpPr/>
            <p:nvPr/>
          </p:nvGrpSpPr>
          <p:grpSpPr>
            <a:xfrm>
              <a:off x="0" y="1566022"/>
              <a:ext cx="6865938" cy="320400"/>
              <a:chOff x="0" y="0"/>
              <a:chExt cx="6865938" cy="320400"/>
            </a:xfrm>
            <a:grpFill/>
          </p:grpSpPr>
          <p:sp>
            <p:nvSpPr>
              <p:cNvPr id="95" name="Rectangle 27">
                <a:extLst>
                  <a:ext uri="{FF2B5EF4-FFF2-40B4-BE49-F238E27FC236}">
                    <a16:creationId xmlns:a16="http://schemas.microsoft.com/office/drawing/2014/main" id="{9C3FCFAF-6FC0-454D-838D-050E79CD1946}"/>
                  </a:ext>
                </a:extLst>
              </p:cNvPr>
              <p:cNvSpPr>
                <a:spLocks noChangeArrowheads="1"/>
              </p:cNvSpPr>
              <p:nvPr/>
            </p:nvSpPr>
            <p:spPr bwMode="auto">
              <a:xfrm>
                <a:off x="0" y="0"/>
                <a:ext cx="6865938" cy="320400"/>
              </a:xfrm>
              <a:prstGeom prst="rect">
                <a:avLst/>
              </a:prstGeom>
              <a:grpFill/>
              <a:ln w="9525">
                <a:no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endParaRPr lang="ja-JP" altLang="en-US" sz="1800" dirty="0">
                  <a:latin typeface="游ゴシック" panose="020B0400000000000000" pitchFamily="50" charset="-128"/>
                  <a:ea typeface="游ゴシック" panose="020B0400000000000000" pitchFamily="50" charset="-128"/>
                </a:endParaRPr>
              </a:p>
            </p:txBody>
          </p:sp>
          <p:sp>
            <p:nvSpPr>
              <p:cNvPr id="96" name="Text Box 28">
                <a:extLst>
                  <a:ext uri="{FF2B5EF4-FFF2-40B4-BE49-F238E27FC236}">
                    <a16:creationId xmlns:a16="http://schemas.microsoft.com/office/drawing/2014/main" id="{151A70D0-3F19-42CB-A5DD-F458A9FEEC95}"/>
                  </a:ext>
                </a:extLst>
              </p:cNvPr>
              <p:cNvSpPr txBox="1">
                <a:spLocks noChangeArrowheads="1"/>
              </p:cNvSpPr>
              <p:nvPr/>
            </p:nvSpPr>
            <p:spPr bwMode="auto">
              <a:xfrm>
                <a:off x="924079" y="21701"/>
                <a:ext cx="5009843" cy="276999"/>
              </a:xfrm>
              <a:prstGeom prst="rect">
                <a:avLst/>
              </a:prstGeom>
              <a:grp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sz="1200" b="1" dirty="0">
                    <a:solidFill>
                      <a:schemeClr val="bg1"/>
                    </a:solidFill>
                    <a:latin typeface="游ゴシック" panose="020B0400000000000000" pitchFamily="50" charset="-128"/>
                    <a:ea typeface="游ゴシック" panose="020B0400000000000000" pitchFamily="50" charset="-128"/>
                    <a:cs typeface="Yu Gothic" charset="-128"/>
                  </a:rPr>
                  <a:t>◆お歳暮以外の送料無料商品も多数掲載◆</a:t>
                </a:r>
              </a:p>
            </p:txBody>
          </p:sp>
        </p:grpSp>
        <p:sp>
          <p:nvSpPr>
            <p:cNvPr id="94" name="テキスト ボックス 12">
              <a:extLst>
                <a:ext uri="{FF2B5EF4-FFF2-40B4-BE49-F238E27FC236}">
                  <a16:creationId xmlns:a16="http://schemas.microsoft.com/office/drawing/2014/main" id="{35CFC9C7-B29A-4BE9-A097-A4359B96C8E9}"/>
                </a:ext>
              </a:extLst>
            </p:cNvPr>
            <p:cNvSpPr txBox="1">
              <a:spLocks noChangeArrowheads="1"/>
            </p:cNvSpPr>
            <p:nvPr/>
          </p:nvSpPr>
          <p:spPr bwMode="auto">
            <a:xfrm>
              <a:off x="49404" y="1915124"/>
              <a:ext cx="6745095" cy="98123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just">
                <a:lnSpc>
                  <a:spcPts val="1400"/>
                </a:lnSpc>
                <a:spcBef>
                  <a:spcPct val="0"/>
                </a:spcBef>
                <a:buNone/>
              </a:pPr>
              <a:r>
                <a:rPr lang="ja-JP" altLang="en-US" sz="1000" dirty="0">
                  <a:latin typeface="游ゴシック" panose="020B0400000000000000" pitchFamily="50" charset="-128"/>
                  <a:ea typeface="游ゴシック" panose="020B0400000000000000" pitchFamily="50" charset="-128"/>
                  <a:cs typeface="メイリオ" panose="020B0604030504040204" pitchFamily="50" charset="-128"/>
                </a:rPr>
                <a:t>　技わざのオンラインショップでは、</a:t>
              </a:r>
              <a:r>
                <a:rPr lang="en-US" altLang="ja-JP" sz="1000" dirty="0">
                  <a:latin typeface="游ゴシック" panose="020B0400000000000000" pitchFamily="50" charset="-128"/>
                  <a:ea typeface="游ゴシック" panose="020B0400000000000000" pitchFamily="50" charset="-128"/>
                  <a:cs typeface="メイリオ" panose="020B0604030504040204" pitchFamily="50" charset="-128"/>
                </a:rPr>
                <a:t>2020</a:t>
              </a:r>
              <a:r>
                <a:rPr lang="ja-JP" altLang="en-US" sz="1000" dirty="0">
                  <a:latin typeface="游ゴシック" panose="020B0400000000000000" pitchFamily="50" charset="-128"/>
                  <a:ea typeface="游ゴシック" panose="020B0400000000000000" pitchFamily="50" charset="-128"/>
                  <a:cs typeface="メイリオ" panose="020B0604030504040204" pitchFamily="50" charset="-128"/>
                </a:rPr>
                <a:t>冬のお歳暮ランキングの他にも、＃元気いただきますプロジェクトにより送料無料で購入出来る商品を、特集ページにて多数掲載しておます。特集ページでは全て産地直送</a:t>
              </a:r>
              <a:r>
                <a:rPr lang="en-US" altLang="ja-JP" sz="1000" dirty="0">
                  <a:latin typeface="游ゴシック" panose="020B0400000000000000" pitchFamily="50" charset="-128"/>
                  <a:ea typeface="游ゴシック" panose="020B0400000000000000" pitchFamily="50" charset="-128"/>
                  <a:cs typeface="メイリオ" panose="020B0604030504040204" pitchFamily="50" charset="-128"/>
                </a:rPr>
                <a:t>&amp;</a:t>
              </a:r>
              <a:r>
                <a:rPr lang="ja-JP" altLang="en-US" sz="1000" dirty="0">
                  <a:latin typeface="游ゴシック" panose="020B0400000000000000" pitchFamily="50" charset="-128"/>
                  <a:ea typeface="游ゴシック" panose="020B0400000000000000" pitchFamily="50" charset="-128"/>
                  <a:cs typeface="メイリオ" panose="020B0604030504040204" pitchFamily="50" charset="-128"/>
                </a:rPr>
                <a:t>送料無料の商品が掲載されており、生産者の方や事業者の方などを応援しております。</a:t>
              </a:r>
              <a:endParaRPr lang="en-US" altLang="ja-JP" sz="1000" dirty="0">
                <a:latin typeface="游ゴシック" panose="020B0400000000000000" pitchFamily="50" charset="-128"/>
                <a:ea typeface="游ゴシック" panose="020B0400000000000000" pitchFamily="50" charset="-128"/>
                <a:cs typeface="メイリオ" panose="020B0604030504040204" pitchFamily="50" charset="-128"/>
              </a:endParaRPr>
            </a:p>
            <a:p>
              <a:pPr algn="just">
                <a:lnSpc>
                  <a:spcPts val="1400"/>
                </a:lnSpc>
                <a:spcBef>
                  <a:spcPct val="0"/>
                </a:spcBef>
                <a:buNone/>
              </a:pPr>
              <a:endParaRPr lang="en-US" altLang="ja-JP" sz="1000" dirty="0">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ts val="1400"/>
                </a:lnSpc>
                <a:spcBef>
                  <a:spcPct val="0"/>
                </a:spcBef>
                <a:buNone/>
              </a:pPr>
              <a:r>
                <a:rPr lang="ja-JP" altLang="en-US" sz="1000" b="1" dirty="0">
                  <a:latin typeface="游ゴシック" panose="020B0400000000000000" pitchFamily="50" charset="-128"/>
                  <a:ea typeface="游ゴシック" panose="020B0400000000000000" pitchFamily="50" charset="-128"/>
                  <a:cs typeface="メイリオ" panose="020B0604030504040204" pitchFamily="50" charset="-128"/>
                </a:rPr>
                <a:t>特集サイト：</a:t>
              </a:r>
              <a:r>
                <a:rPr lang="en-US" altLang="ja-JP" sz="1000" b="1" dirty="0">
                  <a:latin typeface="游ゴシック" panose="020B0400000000000000" pitchFamily="50" charset="-128"/>
                  <a:ea typeface="游ゴシック" panose="020B0400000000000000" pitchFamily="50" charset="-128"/>
                  <a:cs typeface="メイリオ" panose="020B0604030504040204" pitchFamily="50" charset="-128"/>
                </a:rPr>
                <a:t> </a:t>
              </a:r>
              <a:r>
                <a:rPr lang="en-US" altLang="ja-JP" sz="1000" b="1" dirty="0">
                  <a:latin typeface="游ゴシック" panose="020B0400000000000000" pitchFamily="50" charset="-128"/>
                  <a:ea typeface="游ゴシック" panose="020B0400000000000000" pitchFamily="50" charset="-128"/>
                  <a:cs typeface="メイリオ" panose="020B0604030504040204" pitchFamily="50" charset="-128"/>
                  <a:hlinkClick r:id="rId3"/>
                </a:rPr>
                <a:t>https://wazawaza-select.jp/shopbrand/ct145</a:t>
              </a:r>
              <a:endParaRPr lang="en-US" altLang="ja-JP" sz="1000" b="1" dirty="0">
                <a:latin typeface="游ゴシック" panose="020B0400000000000000" pitchFamily="50" charset="-128"/>
                <a:ea typeface="游ゴシック" panose="020B0400000000000000" pitchFamily="50" charset="-128"/>
                <a:cs typeface="メイリオ" panose="020B0604030504040204" pitchFamily="50" charset="-128"/>
              </a:endParaRPr>
            </a:p>
          </p:txBody>
        </p:sp>
      </p:grpSp>
      <p:grpSp>
        <p:nvGrpSpPr>
          <p:cNvPr id="38" name="グループ化 37">
            <a:extLst>
              <a:ext uri="{FF2B5EF4-FFF2-40B4-BE49-F238E27FC236}">
                <a16:creationId xmlns:a16="http://schemas.microsoft.com/office/drawing/2014/main" id="{B13899A1-33FC-4268-AF43-D979968074E4}"/>
              </a:ext>
            </a:extLst>
          </p:cNvPr>
          <p:cNvGrpSpPr/>
          <p:nvPr/>
        </p:nvGrpSpPr>
        <p:grpSpPr>
          <a:xfrm>
            <a:off x="0" y="-1563"/>
            <a:ext cx="6865938" cy="1509869"/>
            <a:chOff x="0" y="1566022"/>
            <a:chExt cx="6865938" cy="1509869"/>
          </a:xfrm>
          <a:solidFill>
            <a:schemeClr val="tx1">
              <a:lumMod val="65000"/>
              <a:lumOff val="35000"/>
            </a:schemeClr>
          </a:solidFill>
        </p:grpSpPr>
        <p:grpSp>
          <p:nvGrpSpPr>
            <p:cNvPr id="39" name="グループ化 38">
              <a:extLst>
                <a:ext uri="{FF2B5EF4-FFF2-40B4-BE49-F238E27FC236}">
                  <a16:creationId xmlns:a16="http://schemas.microsoft.com/office/drawing/2014/main" id="{64DFF6CC-7E2F-48CF-9F35-1036E59EFCFF}"/>
                </a:ext>
              </a:extLst>
            </p:cNvPr>
            <p:cNvGrpSpPr/>
            <p:nvPr/>
          </p:nvGrpSpPr>
          <p:grpSpPr>
            <a:xfrm>
              <a:off x="0" y="1566022"/>
              <a:ext cx="6865938" cy="320400"/>
              <a:chOff x="0" y="0"/>
              <a:chExt cx="6865938" cy="320400"/>
            </a:xfrm>
            <a:grpFill/>
          </p:grpSpPr>
          <p:sp>
            <p:nvSpPr>
              <p:cNvPr id="41" name="Rectangle 27">
                <a:extLst>
                  <a:ext uri="{FF2B5EF4-FFF2-40B4-BE49-F238E27FC236}">
                    <a16:creationId xmlns:a16="http://schemas.microsoft.com/office/drawing/2014/main" id="{6E5B8BD9-C9F4-43DD-B5A3-92AB3BFD778F}"/>
                  </a:ext>
                </a:extLst>
              </p:cNvPr>
              <p:cNvSpPr>
                <a:spLocks noChangeArrowheads="1"/>
              </p:cNvSpPr>
              <p:nvPr/>
            </p:nvSpPr>
            <p:spPr bwMode="auto">
              <a:xfrm>
                <a:off x="0" y="0"/>
                <a:ext cx="6865938" cy="320400"/>
              </a:xfrm>
              <a:prstGeom prst="rect">
                <a:avLst/>
              </a:prstGeom>
              <a:grpFill/>
              <a:ln w="9525">
                <a:no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endParaRPr lang="ja-JP" altLang="en-US" sz="1800" dirty="0">
                  <a:latin typeface="游ゴシック" panose="020B0400000000000000" pitchFamily="50" charset="-128"/>
                  <a:ea typeface="游ゴシック" panose="020B0400000000000000" pitchFamily="50" charset="-128"/>
                </a:endParaRPr>
              </a:p>
            </p:txBody>
          </p:sp>
          <p:sp>
            <p:nvSpPr>
              <p:cNvPr id="42" name="Text Box 28">
                <a:extLst>
                  <a:ext uri="{FF2B5EF4-FFF2-40B4-BE49-F238E27FC236}">
                    <a16:creationId xmlns:a16="http://schemas.microsoft.com/office/drawing/2014/main" id="{DBFB1077-1AA4-4F15-BE8C-6CDF5890E75D}"/>
                  </a:ext>
                </a:extLst>
              </p:cNvPr>
              <p:cNvSpPr txBox="1">
                <a:spLocks noChangeArrowheads="1"/>
              </p:cNvSpPr>
              <p:nvPr/>
            </p:nvSpPr>
            <p:spPr bwMode="auto">
              <a:xfrm>
                <a:off x="924079" y="21701"/>
                <a:ext cx="5009843" cy="276999"/>
              </a:xfrm>
              <a:prstGeom prst="rect">
                <a:avLst/>
              </a:prstGeom>
              <a:grp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sz="1200" b="1" dirty="0">
                    <a:solidFill>
                      <a:schemeClr val="bg1"/>
                    </a:solidFill>
                    <a:latin typeface="游ゴシック" panose="020B0400000000000000" pitchFamily="50" charset="-128"/>
                    <a:ea typeface="游ゴシック" panose="020B0400000000000000" pitchFamily="50" charset="-128"/>
                    <a:cs typeface="Yu Gothic" charset="-128"/>
                  </a:rPr>
                  <a:t>◆ ＃元気いただきますプロジェクトとは◆</a:t>
                </a:r>
              </a:p>
            </p:txBody>
          </p:sp>
        </p:grpSp>
        <p:sp>
          <p:nvSpPr>
            <p:cNvPr id="40" name="テキスト ボックス 12">
              <a:extLst>
                <a:ext uri="{FF2B5EF4-FFF2-40B4-BE49-F238E27FC236}">
                  <a16:creationId xmlns:a16="http://schemas.microsoft.com/office/drawing/2014/main" id="{54D36DE5-924F-4BD6-89B0-19F428BDBF12}"/>
                </a:ext>
              </a:extLst>
            </p:cNvPr>
            <p:cNvSpPr txBox="1">
              <a:spLocks noChangeArrowheads="1"/>
            </p:cNvSpPr>
            <p:nvPr/>
          </p:nvSpPr>
          <p:spPr bwMode="auto">
            <a:xfrm>
              <a:off x="49404" y="1915124"/>
              <a:ext cx="6745095" cy="116076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just">
                <a:lnSpc>
                  <a:spcPts val="1400"/>
                </a:lnSpc>
                <a:spcBef>
                  <a:spcPct val="0"/>
                </a:spcBef>
                <a:buNone/>
              </a:pPr>
              <a:r>
                <a:rPr lang="ja-JP" altLang="en-US" sz="1000" dirty="0">
                  <a:latin typeface="游ゴシック" panose="020B0400000000000000" pitchFamily="50" charset="-128"/>
                  <a:ea typeface="游ゴシック" panose="020B0400000000000000" pitchFamily="50" charset="-128"/>
                  <a:cs typeface="メイリオ" panose="020B0604030504040204" pitchFamily="50" charset="-128"/>
                </a:rPr>
                <a:t>　「＃元気いただきますプロジェクト」の一環である「インターネット販売推進事業」では、新型コロナウイルス感染拡大に伴うインバウンド需要の減少や輸出の停滞等による在庫を</a:t>
              </a:r>
              <a:r>
                <a:rPr lang="en-US" altLang="ja-JP" sz="1000" dirty="0">
                  <a:latin typeface="游ゴシック" panose="020B0400000000000000" pitchFamily="50" charset="-128"/>
                  <a:ea typeface="游ゴシック" panose="020B0400000000000000" pitchFamily="50" charset="-128"/>
                  <a:cs typeface="メイリオ" panose="020B0604030504040204" pitchFamily="50" charset="-128"/>
                </a:rPr>
                <a:t>EC</a:t>
              </a:r>
              <a:r>
                <a:rPr lang="ja-JP" altLang="en-US" sz="1000" dirty="0">
                  <a:latin typeface="游ゴシック" panose="020B0400000000000000" pitchFamily="50" charset="-128"/>
                  <a:ea typeface="游ゴシック" panose="020B0400000000000000" pitchFamily="50" charset="-128"/>
                  <a:cs typeface="メイリオ" panose="020B0604030504040204" pitchFamily="50" charset="-128"/>
                </a:rPr>
                <a:t>サイトを通じての解消へ向け、その際にかかる送料の補助を行うプロジェクトです。これにより、在庫の滞留解消や価格水準の回復を目指します。</a:t>
              </a:r>
              <a:endParaRPr lang="en-US" altLang="ja-JP" sz="1000" dirty="0">
                <a:latin typeface="游ゴシック" panose="020B0400000000000000" pitchFamily="50" charset="-128"/>
                <a:ea typeface="游ゴシック" panose="020B0400000000000000" pitchFamily="50" charset="-128"/>
                <a:cs typeface="メイリオ" panose="020B0604030504040204" pitchFamily="50" charset="-128"/>
              </a:endParaRPr>
            </a:p>
            <a:p>
              <a:pPr algn="just">
                <a:lnSpc>
                  <a:spcPts val="1400"/>
                </a:lnSpc>
                <a:spcBef>
                  <a:spcPct val="0"/>
                </a:spcBef>
                <a:buNone/>
              </a:pPr>
              <a:r>
                <a:rPr lang="ja-JP" altLang="en-US" sz="1000" dirty="0">
                  <a:latin typeface="游ゴシック" panose="020B0400000000000000" pitchFamily="50" charset="-128"/>
                  <a:ea typeface="游ゴシック" panose="020B0400000000000000" pitchFamily="50" charset="-128"/>
                  <a:cs typeface="メイリオ" panose="020B0604030504040204" pitchFamily="50" charset="-128"/>
                </a:rPr>
                <a:t>国の予算から事業者へ送料を補助するため、消費者は各プラットフォーム参加</a:t>
              </a:r>
              <a:r>
                <a:rPr lang="en-US" altLang="ja-JP" sz="1000" dirty="0">
                  <a:latin typeface="游ゴシック" panose="020B0400000000000000" pitchFamily="50" charset="-128"/>
                  <a:ea typeface="游ゴシック" panose="020B0400000000000000" pitchFamily="50" charset="-128"/>
                  <a:cs typeface="メイリオ" panose="020B0604030504040204" pitchFamily="50" charset="-128"/>
                </a:rPr>
                <a:t>EC</a:t>
              </a:r>
              <a:r>
                <a:rPr lang="ja-JP" altLang="en-US" sz="1000" dirty="0">
                  <a:latin typeface="游ゴシック" panose="020B0400000000000000" pitchFamily="50" charset="-128"/>
                  <a:ea typeface="游ゴシック" panose="020B0400000000000000" pitchFamily="50" charset="-128"/>
                  <a:cs typeface="メイリオ" panose="020B0604030504040204" pitchFamily="50" charset="-128"/>
                </a:rPr>
                <a:t>事業者の対象ページにて商品を購入した場合、送料が無料になります。現時点では、</a:t>
              </a:r>
              <a:r>
                <a:rPr lang="en-US" altLang="ja-JP" sz="1000" dirty="0">
                  <a:latin typeface="游ゴシック" panose="020B0400000000000000" pitchFamily="50" charset="-128"/>
                  <a:ea typeface="游ゴシック" panose="020B0400000000000000" pitchFamily="50" charset="-128"/>
                  <a:cs typeface="メイリオ" panose="020B0604030504040204" pitchFamily="50" charset="-128"/>
                </a:rPr>
                <a:t>2 </a:t>
              </a:r>
              <a:r>
                <a:rPr lang="ja-JP" altLang="en-US" sz="1000" dirty="0">
                  <a:latin typeface="游ゴシック" panose="020B0400000000000000" pitchFamily="50" charset="-128"/>
                  <a:ea typeface="游ゴシック" panose="020B0400000000000000" pitchFamily="50" charset="-128"/>
                  <a:cs typeface="メイリオ" panose="020B0604030504040204" pitchFamily="50" charset="-128"/>
                </a:rPr>
                <a:t>月末までに納品完了した商品の送料を対象とする。</a:t>
              </a:r>
              <a:endParaRPr lang="en-US" altLang="ja-JP" sz="1000" dirty="0">
                <a:latin typeface="游ゴシック" panose="020B0400000000000000" pitchFamily="50" charset="-128"/>
                <a:ea typeface="游ゴシック" panose="020B0400000000000000" pitchFamily="50" charset="-128"/>
                <a:cs typeface="メイリオ" panose="020B0604030504040204" pitchFamily="50" charset="-128"/>
              </a:endParaRPr>
            </a:p>
            <a:p>
              <a:pPr algn="just">
                <a:lnSpc>
                  <a:spcPts val="1400"/>
                </a:lnSpc>
                <a:spcBef>
                  <a:spcPct val="0"/>
                </a:spcBef>
                <a:buNone/>
              </a:pPr>
              <a:r>
                <a:rPr lang="en-US" altLang="ja-JP" sz="900" dirty="0">
                  <a:latin typeface="游ゴシック" panose="020B0400000000000000" pitchFamily="50" charset="-128"/>
                  <a:ea typeface="游ゴシック" panose="020B0400000000000000" pitchFamily="50" charset="-128"/>
                  <a:cs typeface="メイリオ" panose="020B0604030504040204" pitchFamily="50" charset="-128"/>
                </a:rPr>
                <a:t>※</a:t>
              </a:r>
              <a:r>
                <a:rPr lang="ja-JP" altLang="en-US" sz="900" dirty="0">
                  <a:latin typeface="游ゴシック" panose="020B0400000000000000" pitchFamily="50" charset="-128"/>
                  <a:ea typeface="游ゴシック" panose="020B0400000000000000" pitchFamily="50" charset="-128"/>
                  <a:cs typeface="メイリオ" panose="020B0604030504040204" pitchFamily="50" charset="-128"/>
                </a:rPr>
                <a:t>予算上限額などの理由により、対象期間は変更となる可能性がございます。</a:t>
              </a:r>
            </a:p>
          </p:txBody>
        </p:sp>
      </p:grpSp>
      <p:sp>
        <p:nvSpPr>
          <p:cNvPr id="15" name="Text Box 334">
            <a:extLst>
              <a:ext uri="{FF2B5EF4-FFF2-40B4-BE49-F238E27FC236}">
                <a16:creationId xmlns:a16="http://schemas.microsoft.com/office/drawing/2014/main" id="{8F6D7907-883D-4ACC-8FA6-8682A0CB4D98}"/>
              </a:ext>
            </a:extLst>
          </p:cNvPr>
          <p:cNvSpPr txBox="1">
            <a:spLocks noChangeArrowheads="1"/>
          </p:cNvSpPr>
          <p:nvPr/>
        </p:nvSpPr>
        <p:spPr bwMode="auto">
          <a:xfrm>
            <a:off x="96900" y="8912534"/>
            <a:ext cx="6664201" cy="828098"/>
          </a:xfrm>
          <a:prstGeom prst="rect">
            <a:avLst/>
          </a:prstGeom>
          <a:noFill/>
          <a:ln w="9525">
            <a:solidFill>
              <a:schemeClr val="tx1"/>
            </a:solidFill>
            <a:miter lim="800000"/>
            <a:headEnd/>
            <a:tailEnd/>
          </a:ln>
        </p:spPr>
        <p:txBody>
          <a:bodyPr lIns="74295" tIns="72000" rIns="74295" bIns="72000" anchor="ctr"/>
          <a:lstStyle/>
          <a:p>
            <a:pPr algn="ctr">
              <a:lnSpc>
                <a:spcPct val="150000"/>
              </a:lnSpc>
            </a:pPr>
            <a:r>
              <a:rPr lang="ja-JP" altLang="en-US" sz="900" b="1" dirty="0">
                <a:latin typeface="+mn-ea"/>
              </a:rPr>
              <a:t>本件に関する報道関係者様からのお問い合わせ先</a:t>
            </a:r>
          </a:p>
          <a:p>
            <a:pPr algn="ctr">
              <a:lnSpc>
                <a:spcPct val="150000"/>
              </a:lnSpc>
            </a:pPr>
            <a:r>
              <a:rPr lang="ja-JP" altLang="en-US" sz="900" b="1" dirty="0">
                <a:latin typeface="+mn-ea"/>
              </a:rPr>
              <a:t>株式会社</a:t>
            </a:r>
            <a:r>
              <a:rPr lang="en-US" altLang="ja-JP" sz="900" b="1" dirty="0">
                <a:latin typeface="+mn-ea"/>
              </a:rPr>
              <a:t>47CLUB</a:t>
            </a:r>
          </a:p>
          <a:p>
            <a:pPr algn="ctr">
              <a:lnSpc>
                <a:spcPct val="150000"/>
              </a:lnSpc>
            </a:pPr>
            <a:r>
              <a:rPr lang="ja-JP" altLang="en-US" sz="900" b="1" dirty="0">
                <a:latin typeface="+mn-ea"/>
              </a:rPr>
              <a:t>担当：波賀（</a:t>
            </a:r>
            <a:r>
              <a:rPr lang="en-US" altLang="ja-JP" sz="900" b="1" dirty="0">
                <a:latin typeface="+mn-ea"/>
              </a:rPr>
              <a:t>070-2189-1386</a:t>
            </a:r>
            <a:r>
              <a:rPr lang="ja-JP" altLang="en-US" sz="900" b="1" dirty="0">
                <a:latin typeface="+mn-ea"/>
              </a:rPr>
              <a:t>）</a:t>
            </a:r>
            <a:r>
              <a:rPr lang="en-US" altLang="ja-JP" sz="900" b="1" dirty="0">
                <a:latin typeface="+mn-ea"/>
              </a:rPr>
              <a:t>/ </a:t>
            </a:r>
            <a:r>
              <a:rPr lang="ja-JP" altLang="en-US" sz="900" b="1" dirty="0">
                <a:latin typeface="+mn-ea"/>
              </a:rPr>
              <a:t>江西（</a:t>
            </a:r>
            <a:r>
              <a:rPr lang="en-US" altLang="ja-JP" sz="900" b="1" dirty="0">
                <a:latin typeface="+mn-ea"/>
              </a:rPr>
              <a:t>070-7789-2792</a:t>
            </a:r>
            <a:r>
              <a:rPr lang="ja-JP" altLang="en-US" sz="900" b="1" dirty="0">
                <a:latin typeface="+mn-ea"/>
              </a:rPr>
              <a:t>）</a:t>
            </a:r>
          </a:p>
        </p:txBody>
      </p:sp>
    </p:spTree>
    <p:extLst>
      <p:ext uri="{BB962C8B-B14F-4D97-AF65-F5344CB8AC3E}">
        <p14:creationId xmlns:p14="http://schemas.microsoft.com/office/powerpoint/2010/main" val="376096038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198</TotalTime>
  <Words>907</Words>
  <Application>Microsoft Office PowerPoint</Application>
  <PresentationFormat>A4 210 x 297 mm</PresentationFormat>
  <Paragraphs>80</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等线</vt:lpstr>
      <vt:lpstr>游ゴシック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江西 未有マテリアル</dc:creator>
  <cp:lastModifiedBy>梶原 祐彰マテリアル</cp:lastModifiedBy>
  <cp:revision>8</cp:revision>
  <dcterms:created xsi:type="dcterms:W3CDTF">2020-12-09T00:49:19Z</dcterms:created>
  <dcterms:modified xsi:type="dcterms:W3CDTF">2020-12-11T06:04:07Z</dcterms:modified>
</cp:coreProperties>
</file>