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handoutMasterIdLst>
    <p:handoutMasterId r:id="rId9"/>
  </p:handoutMasterIdLst>
  <p:sldIdLst>
    <p:sldId id="291" r:id="rId2"/>
    <p:sldId id="309" r:id="rId3"/>
    <p:sldId id="307" r:id="rId4"/>
    <p:sldId id="314" r:id="rId5"/>
    <p:sldId id="315" r:id="rId6"/>
    <p:sldId id="313" r:id="rId7"/>
  </p:sldIdLst>
  <p:sldSz cx="6859588" cy="9145588"/>
  <p:notesSz cx="6735763" cy="9866313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3">
          <p15:clr>
            <a:srgbClr val="A4A3A4"/>
          </p15:clr>
        </p15:guide>
        <p15:guide id="2" orient="horz" pos="1156">
          <p15:clr>
            <a:srgbClr val="A4A3A4"/>
          </p15:clr>
        </p15:guide>
        <p15:guide id="3" orient="horz" pos="5199">
          <p15:clr>
            <a:srgbClr val="A4A3A4"/>
          </p15:clr>
        </p15:guide>
        <p15:guide id="4" pos="346">
          <p15:clr>
            <a:srgbClr val="A4A3A4"/>
          </p15:clr>
        </p15:guide>
        <p15:guide id="5" pos="20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F4B6"/>
    <a:srgbClr val="94E444"/>
    <a:srgbClr val="75D01E"/>
    <a:srgbClr val="68B61A"/>
    <a:srgbClr val="569715"/>
    <a:srgbClr val="ABEA6C"/>
    <a:srgbClr val="8EE339"/>
    <a:srgbClr val="6DBF1B"/>
    <a:srgbClr val="33CC33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71" autoAdjust="0"/>
    <p:restoredTop sz="94343" autoAdjust="0"/>
  </p:normalViewPr>
  <p:slideViewPr>
    <p:cSldViewPr>
      <p:cViewPr>
        <p:scale>
          <a:sx n="70" d="100"/>
          <a:sy n="70" d="100"/>
        </p:scale>
        <p:origin x="1216" y="-692"/>
      </p:cViewPr>
      <p:guideLst>
        <p:guide orient="horz" pos="1383"/>
        <p:guide orient="horz" pos="1156"/>
        <p:guide orient="horz" pos="5199"/>
        <p:guide pos="346"/>
        <p:guide pos="20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Enfl01a\&#12502;&#12521;&#12531;&#12489;&#20225;&#30011;&#23460;$\&#12502;&#12521;&#12531;&#12489;&#20225;&#30011;&#24195;&#22577;\001%20&#12522;&#12522;&#12540;&#12473;\&#9733;&#12456;&#12531;&#12496;&#12452;&#12488;&#65288;&#26087;&#65306;&#12481;&#12515;&#12524;&#65289;&#12518;&#12540;&#12470;&#12540;&#35519;&#26619;\2020\2020&#24180;2&#26376;\&#12304;&#25552;&#20986;&#29992;&#12305;&#12456;&#12531;&#12496;&#12452;&#12488;1&#26376;&#38598;&#35336;&#32080;&#26524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nfl01a\&#12502;&#12521;&#12531;&#12489;&#20225;&#30011;&#23460;$\&#12502;&#12521;&#12531;&#12489;&#20225;&#30011;&#24195;&#22577;\001%20&#12522;&#12522;&#12540;&#12473;\&#9733;&#12456;&#12531;&#12496;&#12452;&#12488;&#65288;&#26087;&#65306;&#12481;&#12515;&#12524;&#65289;&#12518;&#12540;&#12470;&#12540;&#35519;&#26619;\2020\2020&#24180;2&#26376;\&#12304;&#25552;&#20986;&#29992;&#12305;&#12456;&#12531;&#12496;&#12452;&#12488;1&#26376;&#38598;&#35336;&#32080;&#26524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nfl01a\&#12502;&#12521;&#12531;&#12489;&#20225;&#30011;&#23460;$\&#12502;&#12521;&#12531;&#12489;&#20225;&#30011;&#24195;&#22577;\001%20&#12522;&#12522;&#12540;&#12473;\&#9733;&#12456;&#12531;&#12496;&#12452;&#12488;&#65288;&#26087;&#65306;&#12481;&#12515;&#12524;&#65289;&#12518;&#12540;&#12470;&#12540;&#35519;&#26619;\2020\2020&#24180;2&#26376;\&#12304;&#25552;&#20986;&#29992;&#12305;&#12456;&#12531;&#12496;&#12452;&#12488;1&#26376;&#38598;&#35336;&#32080;&#26524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\\Enfl01a\&#12502;&#12521;&#12531;&#12489;&#20225;&#30011;&#23460;$\&#12502;&#12521;&#12531;&#12489;&#20225;&#30011;&#24195;&#22577;\001%20&#12522;&#12522;&#12540;&#12473;\&#9733;&#12456;&#12531;&#12496;&#12452;&#12488;&#65288;&#26087;&#65306;&#12481;&#12515;&#12524;&#65289;&#12518;&#12540;&#12470;&#12540;&#35519;&#26619;\2020\2020&#24180;2&#26376;\&#12304;&#25552;&#20986;&#29992;&#12305;&#12456;&#12531;&#12496;&#12452;&#12488;1&#26376;&#38598;&#35336;&#32080;&#26524;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nfl01a\&#12502;&#12521;&#12531;&#12489;&#20225;&#30011;&#23460;$\&#12502;&#12521;&#12531;&#12489;&#20225;&#30011;&#24195;&#22577;\001%20&#12522;&#12522;&#12540;&#12473;\&#9733;&#12456;&#12531;&#12496;&#12452;&#12488;&#65288;&#26087;&#65306;&#12481;&#12515;&#12524;&#65289;&#12518;&#12540;&#12470;&#12540;&#35519;&#26619;\2020\2020&#24180;2&#26376;\&#12304;&#25552;&#20986;&#29992;&#12305;&#12456;&#12531;&#12496;&#12452;&#12488;1&#26376;&#38598;&#35336;&#32080;&#26524;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\\Enfl01a\&#12502;&#12521;&#12531;&#12489;&#20225;&#30011;&#23460;$\&#12502;&#12521;&#12531;&#12489;&#20225;&#30011;&#24195;&#22577;\001%20&#12522;&#12522;&#12540;&#12473;\&#9733;&#12456;&#12531;&#12496;&#12452;&#12488;&#65288;&#26087;&#65306;&#12481;&#12515;&#12524;&#65289;&#12518;&#12540;&#12470;&#12540;&#35519;&#26619;\2020\2020&#24180;2&#26376;\&#12304;&#25552;&#20986;&#29992;&#12305;&#12456;&#12531;&#12496;&#12452;&#12488;1&#26376;&#38598;&#35336;&#32080;&#26524;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Enfl01a\&#12502;&#12521;&#12531;&#12489;&#20225;&#30011;&#23460;$\&#12502;&#12521;&#12531;&#12489;&#20225;&#30011;&#24195;&#22577;\001%20&#12522;&#12522;&#12540;&#12473;\&#9733;&#12456;&#12531;&#12496;&#12452;&#12488;&#65288;&#26087;&#65306;&#12481;&#12515;&#12524;&#65289;&#12518;&#12540;&#12470;&#12540;&#35519;&#26619;\2020\2020&#24180;2&#26376;\&#12304;&#25552;&#20986;&#29992;&#12305;&#12456;&#12531;&#12496;&#12452;&#12488;1&#26376;&#38598;&#35336;&#32080;&#26524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7444537290743446"/>
          <c:y val="0.10120949900457253"/>
          <c:w val="0.27541922656210027"/>
          <c:h val="0.8040326116166564"/>
        </c:manualLayout>
      </c:layout>
      <c:pieChart>
        <c:varyColors val="1"/>
        <c:ser>
          <c:idx val="0"/>
          <c:order val="0"/>
          <c:tx>
            <c:strRef>
              <c:f>グラフ!$C$6</c:f>
              <c:strCache>
                <c:ptCount val="1"/>
                <c:pt idx="0">
                  <c:v>全体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75D01E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FAF-45A3-9954-B5FE705FD0BA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FAF-45A3-9954-B5FE705FD0BA}"/>
              </c:ext>
            </c:extLst>
          </c:dPt>
          <c:dLbls>
            <c:dLbl>
              <c:idx val="0"/>
              <c:layout>
                <c:manualLayout>
                  <c:x val="-6.6994289198549356E-2"/>
                  <c:y val="-0.20044897106986484"/>
                </c:manualLayout>
              </c:layout>
              <c:tx>
                <c:rich>
                  <a:bodyPr/>
                  <a:lstStyle/>
                  <a:p>
                    <a:fld id="{D9B373B4-5D15-4451-AA9A-31E55EA3DB18}" type="CATEGORYNAME">
                      <a:rPr lang="ja-JP" altLang="en-US"/>
                      <a:pPr/>
                      <a:t>[分類名]</a:t>
                    </a:fld>
                    <a:endParaRPr lang="ja-JP" altLang="en-US" baseline="0"/>
                  </a:p>
                  <a:p>
                    <a:fld id="{EEF541D2-8E8A-45DB-9C29-62F5ED5C0AC9}" type="VALUE">
                      <a:rPr lang="en-US" altLang="ja-JP" baseline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FAF-45A3-9954-B5FE705FD0BA}"/>
                </c:ext>
              </c:extLst>
            </c:dLbl>
            <c:dLbl>
              <c:idx val="1"/>
              <c:layout>
                <c:manualLayout>
                  <c:x val="5.5770720371804743E-2"/>
                  <c:y val="0.1432469304229195"/>
                </c:manualLayout>
              </c:layout>
              <c:tx>
                <c:rich>
                  <a:bodyPr/>
                  <a:lstStyle/>
                  <a:p>
                    <a:fld id="{F416B60B-42B8-40A2-878D-91B092DBAE81}" type="CATEGORYNAME">
                      <a:rPr lang="ja-JP" altLang="en-US"/>
                      <a:pPr/>
                      <a:t>[分類名]</a:t>
                    </a:fld>
                    <a:r>
                      <a:rPr lang="ja-JP" altLang="en-US" baseline="0"/>
                      <a:t> </a:t>
                    </a:r>
                    <a:fld id="{0E2A88B9-D35B-49FF-A0EB-7B0A2FC16B2B}" type="VALUE">
                      <a:rPr lang="en-US" altLang="ja-JP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6847405112316E-2"/>
                      <c:h val="0.2332878581173260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FAF-45A3-9954-B5FE705FD0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グラフ!$B$7:$B$8</c:f>
              <c:strCache>
                <c:ptCount val="2"/>
                <c:pt idx="0">
                  <c:v>ある</c:v>
                </c:pt>
                <c:pt idx="1">
                  <c:v>ない</c:v>
                </c:pt>
              </c:strCache>
            </c:strRef>
          </c:cat>
          <c:val>
            <c:numRef>
              <c:f>グラフ!$C$7:$C$8</c:f>
              <c:numCache>
                <c:formatCode>0%</c:formatCode>
                <c:ptCount val="2"/>
                <c:pt idx="0">
                  <c:v>0.90436456996148906</c:v>
                </c:pt>
                <c:pt idx="1">
                  <c:v>9.563543003851091E-2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FAF-45A3-9954-B5FE705FD0BA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>
          <a:solidFill>
            <a:sysClr val="windowText" lastClr="000000"/>
          </a:solidFill>
          <a:latin typeface="メイリオ" panose="020B0604030504040204" pitchFamily="50" charset="-128"/>
          <a:ea typeface="メイリオ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グラフ!$C$24</c:f>
              <c:strCache>
                <c:ptCount val="1"/>
                <c:pt idx="0">
                  <c:v>全体</c:v>
                </c:pt>
              </c:strCache>
            </c:strRef>
          </c:tx>
          <c:spPr>
            <a:solidFill>
              <a:srgbClr val="75D01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グラフ!$B$25:$B$38</c:f>
              <c:strCache>
                <c:ptCount val="14"/>
                <c:pt idx="0">
                  <c:v>自由に使えるお金が欲しいから</c:v>
                </c:pt>
                <c:pt idx="1">
                  <c:v>空き時間を有効に使いたいから</c:v>
                </c:pt>
                <c:pt idx="2">
                  <c:v>生活費が足りないから</c:v>
                </c:pt>
                <c:pt idx="3">
                  <c:v>まとまった収入が必要になったから</c:v>
                </c:pt>
                <c:pt idx="4">
                  <c:v>いろいろな仕事を経験したいから</c:v>
                </c:pt>
                <c:pt idx="5">
                  <c:v>趣味や好きなことでお金を稼ぎたいから</c:v>
                </c:pt>
                <c:pt idx="6">
                  <c:v>視野を広げたいから</c:v>
                </c:pt>
                <c:pt idx="7">
                  <c:v>残業時間の削減で収入が減ったから</c:v>
                </c:pt>
                <c:pt idx="8">
                  <c:v>人脈を広げたいから</c:v>
                </c:pt>
                <c:pt idx="9">
                  <c:v>将来の起業・就職・転職に向けた準備</c:v>
                </c:pt>
                <c:pt idx="10">
                  <c:v>スキルアップを図りたいから</c:v>
                </c:pt>
                <c:pt idx="11">
                  <c:v>失業したときの保険として</c:v>
                </c:pt>
                <c:pt idx="12">
                  <c:v>やってみたい仕事があるから</c:v>
                </c:pt>
                <c:pt idx="13">
                  <c:v>その他</c:v>
                </c:pt>
              </c:strCache>
            </c:strRef>
          </c:cat>
          <c:val>
            <c:numRef>
              <c:f>グラフ!$C$25:$C$38</c:f>
              <c:numCache>
                <c:formatCode>0%</c:formatCode>
                <c:ptCount val="14"/>
                <c:pt idx="0">
                  <c:v>0.51792051100070968</c:v>
                </c:pt>
                <c:pt idx="1">
                  <c:v>0.44215755855216465</c:v>
                </c:pt>
                <c:pt idx="2">
                  <c:v>0.41802696948190204</c:v>
                </c:pt>
                <c:pt idx="3">
                  <c:v>0.23669268985095812</c:v>
                </c:pt>
                <c:pt idx="4">
                  <c:v>0.23225691980127749</c:v>
                </c:pt>
                <c:pt idx="5">
                  <c:v>0.21486870120652946</c:v>
                </c:pt>
                <c:pt idx="6">
                  <c:v>0.14850958126330732</c:v>
                </c:pt>
                <c:pt idx="7">
                  <c:v>0.12224982256919802</c:v>
                </c:pt>
                <c:pt idx="8">
                  <c:v>8.5876508161816897E-2</c:v>
                </c:pt>
                <c:pt idx="9">
                  <c:v>8.0376153300212916E-2</c:v>
                </c:pt>
                <c:pt idx="10">
                  <c:v>7.9666430092264012E-2</c:v>
                </c:pt>
                <c:pt idx="11">
                  <c:v>7.4698367636621715E-2</c:v>
                </c:pt>
                <c:pt idx="12">
                  <c:v>4.772888573456352E-2</c:v>
                </c:pt>
                <c:pt idx="13">
                  <c:v>1.3662171753016324E-2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C5-45A3-8EEE-AAF2696B07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95238824"/>
        <c:axId val="595243744"/>
      </c:barChart>
      <c:catAx>
        <c:axId val="5952388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595243744"/>
        <c:crosses val="autoZero"/>
        <c:auto val="1"/>
        <c:lblAlgn val="ctr"/>
        <c:lblOffset val="100"/>
        <c:noMultiLvlLbl val="0"/>
      </c:catAx>
      <c:valAx>
        <c:axId val="595243744"/>
        <c:scaling>
          <c:orientation val="minMax"/>
        </c:scaling>
        <c:delete val="0"/>
        <c:axPos val="t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59523882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>
          <a:solidFill>
            <a:sysClr val="windowText" lastClr="000000"/>
          </a:solidFill>
          <a:latin typeface="メイリオ" panose="020B0604030504040204" pitchFamily="50" charset="-128"/>
          <a:ea typeface="メイリオ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241786508085177"/>
          <c:y val="8.1854670127167836E-2"/>
          <c:w val="0.29074647363332251"/>
          <c:h val="0.84919387899726739"/>
        </c:manualLayout>
      </c:layout>
      <c:pieChart>
        <c:varyColors val="1"/>
        <c:ser>
          <c:idx val="0"/>
          <c:order val="0"/>
          <c:tx>
            <c:strRef>
              <c:f>グラフ!$C$87</c:f>
              <c:strCache>
                <c:ptCount val="1"/>
                <c:pt idx="0">
                  <c:v>全体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75D01E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62B-4CC1-9F7D-E8082C969605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62B-4CC1-9F7D-E8082C969605}"/>
              </c:ext>
            </c:extLst>
          </c:dPt>
          <c:dLbls>
            <c:dLbl>
              <c:idx val="0"/>
              <c:layout>
                <c:manualLayout>
                  <c:x val="-0.10066157367814407"/>
                  <c:y val="1.8905756207388203E-2"/>
                </c:manualLayout>
              </c:layout>
              <c:tx>
                <c:rich>
                  <a:bodyPr/>
                  <a:lstStyle/>
                  <a:p>
                    <a:fld id="{D9B373B4-5D15-4451-AA9A-31E55EA3DB18}" type="CATEGORYNAME">
                      <a:rPr lang="ja-JP" altLang="en-US"/>
                      <a:pPr/>
                      <a:t>[分類名]</a:t>
                    </a:fld>
                    <a:endParaRPr lang="ja-JP" altLang="en-US" baseline="0" dirty="0"/>
                  </a:p>
                  <a:p>
                    <a:fld id="{EEF541D2-8E8A-45DB-9C29-62F5ED5C0AC9}" type="VALUE">
                      <a:rPr lang="en-US" altLang="ja-JP" baseline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62B-4CC1-9F7D-E8082C969605}"/>
                </c:ext>
              </c:extLst>
            </c:dLbl>
            <c:dLbl>
              <c:idx val="1"/>
              <c:layout>
                <c:manualLayout>
                  <c:x val="0.1133795219144433"/>
                  <c:y val="-3.0946390172014136E-2"/>
                </c:manualLayout>
              </c:layout>
              <c:tx>
                <c:rich>
                  <a:bodyPr/>
                  <a:lstStyle/>
                  <a:p>
                    <a:fld id="{F416B60B-42B8-40A2-878D-91B092DBAE81}" type="CATEGORYNAME">
                      <a:rPr lang="ja-JP" altLang="en-US"/>
                      <a:pPr/>
                      <a:t>[分類名]</a:t>
                    </a:fld>
                    <a:r>
                      <a:rPr lang="ja-JP" altLang="en-US" baseline="0"/>
                      <a:t> </a:t>
                    </a:r>
                    <a:fld id="{0E2A88B9-D35B-49FF-A0EB-7B0A2FC16B2B}" type="VALUE">
                      <a:rPr lang="en-US" altLang="ja-JP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6847405112316E-2"/>
                      <c:h val="0.2332878581173260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62B-4CC1-9F7D-E8082C9696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グラフ!$B$88:$B$89</c:f>
              <c:strCache>
                <c:ptCount val="2"/>
                <c:pt idx="0">
                  <c:v>ある</c:v>
                </c:pt>
                <c:pt idx="1">
                  <c:v>ない</c:v>
                </c:pt>
              </c:strCache>
            </c:strRef>
          </c:cat>
          <c:val>
            <c:numRef>
              <c:f>グラフ!$C$88:$C$89</c:f>
              <c:numCache>
                <c:formatCode>0%</c:formatCode>
                <c:ptCount val="2"/>
                <c:pt idx="0">
                  <c:v>0.4855584082156611</c:v>
                </c:pt>
                <c:pt idx="1">
                  <c:v>0.5144415917843389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62B-4CC1-9F7D-E8082C969605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>
          <a:solidFill>
            <a:sysClr val="windowText" lastClr="000000"/>
          </a:solidFill>
          <a:latin typeface="メイリオ" panose="020B0604030504040204" pitchFamily="50" charset="-128"/>
          <a:ea typeface="メイリオ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771075516049891"/>
          <c:y val="0.10616438356164383"/>
          <c:w val="0.50489370720992666"/>
          <c:h val="0.79494822564987599"/>
        </c:manualLayout>
      </c:layout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rgbClr val="D5F4B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CB0-4CEF-9AB0-40BC5AEAD285}"/>
              </c:ext>
            </c:extLst>
          </c:dPt>
          <c:dPt>
            <c:idx val="1"/>
            <c:bubble3D val="0"/>
            <c:spPr>
              <a:solidFill>
                <a:srgbClr val="94E44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CB0-4CEF-9AB0-40BC5AEAD285}"/>
              </c:ext>
            </c:extLst>
          </c:dPt>
          <c:dPt>
            <c:idx val="2"/>
            <c:bubble3D val="0"/>
            <c:spPr>
              <a:solidFill>
                <a:srgbClr val="75D01E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CB0-4CEF-9AB0-40BC5AEAD285}"/>
              </c:ext>
            </c:extLst>
          </c:dPt>
          <c:dPt>
            <c:idx val="3"/>
            <c:bubble3D val="0"/>
            <c:spPr>
              <a:solidFill>
                <a:srgbClr val="68B61A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CB0-4CEF-9AB0-40BC5AEAD285}"/>
              </c:ext>
            </c:extLst>
          </c:dPt>
          <c:dPt>
            <c:idx val="4"/>
            <c:bubble3D val="0"/>
            <c:spPr>
              <a:solidFill>
                <a:srgbClr val="56971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CB0-4CEF-9AB0-40BC5AEAD285}"/>
              </c:ext>
            </c:extLst>
          </c:dPt>
          <c:dPt>
            <c:idx val="5"/>
            <c:bubble3D val="0"/>
            <c:spPr>
              <a:solidFill>
                <a:schemeClr val="bg1">
                  <a:lumMod val="5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FCB0-4CEF-9AB0-40BC5AEAD285}"/>
              </c:ext>
            </c:extLst>
          </c:dPt>
          <c:dLbls>
            <c:dLbl>
              <c:idx val="0"/>
              <c:layout>
                <c:manualLayout>
                  <c:x val="-2.5095460131105144E-2"/>
                  <c:y val="0.1814890860161467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CB0-4CEF-9AB0-40BC5AEAD285}"/>
                </c:ext>
              </c:extLst>
            </c:dLbl>
            <c:dLbl>
              <c:idx val="1"/>
              <c:layout>
                <c:manualLayout>
                  <c:x val="-6.0938801899354827E-2"/>
                  <c:y val="0.1702820691717332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CB0-4CEF-9AB0-40BC5AEAD285}"/>
                </c:ext>
              </c:extLst>
            </c:dLbl>
            <c:dLbl>
              <c:idx val="2"/>
              <c:layout>
                <c:manualLayout>
                  <c:x val="-6.6159715353688461E-2"/>
                  <c:y val="5.87665703179507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CB0-4CEF-9AB0-40BC5AEAD285}"/>
                </c:ext>
              </c:extLst>
            </c:dLbl>
            <c:dLbl>
              <c:idx val="3"/>
              <c:layout>
                <c:manualLayout>
                  <c:x val="-7.4161667801312767E-2"/>
                  <c:y val="-0.1032467856074952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CB0-4CEF-9AB0-40BC5AEAD285}"/>
                </c:ext>
              </c:extLst>
            </c:dLbl>
            <c:dLbl>
              <c:idx val="5"/>
              <c:layout>
                <c:manualLayout>
                  <c:x val="1.9109495489246512E-2"/>
                  <c:y val="0.1728954450313963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CB0-4CEF-9AB0-40BC5AEAD2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グラフ!$B$130:$B$135</c:f>
              <c:strCache>
                <c:ptCount val="6"/>
                <c:pt idx="0">
                  <c:v>1日のみ</c:v>
                </c:pt>
                <c:pt idx="1">
                  <c:v>2日～10日以内</c:v>
                </c:pt>
                <c:pt idx="2">
                  <c:v>11日～1ヵ月未満</c:v>
                </c:pt>
                <c:pt idx="3">
                  <c:v>1ヵ月～3カ月未満</c:v>
                </c:pt>
                <c:pt idx="4">
                  <c:v>3カ月以上</c:v>
                </c:pt>
                <c:pt idx="5">
                  <c:v>その他</c:v>
                </c:pt>
              </c:strCache>
            </c:strRef>
          </c:cat>
          <c:val>
            <c:numRef>
              <c:f>グラフ!$C$130:$C$135</c:f>
              <c:numCache>
                <c:formatCode>0%</c:formatCode>
                <c:ptCount val="6"/>
                <c:pt idx="0">
                  <c:v>7.2042300066093856E-2</c:v>
                </c:pt>
                <c:pt idx="1">
                  <c:v>0.10872438863185724</c:v>
                </c:pt>
                <c:pt idx="2">
                  <c:v>6.2458691341705223E-2</c:v>
                </c:pt>
                <c:pt idx="3">
                  <c:v>0.16490416391275611</c:v>
                </c:pt>
                <c:pt idx="4">
                  <c:v>0.5383344348975545</c:v>
                </c:pt>
                <c:pt idx="5">
                  <c:v>5.3536021150033045E-2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CB0-4CEF-9AB0-40BC5AEAD2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470360046755987"/>
          <c:y val="0.21339130868135156"/>
          <c:w val="0.18439360659036702"/>
          <c:h val="0.597500249177713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>
          <a:solidFill>
            <a:sysClr val="windowText" lastClr="000000"/>
          </a:solidFill>
          <a:latin typeface="メイリオ" panose="020B0604030504040204" pitchFamily="50" charset="-128"/>
          <a:ea typeface="メイリオ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34857290177688"/>
          <c:y val="0.13378384040023167"/>
          <c:w val="0.28056901168071186"/>
          <c:h val="0.79602676426010122"/>
        </c:manualLayout>
      </c:layout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rgbClr val="D5F4B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036-4777-A3CC-B1DF2BBEACA5}"/>
              </c:ext>
            </c:extLst>
          </c:dPt>
          <c:dPt>
            <c:idx val="1"/>
            <c:bubble3D val="0"/>
            <c:spPr>
              <a:solidFill>
                <a:srgbClr val="94E44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036-4777-A3CC-B1DF2BBEACA5}"/>
              </c:ext>
            </c:extLst>
          </c:dPt>
          <c:dPt>
            <c:idx val="2"/>
            <c:bubble3D val="0"/>
            <c:spPr>
              <a:solidFill>
                <a:srgbClr val="75D01E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036-4777-A3CC-B1DF2BBEACA5}"/>
              </c:ext>
            </c:extLst>
          </c:dPt>
          <c:dPt>
            <c:idx val="3"/>
            <c:bubble3D val="0"/>
            <c:spPr>
              <a:solidFill>
                <a:srgbClr val="68B61A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036-4777-A3CC-B1DF2BBEACA5}"/>
              </c:ext>
            </c:extLst>
          </c:dPt>
          <c:dPt>
            <c:idx val="4"/>
            <c:bubble3D val="0"/>
            <c:spPr>
              <a:solidFill>
                <a:srgbClr val="56971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036-4777-A3CC-B1DF2BBEACA5}"/>
              </c:ext>
            </c:extLst>
          </c:dPt>
          <c:dPt>
            <c:idx val="5"/>
            <c:bubble3D val="0"/>
            <c:spPr>
              <a:solidFill>
                <a:schemeClr val="bg1">
                  <a:lumMod val="5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036-4777-A3CC-B1DF2BBEACA5}"/>
              </c:ext>
            </c:extLst>
          </c:dPt>
          <c:dLbls>
            <c:dLbl>
              <c:idx val="0"/>
              <c:layout>
                <c:manualLayout>
                  <c:x val="-3.0895197661420849E-3"/>
                  <c:y val="0.1939837097827560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036-4777-A3CC-B1DF2BBEACA5}"/>
                </c:ext>
              </c:extLst>
            </c:dLbl>
            <c:dLbl>
              <c:idx val="1"/>
              <c:layout>
                <c:manualLayout>
                  <c:x val="-2.7452070058640789E-2"/>
                  <c:y val="0.1900154030042019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036-4777-A3CC-B1DF2BBEACA5}"/>
                </c:ext>
              </c:extLst>
            </c:dLbl>
            <c:dLbl>
              <c:idx val="2"/>
              <c:layout>
                <c:manualLayout>
                  <c:x val="-9.3943249627008021E-2"/>
                  <c:y val="3.629342106884521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036-4777-A3CC-B1DF2BBEACA5}"/>
                </c:ext>
              </c:extLst>
            </c:dLbl>
            <c:dLbl>
              <c:idx val="3"/>
              <c:layout>
                <c:manualLayout>
                  <c:x val="-1.7578224078708082E-2"/>
                  <c:y val="-0.1929165896516456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036-4777-A3CC-B1DF2BBEACA5}"/>
                </c:ext>
              </c:extLst>
            </c:dLbl>
            <c:dLbl>
              <c:idx val="4"/>
              <c:layout>
                <c:manualLayout>
                  <c:x val="8.7517780963545774E-2"/>
                  <c:y val="-1.676734070213054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036-4777-A3CC-B1DF2BBEACA5}"/>
                </c:ext>
              </c:extLst>
            </c:dLbl>
            <c:dLbl>
              <c:idx val="5"/>
              <c:layout>
                <c:manualLayout>
                  <c:x val="3.4713936619991469E-2"/>
                  <c:y val="0.1815346321146476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036-4777-A3CC-B1DF2BBEAC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グラフ!$B$155:$B$160</c:f>
              <c:strCache>
                <c:ptCount val="6"/>
                <c:pt idx="0">
                  <c:v>5千円未満</c:v>
                </c:pt>
                <c:pt idx="1">
                  <c:v>5千円～1万円未満</c:v>
                </c:pt>
                <c:pt idx="2">
                  <c:v>1万円～3万円未満</c:v>
                </c:pt>
                <c:pt idx="3">
                  <c:v>3万円～5万円未満</c:v>
                </c:pt>
                <c:pt idx="4">
                  <c:v>5万円～10万円未満</c:v>
                </c:pt>
                <c:pt idx="5">
                  <c:v>10万円以上</c:v>
                </c:pt>
              </c:strCache>
            </c:strRef>
          </c:cat>
          <c:val>
            <c:numRef>
              <c:f>グラフ!$C$155:$C$160</c:f>
              <c:numCache>
                <c:formatCode>0%</c:formatCode>
                <c:ptCount val="6"/>
                <c:pt idx="0">
                  <c:v>2.8750826173165895E-2</c:v>
                </c:pt>
                <c:pt idx="1">
                  <c:v>8.3278255122273631E-2</c:v>
                </c:pt>
                <c:pt idx="2">
                  <c:v>0.24752148050231329</c:v>
                </c:pt>
                <c:pt idx="3">
                  <c:v>0.25346992729676138</c:v>
                </c:pt>
                <c:pt idx="4">
                  <c:v>0.26140118968935888</c:v>
                </c:pt>
                <c:pt idx="5">
                  <c:v>0.12557832121612689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036-4777-A3CC-B1DF2BBEAC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8427714606761869"/>
          <c:y val="0.21720552536566734"/>
          <c:w val="0.24975362405718093"/>
          <c:h val="0.59575910942166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>
          <a:solidFill>
            <a:sysClr val="windowText" lastClr="000000"/>
          </a:solidFill>
          <a:latin typeface="メイリオ" panose="020B0604030504040204" pitchFamily="50" charset="-128"/>
          <a:ea typeface="メイリオ" panose="020B0604030504040204" pitchFamily="50" charset="-128"/>
        </a:defRPr>
      </a:pPr>
      <a:endParaRPr lang="ja-JP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グラフ!$C$24</c:f>
              <c:strCache>
                <c:ptCount val="1"/>
                <c:pt idx="0">
                  <c:v>全体</c:v>
                </c:pt>
              </c:strCache>
            </c:strRef>
          </c:tx>
          <c:spPr>
            <a:solidFill>
              <a:srgbClr val="75D01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グラフ!$B$177:$B$190</c:f>
              <c:strCache>
                <c:ptCount val="14"/>
                <c:pt idx="0">
                  <c:v>生活費の足しになった</c:v>
                </c:pt>
                <c:pt idx="1">
                  <c:v>自由に使えるお金が増えた</c:v>
                </c:pt>
                <c:pt idx="2">
                  <c:v>空き時間が有効に使えた</c:v>
                </c:pt>
                <c:pt idx="3">
                  <c:v>いろいろな仕事を経験できた</c:v>
                </c:pt>
                <c:pt idx="4">
                  <c:v>まとまった収入が用意できた</c:v>
                </c:pt>
                <c:pt idx="5">
                  <c:v>視野を広げられた</c:v>
                </c:pt>
                <c:pt idx="6">
                  <c:v>人脈を広げられた</c:v>
                </c:pt>
                <c:pt idx="7">
                  <c:v>趣味や好きなことでお金を稼げた</c:v>
                </c:pt>
                <c:pt idx="8">
                  <c:v>残業時間の削減で減った分の収入が得られた</c:v>
                </c:pt>
                <c:pt idx="9">
                  <c:v>スキルアップが図れた</c:v>
                </c:pt>
                <c:pt idx="10">
                  <c:v>やってみたい仕事ができた</c:v>
                </c:pt>
                <c:pt idx="11">
                  <c:v>失業したときの保険ができた</c:v>
                </c:pt>
                <c:pt idx="12">
                  <c:v>将来の起業・就職・転職に向けた準備ができた</c:v>
                </c:pt>
                <c:pt idx="13">
                  <c:v>その他</c:v>
                </c:pt>
              </c:strCache>
            </c:strRef>
          </c:cat>
          <c:val>
            <c:numRef>
              <c:f>グラフ!$C$177:$C$190</c:f>
              <c:numCache>
                <c:formatCode>0%</c:formatCode>
                <c:ptCount val="14"/>
                <c:pt idx="0">
                  <c:v>0.56708526107072044</c:v>
                </c:pt>
                <c:pt idx="1">
                  <c:v>0.44976867151354927</c:v>
                </c:pt>
                <c:pt idx="2">
                  <c:v>0.28023793787177792</c:v>
                </c:pt>
                <c:pt idx="3">
                  <c:v>0.26569729015201587</c:v>
                </c:pt>
                <c:pt idx="4">
                  <c:v>0.20885657633840052</c:v>
                </c:pt>
                <c:pt idx="5">
                  <c:v>0.17812293456708525</c:v>
                </c:pt>
                <c:pt idx="6">
                  <c:v>0.13582286847323199</c:v>
                </c:pt>
                <c:pt idx="7">
                  <c:v>0.12987442167878388</c:v>
                </c:pt>
                <c:pt idx="8">
                  <c:v>8.5922009253139461E-2</c:v>
                </c:pt>
                <c:pt idx="9">
                  <c:v>7.8651685393258425E-2</c:v>
                </c:pt>
                <c:pt idx="10">
                  <c:v>6.7085261070720423E-2</c:v>
                </c:pt>
                <c:pt idx="11">
                  <c:v>3.5360211500330467E-2</c:v>
                </c:pt>
                <c:pt idx="12">
                  <c:v>2.4124256444150696E-2</c:v>
                </c:pt>
                <c:pt idx="13">
                  <c:v>1.3549239920687376E-2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D9-4AFC-BE7D-0BBC9DB77F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95238824"/>
        <c:axId val="595243744"/>
      </c:barChart>
      <c:catAx>
        <c:axId val="5952388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595243744"/>
        <c:crosses val="autoZero"/>
        <c:auto val="1"/>
        <c:lblAlgn val="ctr"/>
        <c:lblOffset val="100"/>
        <c:noMultiLvlLbl val="0"/>
      </c:catAx>
      <c:valAx>
        <c:axId val="595243744"/>
        <c:scaling>
          <c:orientation val="minMax"/>
        </c:scaling>
        <c:delete val="0"/>
        <c:axPos val="t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59523882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>
          <a:solidFill>
            <a:sysClr val="windowText" lastClr="000000"/>
          </a:solidFill>
          <a:latin typeface="メイリオ" panose="020B0604030504040204" pitchFamily="50" charset="-128"/>
          <a:ea typeface="メイリオ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グラフ!$C$24</c:f>
              <c:strCache>
                <c:ptCount val="1"/>
                <c:pt idx="0">
                  <c:v>全体</c:v>
                </c:pt>
              </c:strCache>
            </c:strRef>
          </c:tx>
          <c:spPr>
            <a:solidFill>
              <a:srgbClr val="75D01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グラフ!$B$216:$B$226</c:f>
              <c:strCache>
                <c:ptCount val="11"/>
                <c:pt idx="0">
                  <c:v>体調管理</c:v>
                </c:pt>
                <c:pt idx="1">
                  <c:v>スケジュールの管理</c:v>
                </c:pt>
                <c:pt idx="2">
                  <c:v>かけもち・Wワーク・副業の仕事探し</c:v>
                </c:pt>
                <c:pt idx="3">
                  <c:v>本業との仕事量のバランスを取ること</c:v>
                </c:pt>
                <c:pt idx="4">
                  <c:v>確定申告・年末調整など税金に関する手続き・処理</c:v>
                </c:pt>
                <c:pt idx="5">
                  <c:v>仕事に必要な知識やスキルの習得</c:v>
                </c:pt>
                <c:pt idx="6">
                  <c:v>家族の理解を得ること</c:v>
                </c:pt>
                <c:pt idx="7">
                  <c:v>情報管理</c:v>
                </c:pt>
                <c:pt idx="8">
                  <c:v>会社からかけもち・Wワーク・副業の許可を得ること</c:v>
                </c:pt>
                <c:pt idx="9">
                  <c:v>上司・同僚の理解を得ること</c:v>
                </c:pt>
                <c:pt idx="10">
                  <c:v>その他</c:v>
                </c:pt>
              </c:strCache>
            </c:strRef>
          </c:cat>
          <c:val>
            <c:numRef>
              <c:f>グラフ!$C$216:$C$226</c:f>
              <c:numCache>
                <c:formatCode>0%</c:formatCode>
                <c:ptCount val="11"/>
                <c:pt idx="0">
                  <c:v>0.56014540647719757</c:v>
                </c:pt>
                <c:pt idx="1">
                  <c:v>0.51751487111698613</c:v>
                </c:pt>
                <c:pt idx="2">
                  <c:v>0.39193654990085924</c:v>
                </c:pt>
                <c:pt idx="3">
                  <c:v>0.39061467283542628</c:v>
                </c:pt>
                <c:pt idx="4">
                  <c:v>0.16886979510905487</c:v>
                </c:pt>
                <c:pt idx="5">
                  <c:v>0.13317911434236615</c:v>
                </c:pt>
                <c:pt idx="6">
                  <c:v>8.6582947785855915E-2</c:v>
                </c:pt>
                <c:pt idx="7">
                  <c:v>5.9153998678122932E-2</c:v>
                </c:pt>
                <c:pt idx="8">
                  <c:v>4.1969596827495043E-2</c:v>
                </c:pt>
                <c:pt idx="9">
                  <c:v>3.3707865168539325E-2</c:v>
                </c:pt>
                <c:pt idx="10">
                  <c:v>1.982815598149372E-2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6F-4787-83A9-EB306EE8B0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95238824"/>
        <c:axId val="595243744"/>
      </c:barChart>
      <c:catAx>
        <c:axId val="5952388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595243744"/>
        <c:crosses val="autoZero"/>
        <c:auto val="1"/>
        <c:lblAlgn val="ctr"/>
        <c:lblOffset val="100"/>
        <c:noMultiLvlLbl val="0"/>
      </c:catAx>
      <c:valAx>
        <c:axId val="595243744"/>
        <c:scaling>
          <c:orientation val="minMax"/>
        </c:scaling>
        <c:delete val="0"/>
        <c:axPos val="t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endParaRPr lang="ja-JP"/>
          </a:p>
        </c:txPr>
        <c:crossAx val="59523882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>
          <a:solidFill>
            <a:sysClr val="windowText" lastClr="000000"/>
          </a:solidFill>
          <a:latin typeface="メイリオ" panose="020B0604030504040204" pitchFamily="50" charset="-128"/>
          <a:ea typeface="メイリオ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5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0.46555</cdr:x>
      <cdr:y>0.5493</cdr:y>
    </cdr:from>
    <cdr:to>
      <cdr:x>0.62441</cdr:x>
      <cdr:y>1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E3A4D773-17B3-4D6E-8DEA-61648B4F8790}"/>
            </a:ext>
          </a:extLst>
        </cdr:cNvPr>
        <cdr:cNvSpPr txBox="1"/>
      </cdr:nvSpPr>
      <cdr:spPr>
        <a:xfrm xmlns:a="http://schemas.openxmlformats.org/drawingml/2006/main">
          <a:off x="2679780" y="159677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eaVert" wrap="none" rtlCol="0"/>
        <a:lstStyle xmlns:a="http://schemas.openxmlformats.org/drawingml/2006/main"/>
        <a:p xmlns:a="http://schemas.openxmlformats.org/drawingml/2006/main">
          <a:endParaRPr lang="ja-JP" alt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21"/>
            <a:ext cx="2919031" cy="494311"/>
          </a:xfrm>
          <a:prstGeom prst="rect">
            <a:avLst/>
          </a:prstGeom>
        </p:spPr>
        <p:txBody>
          <a:bodyPr vert="horz" lIns="87348" tIns="43673" rIns="87348" bIns="43673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245" y="21"/>
            <a:ext cx="2919031" cy="494311"/>
          </a:xfrm>
          <a:prstGeom prst="rect">
            <a:avLst/>
          </a:prstGeom>
        </p:spPr>
        <p:txBody>
          <a:bodyPr vert="horz" lIns="87348" tIns="43673" rIns="87348" bIns="43673" rtlCol="0"/>
          <a:lstStyle>
            <a:lvl1pPr algn="r">
              <a:defRPr sz="1100"/>
            </a:lvl1pPr>
          </a:lstStyle>
          <a:p>
            <a:fld id="{346F5297-5FB7-4349-A7BF-5AB457FDF5FE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8" y="9372023"/>
            <a:ext cx="2919031" cy="494311"/>
          </a:xfrm>
          <a:prstGeom prst="rect">
            <a:avLst/>
          </a:prstGeom>
        </p:spPr>
        <p:txBody>
          <a:bodyPr vert="horz" lIns="87348" tIns="43673" rIns="87348" bIns="43673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245" y="9372023"/>
            <a:ext cx="2919031" cy="494311"/>
          </a:xfrm>
          <a:prstGeom prst="rect">
            <a:avLst/>
          </a:prstGeom>
        </p:spPr>
        <p:txBody>
          <a:bodyPr vert="horz" lIns="87348" tIns="43673" rIns="87348" bIns="43673" rtlCol="0" anchor="b"/>
          <a:lstStyle>
            <a:lvl1pPr algn="r">
              <a:defRPr sz="1100"/>
            </a:lvl1pPr>
          </a:lstStyle>
          <a:p>
            <a:fld id="{2C5E44FB-4239-4DA0-B5BE-8A9C4396FC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3990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26"/>
            <a:ext cx="2919032" cy="492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34" tIns="45167" rIns="90334" bIns="45167" numCol="1" anchor="t" anchorCtr="0" compatLnSpc="1">
            <a:prstTxWarp prst="textNoShape">
              <a:avLst/>
            </a:prstTxWarp>
          </a:bodyPr>
          <a:lstStyle>
            <a:lvl1pPr algn="l" defTabSz="903108">
              <a:defRPr sz="1100"/>
            </a:lvl1pPr>
          </a:lstStyle>
          <a:p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229" y="26"/>
            <a:ext cx="2919032" cy="492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34" tIns="45167" rIns="90334" bIns="45167" numCol="1" anchor="t" anchorCtr="0" compatLnSpc="1">
            <a:prstTxWarp prst="textNoShape">
              <a:avLst/>
            </a:prstTxWarp>
          </a:bodyPr>
          <a:lstStyle>
            <a:lvl1pPr algn="r" defTabSz="903108">
              <a:defRPr sz="1100"/>
            </a:lvl1pPr>
          </a:lstStyle>
          <a:p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982788" y="739775"/>
            <a:ext cx="2771775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805" y="4686015"/>
            <a:ext cx="5386201" cy="4439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34" tIns="45167" rIns="90334" bIns="451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9372030"/>
            <a:ext cx="2919032" cy="492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34" tIns="45167" rIns="90334" bIns="45167" numCol="1" anchor="b" anchorCtr="0" compatLnSpc="1">
            <a:prstTxWarp prst="textNoShape">
              <a:avLst/>
            </a:prstTxWarp>
          </a:bodyPr>
          <a:lstStyle>
            <a:lvl1pPr algn="l" defTabSz="903108">
              <a:defRPr sz="1100"/>
            </a:lvl1pPr>
          </a:lstStyle>
          <a:p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229" y="9372030"/>
            <a:ext cx="2919032" cy="492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334" tIns="45167" rIns="90334" bIns="45167" numCol="1" anchor="b" anchorCtr="0" compatLnSpc="1">
            <a:prstTxWarp prst="textNoShape">
              <a:avLst/>
            </a:prstTxWarp>
          </a:bodyPr>
          <a:lstStyle>
            <a:lvl1pPr algn="r" defTabSz="903108">
              <a:defRPr sz="1100"/>
            </a:lvl1pPr>
          </a:lstStyle>
          <a:p>
            <a:fld id="{1B40ED55-4897-46A4-B803-F481F523D56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2366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E8782335-9268-447F-B2AC-8A32F96524FE}" type="slidenum">
              <a:rPr lang="en-US" altLang="ja-JP"/>
              <a:pPr/>
              <a:t>1</a:t>
            </a:fld>
            <a:endParaRPr lang="en-US" altLang="ja-JP" dirty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98663" y="739775"/>
            <a:ext cx="2771775" cy="3698875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306" y="4686015"/>
            <a:ext cx="5383188" cy="4439610"/>
          </a:xfrm>
        </p:spPr>
        <p:txBody>
          <a:bodyPr/>
          <a:lstStyle/>
          <a:p>
            <a:pPr eaLnBrk="1" hangingPunct="1"/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2400561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E8782335-9268-447F-B2AC-8A32F96524FE}" type="slidenum">
              <a:rPr lang="en-US" altLang="ja-JP"/>
              <a:pPr/>
              <a:t>2</a:t>
            </a:fld>
            <a:endParaRPr lang="en-US" altLang="ja-JP" dirty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98663" y="739775"/>
            <a:ext cx="2771775" cy="3698875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306" y="4686015"/>
            <a:ext cx="5383188" cy="4439610"/>
          </a:xfrm>
        </p:spPr>
        <p:txBody>
          <a:bodyPr/>
          <a:lstStyle/>
          <a:p>
            <a:pPr eaLnBrk="1" hangingPunct="1"/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2157219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E8782335-9268-447F-B2AC-8A32F96524FE}" type="slidenum">
              <a:rPr lang="en-US" altLang="ja-JP"/>
              <a:pPr/>
              <a:t>3</a:t>
            </a:fld>
            <a:endParaRPr lang="en-US" altLang="ja-JP" dirty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98663" y="739775"/>
            <a:ext cx="2771775" cy="3698875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306" y="4686015"/>
            <a:ext cx="5383188" cy="4439610"/>
          </a:xfrm>
        </p:spPr>
        <p:txBody>
          <a:bodyPr/>
          <a:lstStyle/>
          <a:p>
            <a:pPr eaLnBrk="1" hangingPunct="1"/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827818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E8782335-9268-447F-B2AC-8A32F96524FE}" type="slidenum">
              <a:rPr lang="en-US" altLang="ja-JP"/>
              <a:pPr/>
              <a:t>4</a:t>
            </a:fld>
            <a:endParaRPr lang="en-US" altLang="ja-JP" dirty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98663" y="739775"/>
            <a:ext cx="2771775" cy="3698875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306" y="4686015"/>
            <a:ext cx="5383188" cy="4439610"/>
          </a:xfrm>
        </p:spPr>
        <p:txBody>
          <a:bodyPr/>
          <a:lstStyle/>
          <a:p>
            <a:pPr eaLnBrk="1" hangingPunct="1"/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2052754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E8782335-9268-447F-B2AC-8A32F96524FE}" type="slidenum">
              <a:rPr lang="en-US" altLang="ja-JP"/>
              <a:pPr/>
              <a:t>5</a:t>
            </a:fld>
            <a:endParaRPr lang="en-US" altLang="ja-JP" dirty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98663" y="739775"/>
            <a:ext cx="2771775" cy="3698875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306" y="4686015"/>
            <a:ext cx="5383188" cy="4439610"/>
          </a:xfrm>
        </p:spPr>
        <p:txBody>
          <a:bodyPr/>
          <a:lstStyle/>
          <a:p>
            <a:pPr eaLnBrk="1" hangingPunct="1"/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539774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E8782335-9268-447F-B2AC-8A32F96524FE}" type="slidenum">
              <a:rPr lang="en-US" altLang="ja-JP"/>
              <a:pPr/>
              <a:t>6</a:t>
            </a:fld>
            <a:endParaRPr lang="en-US" altLang="ja-JP" dirty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998663" y="739775"/>
            <a:ext cx="2771775" cy="3698875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306" y="4686015"/>
            <a:ext cx="5383188" cy="4439610"/>
          </a:xfrm>
        </p:spPr>
        <p:txBody>
          <a:bodyPr/>
          <a:lstStyle/>
          <a:p>
            <a:pPr eaLnBrk="1" hangingPunct="1"/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4070523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469" y="2841061"/>
            <a:ext cx="5830650" cy="1960374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938" y="5182500"/>
            <a:ext cx="4801712" cy="23372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96EB77-99F9-4418-B2D8-A3EEDF248F9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79FADE-1EB1-4B74-B892-A34C2F0CEFF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3201" y="366248"/>
            <a:ext cx="1543407" cy="780338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80" y="366248"/>
            <a:ext cx="4515895" cy="780338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79FADE-1EB1-4B74-B892-A34C2F0CEFF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7B4B2F-1AAB-4DD5-9122-D34DBCD0695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860" y="5876888"/>
            <a:ext cx="5830650" cy="181641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860" y="3876291"/>
            <a:ext cx="5830650" cy="20005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88E93B-24CD-4B9E-BDE4-8344617CA17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80" y="2133971"/>
            <a:ext cx="3029651" cy="603566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957" y="2133971"/>
            <a:ext cx="3029651" cy="603566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46A2FD-6C05-4E3E-B2BB-D1B751B3EA95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79" y="2047173"/>
            <a:ext cx="3030843" cy="85316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79" y="2900337"/>
            <a:ext cx="3030843" cy="52692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4576" y="2047173"/>
            <a:ext cx="3032033" cy="85316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4576" y="2900337"/>
            <a:ext cx="3032033" cy="52692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2A47B-BA7E-4783-A6CD-22BBBE4C43A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59ED2-DF14-4AA8-A7C6-71BCF7DAD70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6698F6-58B2-44E5-BA11-2AF5FB5C664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80" y="364130"/>
            <a:ext cx="2256757" cy="154966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908" y="364131"/>
            <a:ext cx="3834700" cy="78055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80" y="1913800"/>
            <a:ext cx="2256757" cy="62558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79FADE-1EB1-4B74-B892-A34C2F0CEFF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527" y="6401912"/>
            <a:ext cx="4115753" cy="7557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527" y="817175"/>
            <a:ext cx="4115753" cy="54873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527" y="7157693"/>
            <a:ext cx="4115753" cy="10733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6B1E3B-91EB-4C8E-8CB4-C5A02C0D3C1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80" y="366247"/>
            <a:ext cx="6173629" cy="15242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80" y="2133971"/>
            <a:ext cx="6173629" cy="6035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79" y="8476606"/>
            <a:ext cx="1600571" cy="486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693" y="8476606"/>
            <a:ext cx="2172203" cy="486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6038" y="8476606"/>
            <a:ext cx="1600571" cy="486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B79FADE-1EB1-4B74-B892-A34C2F0CEFF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hb.en-japan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6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7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jpeg"/><Relationship Id="rId7" Type="http://schemas.openxmlformats.org/officeDocument/2006/relationships/hyperlink" Target="https://hb.en-japan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orp.en-japan.com/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角丸四角形 29">
            <a:extLst>
              <a:ext uri="{FF2B5EF4-FFF2-40B4-BE49-F238E27FC236}">
                <a16:creationId xmlns:a16="http://schemas.microsoft.com/office/drawing/2014/main" id="{767BF24D-0ADC-4281-8023-0ADE60117B8F}"/>
              </a:ext>
            </a:extLst>
          </p:cNvPr>
          <p:cNvSpPr/>
          <p:nvPr/>
        </p:nvSpPr>
        <p:spPr>
          <a:xfrm>
            <a:off x="549474" y="3051792"/>
            <a:ext cx="5763381" cy="1521002"/>
          </a:xfrm>
          <a:prstGeom prst="roundRect">
            <a:avLst>
              <a:gd name="adj" fmla="val 2936"/>
            </a:avLst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6" name="角丸四角形 45">
            <a:extLst>
              <a:ext uri="{FF2B5EF4-FFF2-40B4-BE49-F238E27FC236}">
                <a16:creationId xmlns:a16="http://schemas.microsoft.com/office/drawing/2014/main" id="{93E46049-EC3A-4F4D-9D99-C0EA3A30827C}"/>
              </a:ext>
            </a:extLst>
          </p:cNvPr>
          <p:cNvSpPr/>
          <p:nvPr/>
        </p:nvSpPr>
        <p:spPr>
          <a:xfrm>
            <a:off x="549474" y="2988618"/>
            <a:ext cx="5774583" cy="267844"/>
          </a:xfrm>
          <a:prstGeom prst="roundRect">
            <a:avLst>
              <a:gd name="adj" fmla="val 13384"/>
            </a:avLst>
          </a:prstGeom>
          <a:solidFill>
            <a:srgbClr val="65CB04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正方形/長方形 28"/>
          <p:cNvSpPr/>
          <p:nvPr/>
        </p:nvSpPr>
        <p:spPr>
          <a:xfrm>
            <a:off x="-14690" y="8969788"/>
            <a:ext cx="6859588" cy="180306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defTabSz="968375"/>
            <a:endParaRPr lang="ja-JP" altLang="en-US" sz="20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382561" y="8949610"/>
            <a:ext cx="33099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6" tIns="45714" rIns="91426" bIns="45714" anchor="ctr"/>
          <a:lstStyle/>
          <a:p>
            <a:pPr algn="r"/>
            <a:r>
              <a:rPr lang="en-US" altLang="ja-JP" sz="600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Copyright(c) 2020 en-japan </a:t>
            </a:r>
            <a:r>
              <a:rPr lang="en-US" altLang="ja-JP" sz="600" dirty="0" err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inc.</a:t>
            </a:r>
            <a:r>
              <a:rPr lang="en-US" altLang="ja-JP" sz="600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 All Rights Reserved.</a:t>
            </a:r>
          </a:p>
        </p:txBody>
      </p:sp>
      <p:sp>
        <p:nvSpPr>
          <p:cNvPr id="31" name="Rectangle 22"/>
          <p:cNvSpPr>
            <a:spLocks noChangeArrowheads="1"/>
          </p:cNvSpPr>
          <p:nvPr/>
        </p:nvSpPr>
        <p:spPr bwMode="auto">
          <a:xfrm>
            <a:off x="568978" y="2201372"/>
            <a:ext cx="5755079" cy="715817"/>
          </a:xfrm>
          <a:prstGeom prst="rect">
            <a:avLst/>
          </a:prstGeom>
          <a:noFill/>
          <a:ln w="19050" algn="ctr">
            <a:noFill/>
            <a:prstDash val="sysDot"/>
            <a:miter lim="800000"/>
            <a:headEnd/>
            <a:tailEnd/>
          </a:ln>
        </p:spPr>
        <p:txBody>
          <a:bodyPr/>
          <a:lstStyle/>
          <a:p>
            <a:pPr indent="85725" algn="l">
              <a:lnSpc>
                <a:spcPts val="1300"/>
              </a:lnSpc>
            </a:pP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人材採用・入社後活躍のエン・ジャパン株式会社（本社：東京都新宿区、代表取締役社長：鈴木孝二）が運営する”派遣型のアルバイト”を集めた求人サイト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『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エンバイト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』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（ 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  <a:hlinkClick r:id="rId3"/>
              </a:rPr>
              <a:t>https://hb.en-japan.com/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 ）上で、サイト利用者を対象に「仕事のかけもち・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W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ワーク・副業」に関するアンケートを実施。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6,232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名から回答を得ました。以下、結果をご報告いたします。</a:t>
            </a:r>
          </a:p>
        </p:txBody>
      </p:sp>
      <p:pic>
        <p:nvPicPr>
          <p:cNvPr id="25" name="Picture 2" descr="C:\Documents and Settings\y_oda\デスクトップ\new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2418" y="70181"/>
            <a:ext cx="3611872" cy="719955"/>
          </a:xfrm>
          <a:prstGeom prst="rect">
            <a:avLst/>
          </a:prstGeom>
          <a:noFill/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08" y="27500"/>
            <a:ext cx="1152048" cy="805315"/>
          </a:xfrm>
          <a:prstGeom prst="rect">
            <a:avLst/>
          </a:prstGeom>
        </p:spPr>
      </p:pic>
      <p:sp>
        <p:nvSpPr>
          <p:cNvPr id="27" name="正方形/長方形 26"/>
          <p:cNvSpPr/>
          <p:nvPr/>
        </p:nvSpPr>
        <p:spPr>
          <a:xfrm flipV="1">
            <a:off x="549474" y="771228"/>
            <a:ext cx="5760720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Rectangle 2"/>
          <p:cNvSpPr>
            <a:spLocks noChangeArrowheads="1"/>
          </p:cNvSpPr>
          <p:nvPr/>
        </p:nvSpPr>
        <p:spPr bwMode="auto">
          <a:xfrm>
            <a:off x="4752645" y="195571"/>
            <a:ext cx="1743634" cy="617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6" tIns="45714" rIns="91426" bIns="45714" anchor="ctr"/>
          <a:lstStyle/>
          <a:p>
            <a:pPr algn="l"/>
            <a:r>
              <a:rPr lang="en-US" altLang="ja-JP" sz="700" b="1" spc="3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■</a:t>
            </a:r>
            <a:r>
              <a:rPr lang="en-US" altLang="ja-JP" sz="700" b="1" spc="300" dirty="0">
                <a:latin typeface="メイリオ" pitchFamily="50" charset="-128"/>
                <a:ea typeface="メイリオ" pitchFamily="50" charset="-128"/>
              </a:rPr>
              <a:t>No.3079</a:t>
            </a:r>
          </a:p>
          <a:p>
            <a:pPr algn="l"/>
            <a:r>
              <a:rPr lang="ja-JP" altLang="en-US" sz="700" b="1" spc="3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■</a:t>
            </a:r>
            <a:r>
              <a:rPr lang="en-US" altLang="ja-JP" sz="700" b="1" spc="300" dirty="0">
                <a:latin typeface="メイリオ" pitchFamily="50" charset="-128"/>
                <a:ea typeface="メイリオ" pitchFamily="50" charset="-128"/>
              </a:rPr>
              <a:t>2020</a:t>
            </a:r>
            <a:r>
              <a:rPr lang="ja-JP" altLang="en-US" sz="700" b="1" spc="300" dirty="0">
                <a:latin typeface="メイリオ" pitchFamily="50" charset="-128"/>
                <a:ea typeface="メイリオ" pitchFamily="50" charset="-128"/>
              </a:rPr>
              <a:t>年</a:t>
            </a:r>
            <a:r>
              <a:rPr lang="en-US" altLang="ja-JP" sz="700" b="1" spc="300" dirty="0">
                <a:latin typeface="メイリオ" pitchFamily="50" charset="-128"/>
                <a:ea typeface="メイリオ" pitchFamily="50" charset="-128"/>
              </a:rPr>
              <a:t>2</a:t>
            </a:r>
            <a:r>
              <a:rPr lang="ja-JP" altLang="en-US" sz="700" b="1" spc="300" dirty="0">
                <a:latin typeface="メイリオ" pitchFamily="50" charset="-128"/>
                <a:ea typeface="メイリオ" pitchFamily="50" charset="-128"/>
              </a:rPr>
              <a:t>月</a:t>
            </a:r>
            <a:r>
              <a:rPr lang="en-US" altLang="ja-JP" sz="700" b="1" spc="300" dirty="0">
                <a:latin typeface="メイリオ" pitchFamily="50" charset="-128"/>
                <a:ea typeface="メイリオ" pitchFamily="50" charset="-128"/>
              </a:rPr>
              <a:t>21</a:t>
            </a:r>
            <a:r>
              <a:rPr lang="ja-JP" altLang="en-US" sz="700" b="1" spc="300" dirty="0">
                <a:latin typeface="メイリオ" pitchFamily="50" charset="-128"/>
                <a:ea typeface="メイリオ" pitchFamily="50" charset="-128"/>
              </a:rPr>
              <a:t>日発表</a:t>
            </a:r>
            <a:endParaRPr lang="en-US" altLang="ja-JP" sz="700" b="1" spc="300" dirty="0">
              <a:latin typeface="メイリオ" pitchFamily="50" charset="-128"/>
              <a:ea typeface="メイリオ" pitchFamily="50" charset="-128"/>
            </a:endParaRPr>
          </a:p>
          <a:p>
            <a:pPr algn="l"/>
            <a:r>
              <a:rPr lang="ja-JP" altLang="en-US" sz="700" b="1" spc="3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■</a:t>
            </a:r>
            <a:r>
              <a:rPr lang="ja-JP" altLang="en-US" sz="700" b="1" spc="300" dirty="0">
                <a:latin typeface="メイリオ" pitchFamily="50" charset="-128"/>
                <a:ea typeface="メイリオ" pitchFamily="50" charset="-128"/>
              </a:rPr>
              <a:t>エン・ジャパン株式会社</a:t>
            </a:r>
          </a:p>
        </p:txBody>
      </p:sp>
      <p:sp>
        <p:nvSpPr>
          <p:cNvPr id="44" name="Rectangle 24">
            <a:extLst>
              <a:ext uri="{FF2B5EF4-FFF2-40B4-BE49-F238E27FC236}">
                <a16:creationId xmlns:a16="http://schemas.microsoft.com/office/drawing/2014/main" id="{A71AF3C5-DBB2-48D4-898F-CD268EE08C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506" y="3355917"/>
            <a:ext cx="501662" cy="280300"/>
          </a:xfrm>
          <a:prstGeom prst="rect">
            <a:avLst/>
          </a:prstGeom>
          <a:noFill/>
          <a:ln w="19050" algn="ctr">
            <a:noFill/>
            <a:prstDash val="sysDot"/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r>
              <a:rPr lang="ja-JP" altLang="en-US" sz="1700" b="1" dirty="0">
                <a:solidFill>
                  <a:srgbClr val="FEB80A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★</a:t>
            </a:r>
          </a:p>
        </p:txBody>
      </p:sp>
      <p:sp>
        <p:nvSpPr>
          <p:cNvPr id="47" name="Rectangle 24">
            <a:extLst>
              <a:ext uri="{FF2B5EF4-FFF2-40B4-BE49-F238E27FC236}">
                <a16:creationId xmlns:a16="http://schemas.microsoft.com/office/drawing/2014/main" id="{0538FDEA-CA0C-4DBE-BD8C-422529AB6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506" y="3018367"/>
            <a:ext cx="5731098" cy="208345"/>
          </a:xfrm>
          <a:prstGeom prst="rect">
            <a:avLst/>
          </a:prstGeom>
          <a:noFill/>
          <a:ln w="19050" algn="ctr">
            <a:noFill/>
            <a:prstDash val="sysDot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ja-JP" altLang="en-US" sz="10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調査結果　概要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9E76041E-77F9-4A8C-8367-B99F2FA2C593}"/>
              </a:ext>
            </a:extLst>
          </p:cNvPr>
          <p:cNvSpPr/>
          <p:nvPr/>
        </p:nvSpPr>
        <p:spPr>
          <a:xfrm>
            <a:off x="531053" y="4788818"/>
            <a:ext cx="1798129" cy="327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kumimoji="1" lang="ja-JP" altLang="en-US" sz="10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</a:t>
            </a:r>
            <a:r>
              <a:rPr kumimoji="1"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調査結果　詳細</a:t>
            </a:r>
          </a:p>
        </p:txBody>
      </p:sp>
      <p:sp>
        <p:nvSpPr>
          <p:cNvPr id="52" name="Rectangle 24">
            <a:extLst>
              <a:ext uri="{FF2B5EF4-FFF2-40B4-BE49-F238E27FC236}">
                <a16:creationId xmlns:a16="http://schemas.microsoft.com/office/drawing/2014/main" id="{2ED374C9-2FFA-4061-88A6-33BEB8781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052" y="5225118"/>
            <a:ext cx="5786071" cy="256342"/>
          </a:xfrm>
          <a:prstGeom prst="rect">
            <a:avLst/>
          </a:prstGeom>
          <a:noFill/>
          <a:ln w="19050" algn="ctr">
            <a:noFill/>
            <a:prstDash val="sysDot"/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r>
              <a:rPr lang="en-US" altLang="ja-JP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ja-JP" altLang="en-US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 </a:t>
            </a:r>
            <a:r>
              <a:rPr lang="en-US" altLang="ja-JP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90</a:t>
            </a:r>
            <a:r>
              <a:rPr lang="ja-JP" altLang="en-US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％が「仕事のかけもち・</a:t>
            </a:r>
            <a:r>
              <a:rPr lang="en-US" altLang="ja-JP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</a:t>
            </a:r>
            <a:r>
              <a:rPr lang="ja-JP" altLang="en-US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ワーク・副業へ興味がある」と回答。</a:t>
            </a:r>
          </a:p>
          <a:p>
            <a:pPr algn="l">
              <a:defRPr/>
            </a:pPr>
            <a:r>
              <a:rPr lang="ja-JP" altLang="en-US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興味がある理由第</a:t>
            </a:r>
            <a:r>
              <a:rPr lang="en-US" altLang="ja-JP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ja-JP" altLang="en-US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位は「自由に使えるお金が欲しい」。（図</a:t>
            </a:r>
            <a:r>
              <a:rPr lang="en-US" altLang="ja-JP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ja-JP" altLang="en-US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、図</a:t>
            </a:r>
            <a:r>
              <a:rPr lang="en-US" altLang="ja-JP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r>
              <a:rPr lang="ja-JP" altLang="en-US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</a:t>
            </a:r>
          </a:p>
        </p:txBody>
      </p:sp>
      <p:sp>
        <p:nvSpPr>
          <p:cNvPr id="53" name="Rectangle 24">
            <a:extLst>
              <a:ext uri="{FF2B5EF4-FFF2-40B4-BE49-F238E27FC236}">
                <a16:creationId xmlns:a16="http://schemas.microsoft.com/office/drawing/2014/main" id="{8D3A1911-DD9A-45B6-A52F-E733E5897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6223" y="3371087"/>
            <a:ext cx="4071631" cy="249209"/>
          </a:xfrm>
          <a:prstGeom prst="rect">
            <a:avLst/>
          </a:prstGeom>
          <a:noFill/>
          <a:ln w="19050" algn="ctr">
            <a:noFill/>
            <a:prstDash val="sysDot"/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90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％が「仕事のかけもち・</a:t>
            </a:r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ワーク・副業へ興味がある」と回答。</a:t>
            </a:r>
            <a:endParaRPr lang="en-US" altLang="ja-JP" sz="9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l">
              <a:defRPr/>
            </a:pP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興味がある理由第</a:t>
            </a:r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位は「自由に使えるお金が欲しい」。</a:t>
            </a:r>
          </a:p>
        </p:txBody>
      </p: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FE1DEA4B-9A67-409C-8E30-BD766B70C006}"/>
              </a:ext>
            </a:extLst>
          </p:cNvPr>
          <p:cNvCxnSpPr/>
          <p:nvPr/>
        </p:nvCxnSpPr>
        <p:spPr>
          <a:xfrm>
            <a:off x="563417" y="2126241"/>
            <a:ext cx="576064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DCCE8538-BC8C-45DB-BC54-24CD252298B4}"/>
              </a:ext>
            </a:extLst>
          </p:cNvPr>
          <p:cNvSpPr/>
          <p:nvPr/>
        </p:nvSpPr>
        <p:spPr>
          <a:xfrm>
            <a:off x="566083" y="1836490"/>
            <a:ext cx="575530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900" b="1" dirty="0" err="1">
                <a:latin typeface="メイリオ" pitchFamily="50" charset="-128"/>
                <a:ea typeface="メイリオ" pitchFamily="50" charset="-128"/>
              </a:rPr>
              <a:t>ー</a:t>
            </a:r>
            <a:r>
              <a:rPr lang="en-US" altLang="ja-JP" sz="900" b="1" dirty="0">
                <a:latin typeface="メイリオ" pitchFamily="50" charset="-128"/>
                <a:ea typeface="メイリオ" pitchFamily="50" charset="-128"/>
              </a:rPr>
              <a:t>『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</a:rPr>
              <a:t>エンバイト</a:t>
            </a:r>
            <a:r>
              <a:rPr lang="en-US" altLang="ja-JP" sz="900" b="1" dirty="0">
                <a:latin typeface="メイリオ" pitchFamily="50" charset="-128"/>
                <a:ea typeface="メイリオ" pitchFamily="50" charset="-128"/>
              </a:rPr>
              <a:t>』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</a:rPr>
              <a:t>ユーザーアンケートー</a:t>
            </a:r>
          </a:p>
        </p:txBody>
      </p:sp>
      <p:sp>
        <p:nvSpPr>
          <p:cNvPr id="33" name="Rectangle 24">
            <a:extLst>
              <a:ext uri="{FF2B5EF4-FFF2-40B4-BE49-F238E27FC236}">
                <a16:creationId xmlns:a16="http://schemas.microsoft.com/office/drawing/2014/main" id="{E770B3D2-8633-44F2-820C-ADE9939A1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798" y="4019058"/>
            <a:ext cx="5509396" cy="226420"/>
          </a:xfrm>
          <a:prstGeom prst="rect">
            <a:avLst/>
          </a:prstGeom>
          <a:noFill/>
          <a:ln w="19050" algn="ctr">
            <a:noFill/>
            <a:prstDash val="sysDot"/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endParaRPr lang="ja-JP" altLang="en-US" sz="900" b="1" dirty="0">
              <a:solidFill>
                <a:srgbClr val="355B15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858690CE-F7A4-4559-851C-46D5C56A88F2}"/>
              </a:ext>
            </a:extLst>
          </p:cNvPr>
          <p:cNvSpPr/>
          <p:nvPr/>
        </p:nvSpPr>
        <p:spPr>
          <a:xfrm>
            <a:off x="544496" y="1282020"/>
            <a:ext cx="57726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200" b="1" dirty="0">
                <a:latin typeface="メイリオ" pitchFamily="50" charset="-128"/>
                <a:ea typeface="メイリオ" pitchFamily="50" charset="-128"/>
              </a:rPr>
              <a:t>49</a:t>
            </a:r>
            <a:r>
              <a:rPr lang="ja-JP" altLang="en-US" sz="1200" b="1" dirty="0">
                <a:latin typeface="メイリオ" pitchFamily="50" charset="-128"/>
                <a:ea typeface="メイリオ" pitchFamily="50" charset="-128"/>
              </a:rPr>
              <a:t>％が「仕事のかけもち・</a:t>
            </a:r>
            <a:r>
              <a:rPr lang="en-US" altLang="ja-JP" sz="1200" b="1" dirty="0">
                <a:latin typeface="メイリオ" pitchFamily="50" charset="-128"/>
                <a:ea typeface="メイリオ" pitchFamily="50" charset="-128"/>
              </a:rPr>
              <a:t>W</a:t>
            </a:r>
            <a:r>
              <a:rPr lang="ja-JP" altLang="en-US" sz="1200" b="1" dirty="0">
                <a:latin typeface="メイリオ" pitchFamily="50" charset="-128"/>
                <a:ea typeface="メイリオ" pitchFamily="50" charset="-128"/>
              </a:rPr>
              <a:t>ワーク・副業の経験がある」と回答。</a:t>
            </a:r>
          </a:p>
          <a:p>
            <a:pPr>
              <a:defRPr/>
            </a:pPr>
            <a:r>
              <a:rPr lang="ja-JP" altLang="en-US" sz="1200" b="1" dirty="0">
                <a:latin typeface="メイリオ" pitchFamily="50" charset="-128"/>
                <a:ea typeface="メイリオ" pitchFamily="50" charset="-128"/>
              </a:rPr>
              <a:t>期間は「</a:t>
            </a:r>
            <a:r>
              <a:rPr lang="en-US" altLang="ja-JP" sz="1200" b="1" dirty="0">
                <a:latin typeface="メイリオ" pitchFamily="50" charset="-128"/>
                <a:ea typeface="メイリオ" pitchFamily="50" charset="-128"/>
              </a:rPr>
              <a:t>3</a:t>
            </a:r>
            <a:r>
              <a:rPr lang="ja-JP" altLang="en-US" sz="1200" b="1" dirty="0">
                <a:latin typeface="メイリオ" pitchFamily="50" charset="-128"/>
                <a:ea typeface="メイリオ" pitchFamily="50" charset="-128"/>
              </a:rPr>
              <a:t>ヶ月以上」、収入は「</a:t>
            </a:r>
            <a:r>
              <a:rPr lang="en-US" altLang="ja-JP" sz="1200" b="1" dirty="0">
                <a:latin typeface="メイリオ" pitchFamily="50" charset="-128"/>
                <a:ea typeface="メイリオ" pitchFamily="50" charset="-128"/>
              </a:rPr>
              <a:t>5</a:t>
            </a:r>
            <a:r>
              <a:rPr lang="ja-JP" altLang="en-US" sz="1200" b="1" dirty="0">
                <a:latin typeface="メイリオ" pitchFamily="50" charset="-128"/>
                <a:ea typeface="メイリオ" pitchFamily="50" charset="-128"/>
              </a:rPr>
              <a:t>万円～</a:t>
            </a:r>
            <a:r>
              <a:rPr lang="en-US" altLang="ja-JP" sz="1200" b="1" dirty="0">
                <a:latin typeface="メイリオ" pitchFamily="50" charset="-128"/>
                <a:ea typeface="メイリオ" pitchFamily="50" charset="-128"/>
              </a:rPr>
              <a:t>10</a:t>
            </a:r>
            <a:r>
              <a:rPr lang="ja-JP" altLang="en-US" sz="1200" b="1" dirty="0">
                <a:latin typeface="メイリオ" pitchFamily="50" charset="-128"/>
                <a:ea typeface="メイリオ" pitchFamily="50" charset="-128"/>
              </a:rPr>
              <a:t>万円未満」が最多。</a:t>
            </a:r>
          </a:p>
        </p:txBody>
      </p:sp>
      <p:sp>
        <p:nvSpPr>
          <p:cNvPr id="26" name="Rectangle 24">
            <a:extLst>
              <a:ext uri="{FF2B5EF4-FFF2-40B4-BE49-F238E27FC236}">
                <a16:creationId xmlns:a16="http://schemas.microsoft.com/office/drawing/2014/main" id="{A71AF3C5-DBB2-48D4-898F-CD268EE08C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506" y="4128300"/>
            <a:ext cx="501662" cy="280300"/>
          </a:xfrm>
          <a:prstGeom prst="rect">
            <a:avLst/>
          </a:prstGeom>
          <a:noFill/>
          <a:ln w="19050" algn="ctr">
            <a:noFill/>
            <a:prstDash val="sysDot"/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r>
              <a:rPr lang="ja-JP" altLang="en-US" sz="1700" b="1" dirty="0">
                <a:solidFill>
                  <a:srgbClr val="FEB80A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★</a:t>
            </a:r>
          </a:p>
        </p:txBody>
      </p:sp>
      <p:sp>
        <p:nvSpPr>
          <p:cNvPr id="36" name="Rectangle 24">
            <a:extLst>
              <a:ext uri="{FF2B5EF4-FFF2-40B4-BE49-F238E27FC236}">
                <a16:creationId xmlns:a16="http://schemas.microsoft.com/office/drawing/2014/main" id="{8D3A1911-DD9A-45B6-A52F-E733E5897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8403" y="4133264"/>
            <a:ext cx="4935727" cy="232882"/>
          </a:xfrm>
          <a:prstGeom prst="rect">
            <a:avLst/>
          </a:prstGeom>
          <a:noFill/>
          <a:ln w="19050" algn="ctr">
            <a:noFill/>
            <a:prstDash val="sysDot"/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仕事のかけもち・</a:t>
            </a:r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ワーク・副業をして</a:t>
            </a:r>
            <a:endParaRPr lang="en-US" altLang="ja-JP" sz="9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l">
              <a:defRPr/>
            </a:pP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良かったことは「生活費の足しになった」、大変だったことは「体調管理」。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8FEE201-C1E0-41D4-AC78-658F6A9F32E5}"/>
              </a:ext>
            </a:extLst>
          </p:cNvPr>
          <p:cNvSpPr txBox="1"/>
          <p:nvPr/>
        </p:nvSpPr>
        <p:spPr>
          <a:xfrm>
            <a:off x="549350" y="6665059"/>
            <a:ext cx="576072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図</a:t>
            </a:r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1】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仕事のかけもち・</a:t>
            </a:r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ワーク・副業に興味はありますか？</a:t>
            </a:r>
            <a:endParaRPr lang="en-US" altLang="ja-JP" sz="9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0" name="Rectangle 24">
            <a:extLst>
              <a:ext uri="{FF2B5EF4-FFF2-40B4-BE49-F238E27FC236}">
                <a16:creationId xmlns:a16="http://schemas.microsoft.com/office/drawing/2014/main" id="{1415B0F4-6599-4A01-A7B0-E30F537B15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6502" y="3758543"/>
            <a:ext cx="4071631" cy="220586"/>
          </a:xfrm>
          <a:prstGeom prst="rect">
            <a:avLst/>
          </a:prstGeom>
          <a:noFill/>
          <a:ln w="19050" algn="ctr">
            <a:noFill/>
            <a:prstDash val="sysDot"/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49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％が「仕事のかけもち・</a:t>
            </a:r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ワーク・副業の経験がある」と回答。</a:t>
            </a:r>
            <a:endParaRPr lang="en-US" altLang="ja-JP" sz="9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l">
              <a:defRPr/>
            </a:pP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期間は「</a:t>
            </a:r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ヶ月以上」、収入は「</a:t>
            </a:r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万円～</a:t>
            </a:r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万円未満」が最多。</a:t>
            </a:r>
          </a:p>
        </p:txBody>
      </p:sp>
      <p:sp>
        <p:nvSpPr>
          <p:cNvPr id="41" name="Rectangle 24">
            <a:extLst>
              <a:ext uri="{FF2B5EF4-FFF2-40B4-BE49-F238E27FC236}">
                <a16:creationId xmlns:a16="http://schemas.microsoft.com/office/drawing/2014/main" id="{6B0ABE9E-956C-488E-B18F-D8414B30D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506" y="3742108"/>
            <a:ext cx="501662" cy="280300"/>
          </a:xfrm>
          <a:prstGeom prst="rect">
            <a:avLst/>
          </a:prstGeom>
          <a:noFill/>
          <a:ln w="19050" algn="ctr">
            <a:noFill/>
            <a:prstDash val="sysDot"/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r>
              <a:rPr lang="ja-JP" altLang="en-US" sz="1700" b="1" dirty="0">
                <a:solidFill>
                  <a:srgbClr val="FEB80A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★</a:t>
            </a:r>
          </a:p>
        </p:txBody>
      </p:sp>
      <p:sp>
        <p:nvSpPr>
          <p:cNvPr id="42" name="Rectangle 22">
            <a:extLst>
              <a:ext uri="{FF2B5EF4-FFF2-40B4-BE49-F238E27FC236}">
                <a16:creationId xmlns:a16="http://schemas.microsoft.com/office/drawing/2014/main" id="{BE1706A2-7A61-4267-9BAC-06917ACAA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403" y="5603884"/>
            <a:ext cx="5760720" cy="337062"/>
          </a:xfrm>
          <a:prstGeom prst="rect">
            <a:avLst/>
          </a:prstGeom>
          <a:noFill/>
          <a:ln w="19050" algn="ctr">
            <a:noFill/>
            <a:prstDash val="sysDot"/>
            <a:miter lim="800000"/>
            <a:headEnd/>
            <a:tailEnd/>
          </a:ln>
        </p:spPr>
        <p:txBody>
          <a:bodyPr/>
          <a:lstStyle/>
          <a:p>
            <a:pPr algn="l">
              <a:lnSpc>
                <a:spcPts val="1300"/>
              </a:lnSpc>
            </a:pP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「仕事のかけもち・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W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ワーク・副業に興味はありますか？」と伺うと、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90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％が「ある」と回答しました。興味がある理由を伺うと、第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1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位は「自由に使えるお金が欲しいから」（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52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％）でした。次いで、「空き時間を有効に使いたいから」（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44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％）、「生活費が足りないから」（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42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％）でした。</a:t>
            </a:r>
            <a:endParaRPr lang="en-US" altLang="ja-JP" sz="9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6793CB79-B1D1-4B8A-B5A4-E446B3DD2E43}"/>
              </a:ext>
            </a:extLst>
          </p:cNvPr>
          <p:cNvSpPr/>
          <p:nvPr/>
        </p:nvSpPr>
        <p:spPr>
          <a:xfrm>
            <a:off x="513977" y="893082"/>
            <a:ext cx="57726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b="1" dirty="0">
                <a:latin typeface="メイリオ" pitchFamily="50" charset="-128"/>
                <a:ea typeface="メイリオ" pitchFamily="50" charset="-128"/>
              </a:rPr>
              <a:t>「仕事のかけもち・</a:t>
            </a:r>
            <a:r>
              <a:rPr lang="en-US" altLang="ja-JP" b="1" dirty="0">
                <a:latin typeface="メイリオ" pitchFamily="50" charset="-128"/>
                <a:ea typeface="メイリオ" pitchFamily="50" charset="-128"/>
              </a:rPr>
              <a:t>W</a:t>
            </a:r>
            <a:r>
              <a:rPr lang="ja-JP" altLang="en-US" b="1" dirty="0">
                <a:latin typeface="メイリオ" pitchFamily="50" charset="-128"/>
                <a:ea typeface="メイリオ" pitchFamily="50" charset="-128"/>
              </a:rPr>
              <a:t>ワーク・副業」実態調査</a:t>
            </a:r>
            <a:endParaRPr lang="en-US" altLang="ja-JP" b="1" dirty="0">
              <a:latin typeface="メイリオ" pitchFamily="50" charset="-128"/>
              <a:ea typeface="メイリオ" pitchFamily="50" charset="-128"/>
            </a:endParaRPr>
          </a:p>
        </p:txBody>
      </p:sp>
      <p:graphicFrame>
        <p:nvGraphicFramePr>
          <p:cNvPr id="45" name="グラフ 44">
            <a:extLst>
              <a:ext uri="{FF2B5EF4-FFF2-40B4-BE49-F238E27FC236}">
                <a16:creationId xmlns:a16="http://schemas.microsoft.com/office/drawing/2014/main" id="{625E59D8-E618-43EC-9105-D14E0E0615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3617193"/>
              </p:ext>
            </p:extLst>
          </p:nvPr>
        </p:nvGraphicFramePr>
        <p:xfrm>
          <a:off x="563417" y="6927772"/>
          <a:ext cx="5746654" cy="1968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858026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正方形/長方形 28"/>
          <p:cNvSpPr/>
          <p:nvPr/>
        </p:nvSpPr>
        <p:spPr>
          <a:xfrm>
            <a:off x="0" y="8965282"/>
            <a:ext cx="6859588" cy="180306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defTabSz="968375"/>
            <a:endParaRPr lang="ja-JP" altLang="en-US" sz="20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473451" y="8960644"/>
            <a:ext cx="33099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6" tIns="45714" rIns="91426" bIns="45714" anchor="ctr"/>
          <a:lstStyle/>
          <a:p>
            <a:pPr algn="r"/>
            <a:r>
              <a:rPr lang="en-US" altLang="ja-JP" sz="600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Copyright(c) 2020 en-japan </a:t>
            </a:r>
            <a:r>
              <a:rPr lang="en-US" altLang="ja-JP" sz="600" dirty="0" err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inc.</a:t>
            </a:r>
            <a:r>
              <a:rPr lang="en-US" altLang="ja-JP" sz="600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 All Rights Reserved.</a:t>
            </a:r>
          </a:p>
        </p:txBody>
      </p:sp>
      <p:pic>
        <p:nvPicPr>
          <p:cNvPr id="25" name="Picture 2" descr="C:\Documents and Settings\y_oda\デスクトップ\new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2418" y="78971"/>
            <a:ext cx="3611872" cy="719955"/>
          </a:xfrm>
          <a:prstGeom prst="rect">
            <a:avLst/>
          </a:prstGeom>
          <a:noFill/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08" y="36290"/>
            <a:ext cx="1152048" cy="805315"/>
          </a:xfrm>
          <a:prstGeom prst="rect">
            <a:avLst/>
          </a:prstGeom>
        </p:spPr>
      </p:pic>
      <p:sp>
        <p:nvSpPr>
          <p:cNvPr id="27" name="正方形/長方形 26"/>
          <p:cNvSpPr/>
          <p:nvPr/>
        </p:nvSpPr>
        <p:spPr>
          <a:xfrm flipV="1">
            <a:off x="549474" y="780018"/>
            <a:ext cx="5760720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Rectangle 2">
            <a:extLst>
              <a:ext uri="{FF2B5EF4-FFF2-40B4-BE49-F238E27FC236}">
                <a16:creationId xmlns:a16="http://schemas.microsoft.com/office/drawing/2014/main" id="{F29101F4-5670-45F4-8ED5-CAC47425E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2645" y="195571"/>
            <a:ext cx="1743634" cy="617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6" tIns="45714" rIns="91426" bIns="45714" anchor="ctr"/>
          <a:lstStyle/>
          <a:p>
            <a:pPr algn="l"/>
            <a:r>
              <a:rPr lang="en-US" altLang="ja-JP" sz="700" b="1" spc="3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■</a:t>
            </a:r>
            <a:r>
              <a:rPr lang="en-US" altLang="ja-JP" sz="700" b="1" spc="300" dirty="0">
                <a:latin typeface="メイリオ" pitchFamily="50" charset="-128"/>
                <a:ea typeface="メイリオ" pitchFamily="50" charset="-128"/>
              </a:rPr>
              <a:t>No.3079</a:t>
            </a:r>
          </a:p>
          <a:p>
            <a:pPr algn="l"/>
            <a:r>
              <a:rPr lang="ja-JP" altLang="en-US" sz="700" b="1" spc="3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■</a:t>
            </a:r>
            <a:r>
              <a:rPr lang="en-US" altLang="ja-JP" sz="700" b="1" spc="300" dirty="0">
                <a:latin typeface="メイリオ" pitchFamily="50" charset="-128"/>
                <a:ea typeface="メイリオ" pitchFamily="50" charset="-128"/>
              </a:rPr>
              <a:t>2020</a:t>
            </a:r>
            <a:r>
              <a:rPr lang="ja-JP" altLang="en-US" sz="700" b="1" spc="300" dirty="0">
                <a:latin typeface="メイリオ" pitchFamily="50" charset="-128"/>
                <a:ea typeface="メイリオ" pitchFamily="50" charset="-128"/>
              </a:rPr>
              <a:t>年</a:t>
            </a:r>
            <a:r>
              <a:rPr lang="en-US" altLang="ja-JP" sz="700" b="1" spc="300" dirty="0">
                <a:latin typeface="メイリオ" pitchFamily="50" charset="-128"/>
                <a:ea typeface="メイリオ" pitchFamily="50" charset="-128"/>
              </a:rPr>
              <a:t>2</a:t>
            </a:r>
            <a:r>
              <a:rPr lang="ja-JP" altLang="en-US" sz="700" b="1" spc="300" dirty="0">
                <a:latin typeface="メイリオ" pitchFamily="50" charset="-128"/>
                <a:ea typeface="メイリオ" pitchFamily="50" charset="-128"/>
              </a:rPr>
              <a:t>月</a:t>
            </a:r>
            <a:r>
              <a:rPr lang="en-US" altLang="ja-JP" sz="700" b="1" spc="300" dirty="0">
                <a:latin typeface="メイリオ" pitchFamily="50" charset="-128"/>
                <a:ea typeface="メイリオ" pitchFamily="50" charset="-128"/>
              </a:rPr>
              <a:t>21</a:t>
            </a:r>
            <a:r>
              <a:rPr lang="ja-JP" altLang="en-US" sz="700" b="1" spc="300" dirty="0">
                <a:latin typeface="メイリオ" pitchFamily="50" charset="-128"/>
                <a:ea typeface="メイリオ" pitchFamily="50" charset="-128"/>
              </a:rPr>
              <a:t>日発表</a:t>
            </a:r>
            <a:endParaRPr lang="en-US" altLang="ja-JP" sz="700" b="1" spc="300" dirty="0">
              <a:latin typeface="メイリオ" pitchFamily="50" charset="-128"/>
              <a:ea typeface="メイリオ" pitchFamily="50" charset="-128"/>
            </a:endParaRPr>
          </a:p>
          <a:p>
            <a:pPr algn="l"/>
            <a:r>
              <a:rPr lang="ja-JP" altLang="en-US" sz="700" b="1" spc="3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■</a:t>
            </a:r>
            <a:r>
              <a:rPr lang="ja-JP" altLang="en-US" sz="700" b="1" spc="300" dirty="0">
                <a:latin typeface="メイリオ" pitchFamily="50" charset="-128"/>
                <a:ea typeface="メイリオ" pitchFamily="50" charset="-128"/>
              </a:rPr>
              <a:t>エン・ジャパン株式会社</a:t>
            </a:r>
          </a:p>
        </p:txBody>
      </p:sp>
      <p:sp>
        <p:nvSpPr>
          <p:cNvPr id="12" name="Rectangle 22">
            <a:extLst>
              <a:ext uri="{FF2B5EF4-FFF2-40B4-BE49-F238E27FC236}">
                <a16:creationId xmlns:a16="http://schemas.microsoft.com/office/drawing/2014/main" id="{F8E95577-CC88-4B3A-A453-7DF47A68A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474" y="6741584"/>
            <a:ext cx="5760720" cy="337062"/>
          </a:xfrm>
          <a:prstGeom prst="rect">
            <a:avLst/>
          </a:prstGeom>
          <a:noFill/>
          <a:ln w="19050" algn="ctr">
            <a:noFill/>
            <a:prstDash val="sysDot"/>
            <a:miter lim="800000"/>
            <a:headEnd/>
            <a:tailEnd/>
          </a:ln>
        </p:spPr>
        <p:txBody>
          <a:bodyPr/>
          <a:lstStyle/>
          <a:p>
            <a:pPr algn="l">
              <a:lnSpc>
                <a:spcPts val="1300"/>
              </a:lnSpc>
            </a:pP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「仕事のかけもち・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W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ワーク・副業をしたことはありますか？」と伺うと、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49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％が「ある」と回答しました。具体的な期間を伺うと、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54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％が「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3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ヶ月以上」と回答。半数以上が長期にわたってかけもち・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W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ワーク・副業を続けていたことが分かります。仕事のかけもち・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W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ワーク・副業での月収を伺うと、「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5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万円～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10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万円未満」（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26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％）が最多で、次いで同率で「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1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万円～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3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万円未満」、「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3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万円～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5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万円未満」（ともに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25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％）でした。</a:t>
            </a:r>
            <a:endParaRPr lang="en-US" altLang="ja-JP" sz="9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5FDA7D3-DE58-438E-8099-4F087C685347}"/>
              </a:ext>
            </a:extLst>
          </p:cNvPr>
          <p:cNvSpPr txBox="1"/>
          <p:nvPr/>
        </p:nvSpPr>
        <p:spPr>
          <a:xfrm>
            <a:off x="549260" y="972394"/>
            <a:ext cx="5749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図</a:t>
            </a:r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2】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「仕事のかけもち・</a:t>
            </a:r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ワーク・副業に興味はある」と回答した人に伺います。</a:t>
            </a:r>
            <a:endParaRPr lang="en-US" altLang="ja-JP" sz="9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l"/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  仕事のかけもち・</a:t>
            </a:r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ワーク・副業に興味を持つ理由を教えてください。（複数回答可）</a:t>
            </a:r>
            <a:endParaRPr lang="en-US" altLang="ja-JP" sz="9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" name="Rectangle 24">
            <a:extLst>
              <a:ext uri="{FF2B5EF4-FFF2-40B4-BE49-F238E27FC236}">
                <a16:creationId xmlns:a16="http://schemas.microsoft.com/office/drawing/2014/main" id="{6AFDEE68-530F-4C83-9A64-1A07C7C05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321" y="6266289"/>
            <a:ext cx="5748412" cy="259766"/>
          </a:xfrm>
          <a:prstGeom prst="rect">
            <a:avLst/>
          </a:prstGeom>
          <a:noFill/>
          <a:ln w="19050" algn="ctr">
            <a:noFill/>
            <a:prstDash val="sysDot"/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r>
              <a:rPr lang="en-US" altLang="ja-JP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r>
              <a:rPr lang="ja-JP" altLang="en-US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</a:t>
            </a:r>
            <a:r>
              <a:rPr lang="en-US" altLang="ja-JP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49</a:t>
            </a:r>
            <a:r>
              <a:rPr lang="ja-JP" altLang="en-US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％が「仕事のかけもち・</a:t>
            </a:r>
            <a:r>
              <a:rPr lang="en-US" altLang="ja-JP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</a:t>
            </a:r>
            <a:r>
              <a:rPr lang="ja-JP" altLang="en-US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ワーク・副業の経験がある」と回答。</a:t>
            </a:r>
          </a:p>
          <a:p>
            <a:pPr algn="l">
              <a:defRPr/>
            </a:pPr>
            <a:r>
              <a:rPr lang="ja-JP" altLang="en-US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  期間は「</a:t>
            </a:r>
            <a:r>
              <a:rPr lang="en-US" altLang="ja-JP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lang="ja-JP" altLang="en-US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ヶ月以上」、収入は「</a:t>
            </a:r>
            <a:r>
              <a:rPr lang="en-US" altLang="ja-JP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</a:t>
            </a:r>
            <a:r>
              <a:rPr lang="ja-JP" altLang="en-US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万円～</a:t>
            </a:r>
            <a:r>
              <a:rPr lang="en-US" altLang="ja-JP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万円未満」が最多。（図</a:t>
            </a:r>
            <a:r>
              <a:rPr lang="en-US" altLang="ja-JP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lang="ja-JP" altLang="en-US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、図</a:t>
            </a:r>
            <a:r>
              <a:rPr lang="en-US" altLang="ja-JP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</a:t>
            </a:r>
            <a:r>
              <a:rPr lang="ja-JP" altLang="en-US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、図</a:t>
            </a:r>
            <a:r>
              <a:rPr lang="en-US" altLang="ja-JP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</a:t>
            </a:r>
            <a:r>
              <a:rPr lang="ja-JP" altLang="en-US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</a:t>
            </a:r>
          </a:p>
        </p:txBody>
      </p:sp>
      <p:graphicFrame>
        <p:nvGraphicFramePr>
          <p:cNvPr id="14" name="グラフ 13">
            <a:extLst>
              <a:ext uri="{FF2B5EF4-FFF2-40B4-BE49-F238E27FC236}">
                <a16:creationId xmlns:a16="http://schemas.microsoft.com/office/drawing/2014/main" id="{A8A2BCA2-14B8-4BEF-ACFE-AB493B2010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9866017"/>
              </p:ext>
            </p:extLst>
          </p:nvPr>
        </p:nvGraphicFramePr>
        <p:xfrm>
          <a:off x="549258" y="1425877"/>
          <a:ext cx="5749474" cy="41550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539533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正方形/長方形 28"/>
          <p:cNvSpPr/>
          <p:nvPr/>
        </p:nvSpPr>
        <p:spPr>
          <a:xfrm>
            <a:off x="0" y="8965282"/>
            <a:ext cx="6859588" cy="180306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defTabSz="968375"/>
            <a:endParaRPr lang="ja-JP" altLang="en-US" sz="20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473451" y="8960644"/>
            <a:ext cx="33099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6" tIns="45714" rIns="91426" bIns="45714" anchor="ctr"/>
          <a:lstStyle/>
          <a:p>
            <a:pPr algn="r"/>
            <a:r>
              <a:rPr lang="en-US" altLang="ja-JP" sz="600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Copyright(c) 2020 en-japan </a:t>
            </a:r>
            <a:r>
              <a:rPr lang="en-US" altLang="ja-JP" sz="600" dirty="0" err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inc.</a:t>
            </a:r>
            <a:r>
              <a:rPr lang="en-US" altLang="ja-JP" sz="600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 All Rights Reserved.</a:t>
            </a:r>
          </a:p>
        </p:txBody>
      </p:sp>
      <p:pic>
        <p:nvPicPr>
          <p:cNvPr id="25" name="Picture 2" descr="C:\Documents and Settings\y_oda\デスクトップ\new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2418" y="78971"/>
            <a:ext cx="3611872" cy="719955"/>
          </a:xfrm>
          <a:prstGeom prst="rect">
            <a:avLst/>
          </a:prstGeom>
          <a:noFill/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08" y="36290"/>
            <a:ext cx="1152048" cy="805315"/>
          </a:xfrm>
          <a:prstGeom prst="rect">
            <a:avLst/>
          </a:prstGeom>
        </p:spPr>
      </p:pic>
      <p:sp>
        <p:nvSpPr>
          <p:cNvPr id="27" name="正方形/長方形 26"/>
          <p:cNvSpPr/>
          <p:nvPr/>
        </p:nvSpPr>
        <p:spPr>
          <a:xfrm flipV="1">
            <a:off x="549474" y="780018"/>
            <a:ext cx="5760720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Rectangle 2">
            <a:extLst>
              <a:ext uri="{FF2B5EF4-FFF2-40B4-BE49-F238E27FC236}">
                <a16:creationId xmlns:a16="http://schemas.microsoft.com/office/drawing/2014/main" id="{F29101F4-5670-45F4-8ED5-CAC47425E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2645" y="195571"/>
            <a:ext cx="1743634" cy="617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6" tIns="45714" rIns="91426" bIns="45714" anchor="ctr"/>
          <a:lstStyle/>
          <a:p>
            <a:pPr algn="l"/>
            <a:r>
              <a:rPr lang="en-US" altLang="ja-JP" sz="700" b="1" spc="3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■</a:t>
            </a:r>
            <a:r>
              <a:rPr lang="en-US" altLang="ja-JP" sz="700" b="1" spc="300" dirty="0">
                <a:latin typeface="メイリオ" pitchFamily="50" charset="-128"/>
                <a:ea typeface="メイリオ" pitchFamily="50" charset="-128"/>
              </a:rPr>
              <a:t>No.3079</a:t>
            </a:r>
          </a:p>
          <a:p>
            <a:pPr algn="l"/>
            <a:r>
              <a:rPr lang="ja-JP" altLang="en-US" sz="700" b="1" spc="3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■</a:t>
            </a:r>
            <a:r>
              <a:rPr lang="en-US" altLang="ja-JP" sz="700" b="1" spc="300" dirty="0">
                <a:latin typeface="メイリオ" pitchFamily="50" charset="-128"/>
                <a:ea typeface="メイリオ" pitchFamily="50" charset="-128"/>
              </a:rPr>
              <a:t>2020</a:t>
            </a:r>
            <a:r>
              <a:rPr lang="ja-JP" altLang="en-US" sz="700" b="1" spc="300" dirty="0">
                <a:latin typeface="メイリオ" pitchFamily="50" charset="-128"/>
                <a:ea typeface="メイリオ" pitchFamily="50" charset="-128"/>
              </a:rPr>
              <a:t>年</a:t>
            </a:r>
            <a:r>
              <a:rPr lang="en-US" altLang="ja-JP" sz="700" b="1" spc="300" dirty="0">
                <a:latin typeface="メイリオ" pitchFamily="50" charset="-128"/>
                <a:ea typeface="メイリオ" pitchFamily="50" charset="-128"/>
              </a:rPr>
              <a:t>2</a:t>
            </a:r>
            <a:r>
              <a:rPr lang="ja-JP" altLang="en-US" sz="700" b="1" spc="300" dirty="0">
                <a:latin typeface="メイリオ" pitchFamily="50" charset="-128"/>
                <a:ea typeface="メイリオ" pitchFamily="50" charset="-128"/>
              </a:rPr>
              <a:t>月</a:t>
            </a:r>
            <a:r>
              <a:rPr lang="en-US" altLang="ja-JP" sz="700" b="1" spc="300" dirty="0">
                <a:latin typeface="メイリオ" pitchFamily="50" charset="-128"/>
                <a:ea typeface="メイリオ" pitchFamily="50" charset="-128"/>
              </a:rPr>
              <a:t>21</a:t>
            </a:r>
            <a:r>
              <a:rPr lang="ja-JP" altLang="en-US" sz="700" b="1" spc="300" dirty="0">
                <a:latin typeface="メイリオ" pitchFamily="50" charset="-128"/>
                <a:ea typeface="メイリオ" pitchFamily="50" charset="-128"/>
              </a:rPr>
              <a:t>日発表</a:t>
            </a:r>
            <a:endParaRPr lang="en-US" altLang="ja-JP" sz="700" b="1" spc="300" dirty="0">
              <a:latin typeface="メイリオ" pitchFamily="50" charset="-128"/>
              <a:ea typeface="メイリオ" pitchFamily="50" charset="-128"/>
            </a:endParaRPr>
          </a:p>
          <a:p>
            <a:pPr algn="l"/>
            <a:r>
              <a:rPr lang="ja-JP" altLang="en-US" sz="700" b="1" spc="3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■</a:t>
            </a:r>
            <a:r>
              <a:rPr lang="ja-JP" altLang="en-US" sz="700" b="1" spc="300" dirty="0">
                <a:latin typeface="メイリオ" pitchFamily="50" charset="-128"/>
                <a:ea typeface="メイリオ" pitchFamily="50" charset="-128"/>
              </a:rPr>
              <a:t>エン・ジャパン株式会社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BB14493C-51F7-4F06-9DBD-307165675CD2}"/>
              </a:ext>
            </a:extLst>
          </p:cNvPr>
          <p:cNvSpPr txBox="1"/>
          <p:nvPr/>
        </p:nvSpPr>
        <p:spPr>
          <a:xfrm>
            <a:off x="543611" y="3564682"/>
            <a:ext cx="5766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図</a:t>
            </a:r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4】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「仕事のかけもち・</a:t>
            </a:r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ワーク・副業をしたことがある」と回答した人に伺います。</a:t>
            </a:r>
            <a:endParaRPr lang="en-US" altLang="ja-JP" sz="9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l"/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  仕事のかけもち・</a:t>
            </a:r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ワーク・副業をしていた期間はどのくらいですか。</a:t>
            </a:r>
            <a:endParaRPr lang="en-US" altLang="ja-JP" sz="9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BDAA7EE-3289-4800-9B0D-BD780B05A3B5}"/>
              </a:ext>
            </a:extLst>
          </p:cNvPr>
          <p:cNvSpPr txBox="1"/>
          <p:nvPr/>
        </p:nvSpPr>
        <p:spPr>
          <a:xfrm>
            <a:off x="549260" y="972394"/>
            <a:ext cx="57494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図</a:t>
            </a:r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3】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仕事のかけもち・</a:t>
            </a:r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ワーク・副業をしたことはありますか？</a:t>
            </a:r>
            <a:endParaRPr lang="en-US" altLang="ja-JP" sz="9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aphicFrame>
        <p:nvGraphicFramePr>
          <p:cNvPr id="15" name="グラフ 14">
            <a:extLst>
              <a:ext uri="{FF2B5EF4-FFF2-40B4-BE49-F238E27FC236}">
                <a16:creationId xmlns:a16="http://schemas.microsoft.com/office/drawing/2014/main" id="{157B62E2-5206-496E-8CBF-7B24ACD14C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0046954"/>
              </p:ext>
            </p:extLst>
          </p:nvPr>
        </p:nvGraphicFramePr>
        <p:xfrm>
          <a:off x="543611" y="1256157"/>
          <a:ext cx="5749473" cy="1904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グラフ 18">
            <a:extLst>
              <a:ext uri="{FF2B5EF4-FFF2-40B4-BE49-F238E27FC236}">
                <a16:creationId xmlns:a16="http://schemas.microsoft.com/office/drawing/2014/main" id="{D2522087-F581-4931-8931-DABD1CF8C5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1358843"/>
              </p:ext>
            </p:extLst>
          </p:nvPr>
        </p:nvGraphicFramePr>
        <p:xfrm>
          <a:off x="554038" y="3924722"/>
          <a:ext cx="5766583" cy="200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7F4F5FD-196B-4AF2-88BB-CC11751C1EFA}"/>
              </a:ext>
            </a:extLst>
          </p:cNvPr>
          <p:cNvSpPr txBox="1"/>
          <p:nvPr/>
        </p:nvSpPr>
        <p:spPr>
          <a:xfrm>
            <a:off x="549474" y="6326567"/>
            <a:ext cx="5766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図</a:t>
            </a:r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5】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「仕事のかけもち・</a:t>
            </a:r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ワーク・副業をしたことがある」と回答した人に伺います。</a:t>
            </a:r>
            <a:endParaRPr lang="en-US" altLang="ja-JP" sz="9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l"/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  仕事のかけもち・</a:t>
            </a:r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ワーク・副業で月にどのくらいの収入を得ましたか。</a:t>
            </a:r>
            <a:endParaRPr lang="en-US" altLang="ja-JP" sz="9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aphicFrame>
        <p:nvGraphicFramePr>
          <p:cNvPr id="24" name="グラフ 23">
            <a:extLst>
              <a:ext uri="{FF2B5EF4-FFF2-40B4-BE49-F238E27FC236}">
                <a16:creationId xmlns:a16="http://schemas.microsoft.com/office/drawing/2014/main" id="{256B1C87-10E1-4837-8858-5766B53527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58906"/>
              </p:ext>
            </p:extLst>
          </p:nvPr>
        </p:nvGraphicFramePr>
        <p:xfrm>
          <a:off x="533990" y="6720433"/>
          <a:ext cx="5756156" cy="2028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4F08596D-43D9-4985-B27B-EBAB790EE887}"/>
              </a:ext>
            </a:extLst>
          </p:cNvPr>
          <p:cNvSpPr/>
          <p:nvPr/>
        </p:nvSpPr>
        <p:spPr>
          <a:xfrm>
            <a:off x="929027" y="5785445"/>
            <a:ext cx="331236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n-US" altLang="ja-JP" sz="6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</a:rPr>
              <a:t>※</a:t>
            </a:r>
            <a:r>
              <a:rPr lang="ja-JP" altLang="en-US" sz="6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</a:rPr>
              <a:t>小数点以下を四捨五入してるため、必ずしも合計が</a:t>
            </a:r>
            <a:r>
              <a:rPr lang="en-US" altLang="ja-JP" sz="6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</a:rPr>
              <a:t>100</a:t>
            </a:r>
            <a:r>
              <a:rPr lang="ja-JP" altLang="en-US" sz="6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</a:rPr>
              <a:t>にならない。</a:t>
            </a:r>
            <a:endParaRPr lang="en-US" altLang="ja-JP" sz="600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</a:endParaRPr>
          </a:p>
          <a:p>
            <a:pPr lvl="0" algn="r"/>
            <a:endParaRPr lang="en-US" altLang="ja-JP" sz="700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964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正方形/長方形 28"/>
          <p:cNvSpPr/>
          <p:nvPr/>
        </p:nvSpPr>
        <p:spPr>
          <a:xfrm>
            <a:off x="0" y="8965282"/>
            <a:ext cx="6859588" cy="180306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defTabSz="968375"/>
            <a:endParaRPr lang="ja-JP" altLang="en-US" sz="20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473451" y="8960644"/>
            <a:ext cx="33099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6" tIns="45714" rIns="91426" bIns="45714" anchor="ctr"/>
          <a:lstStyle/>
          <a:p>
            <a:pPr algn="r"/>
            <a:r>
              <a:rPr lang="en-US" altLang="ja-JP" sz="600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Copyright(c) 2020 en-japan </a:t>
            </a:r>
            <a:r>
              <a:rPr lang="en-US" altLang="ja-JP" sz="600" dirty="0" err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inc.</a:t>
            </a:r>
            <a:r>
              <a:rPr lang="en-US" altLang="ja-JP" sz="600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 All Rights Reserved.</a:t>
            </a:r>
          </a:p>
        </p:txBody>
      </p:sp>
      <p:pic>
        <p:nvPicPr>
          <p:cNvPr id="25" name="Picture 2" descr="C:\Documents and Settings\y_oda\デスクトップ\new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2418" y="78971"/>
            <a:ext cx="3611872" cy="719955"/>
          </a:xfrm>
          <a:prstGeom prst="rect">
            <a:avLst/>
          </a:prstGeom>
          <a:noFill/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08" y="36290"/>
            <a:ext cx="1152048" cy="805315"/>
          </a:xfrm>
          <a:prstGeom prst="rect">
            <a:avLst/>
          </a:prstGeom>
        </p:spPr>
      </p:pic>
      <p:sp>
        <p:nvSpPr>
          <p:cNvPr id="27" name="正方形/長方形 26"/>
          <p:cNvSpPr/>
          <p:nvPr/>
        </p:nvSpPr>
        <p:spPr>
          <a:xfrm flipV="1">
            <a:off x="549474" y="780018"/>
            <a:ext cx="5760720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Rectangle 2">
            <a:extLst>
              <a:ext uri="{FF2B5EF4-FFF2-40B4-BE49-F238E27FC236}">
                <a16:creationId xmlns:a16="http://schemas.microsoft.com/office/drawing/2014/main" id="{F29101F4-5670-45F4-8ED5-CAC47425E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2645" y="195571"/>
            <a:ext cx="1743634" cy="617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6" tIns="45714" rIns="91426" bIns="45714" anchor="ctr"/>
          <a:lstStyle/>
          <a:p>
            <a:pPr algn="l"/>
            <a:r>
              <a:rPr lang="en-US" altLang="ja-JP" sz="700" b="1" spc="3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■</a:t>
            </a:r>
            <a:r>
              <a:rPr lang="en-US" altLang="ja-JP" sz="700" b="1" spc="300" dirty="0">
                <a:latin typeface="メイリオ" pitchFamily="50" charset="-128"/>
                <a:ea typeface="メイリオ" pitchFamily="50" charset="-128"/>
              </a:rPr>
              <a:t>No.3079</a:t>
            </a:r>
          </a:p>
          <a:p>
            <a:pPr algn="l"/>
            <a:r>
              <a:rPr lang="ja-JP" altLang="en-US" sz="700" b="1" spc="3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■</a:t>
            </a:r>
            <a:r>
              <a:rPr lang="en-US" altLang="ja-JP" sz="700" b="1" spc="300" dirty="0">
                <a:latin typeface="メイリオ" pitchFamily="50" charset="-128"/>
                <a:ea typeface="メイリオ" pitchFamily="50" charset="-128"/>
              </a:rPr>
              <a:t>2020</a:t>
            </a:r>
            <a:r>
              <a:rPr lang="ja-JP" altLang="en-US" sz="700" b="1" spc="300" dirty="0">
                <a:latin typeface="メイリオ" pitchFamily="50" charset="-128"/>
                <a:ea typeface="メイリオ" pitchFamily="50" charset="-128"/>
              </a:rPr>
              <a:t>年</a:t>
            </a:r>
            <a:r>
              <a:rPr lang="en-US" altLang="ja-JP" sz="700" b="1" spc="300" dirty="0">
                <a:latin typeface="メイリオ" pitchFamily="50" charset="-128"/>
                <a:ea typeface="メイリオ" pitchFamily="50" charset="-128"/>
              </a:rPr>
              <a:t>2</a:t>
            </a:r>
            <a:r>
              <a:rPr lang="ja-JP" altLang="en-US" sz="700" b="1" spc="300" dirty="0">
                <a:latin typeface="メイリオ" pitchFamily="50" charset="-128"/>
                <a:ea typeface="メイリオ" pitchFamily="50" charset="-128"/>
              </a:rPr>
              <a:t>月</a:t>
            </a:r>
            <a:r>
              <a:rPr lang="en-US" altLang="ja-JP" sz="700" b="1" spc="300" dirty="0">
                <a:latin typeface="メイリオ" pitchFamily="50" charset="-128"/>
                <a:ea typeface="メイリオ" pitchFamily="50" charset="-128"/>
              </a:rPr>
              <a:t>21</a:t>
            </a:r>
            <a:r>
              <a:rPr lang="ja-JP" altLang="en-US" sz="700" b="1" spc="300" dirty="0">
                <a:latin typeface="メイリオ" pitchFamily="50" charset="-128"/>
                <a:ea typeface="メイリオ" pitchFamily="50" charset="-128"/>
              </a:rPr>
              <a:t>日発表</a:t>
            </a:r>
            <a:endParaRPr lang="en-US" altLang="ja-JP" sz="700" b="1" spc="300" dirty="0">
              <a:latin typeface="メイリオ" pitchFamily="50" charset="-128"/>
              <a:ea typeface="メイリオ" pitchFamily="50" charset="-128"/>
            </a:endParaRPr>
          </a:p>
          <a:p>
            <a:pPr algn="l"/>
            <a:r>
              <a:rPr lang="ja-JP" altLang="en-US" sz="700" b="1" spc="3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■</a:t>
            </a:r>
            <a:r>
              <a:rPr lang="ja-JP" altLang="en-US" sz="700" b="1" spc="300" dirty="0">
                <a:latin typeface="メイリオ" pitchFamily="50" charset="-128"/>
                <a:ea typeface="メイリオ" pitchFamily="50" charset="-128"/>
              </a:rPr>
              <a:t>エン・ジャパン株式会社</a:t>
            </a:r>
          </a:p>
        </p:txBody>
      </p:sp>
      <p:sp>
        <p:nvSpPr>
          <p:cNvPr id="26" name="Rectangle 24">
            <a:extLst>
              <a:ext uri="{FF2B5EF4-FFF2-40B4-BE49-F238E27FC236}">
                <a16:creationId xmlns:a16="http://schemas.microsoft.com/office/drawing/2014/main" id="{99252463-9621-4A8C-A093-C3C71651ED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634" y="972394"/>
            <a:ext cx="5760720" cy="220662"/>
          </a:xfrm>
          <a:prstGeom prst="rect">
            <a:avLst/>
          </a:prstGeom>
          <a:noFill/>
          <a:ln w="19050" algn="ctr">
            <a:noFill/>
            <a:prstDash val="sysDot"/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r>
              <a:rPr lang="en-US" altLang="ja-JP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lang="ja-JP" altLang="en-US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：仕事のかけもち・</a:t>
            </a:r>
            <a:r>
              <a:rPr lang="en-US" altLang="ja-JP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</a:t>
            </a:r>
            <a:r>
              <a:rPr lang="ja-JP" altLang="en-US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ワーク・副業をして</a:t>
            </a:r>
            <a:endParaRPr lang="en-US" altLang="ja-JP" sz="900" b="1" dirty="0">
              <a:solidFill>
                <a:srgbClr val="00206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l">
              <a:defRPr/>
            </a:pPr>
            <a:r>
              <a:rPr lang="ja-JP" altLang="en-US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  良かったことは「生活費の足しになった」、大変だったことは「体調管理」。（図</a:t>
            </a:r>
            <a:r>
              <a:rPr lang="en-US" altLang="ja-JP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6</a:t>
            </a:r>
            <a:r>
              <a:rPr lang="ja-JP" altLang="en-US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、図</a:t>
            </a:r>
            <a:r>
              <a:rPr lang="en-US" altLang="ja-JP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7</a:t>
            </a:r>
            <a:r>
              <a:rPr lang="ja-JP" altLang="en-US" sz="9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BB14493C-51F7-4F06-9DBD-307165675CD2}"/>
              </a:ext>
            </a:extLst>
          </p:cNvPr>
          <p:cNvSpPr txBox="1"/>
          <p:nvPr/>
        </p:nvSpPr>
        <p:spPr>
          <a:xfrm>
            <a:off x="543634" y="3132634"/>
            <a:ext cx="5766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図</a:t>
            </a:r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6】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「仕事のかけもち・</a:t>
            </a:r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ワーク・副業をしたことがある」と回答した人に伺います。</a:t>
            </a:r>
            <a:endParaRPr lang="en-US" altLang="ja-JP" sz="9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l"/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           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仕事のかけもち・</a:t>
            </a:r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ワーク・副業をして良かったことを教えてください。 （複数回答可）</a:t>
            </a:r>
            <a:endParaRPr lang="en-US" altLang="ja-JP" sz="9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7" name="Rectangle 22">
            <a:extLst>
              <a:ext uri="{FF2B5EF4-FFF2-40B4-BE49-F238E27FC236}">
                <a16:creationId xmlns:a16="http://schemas.microsoft.com/office/drawing/2014/main" id="{61FC9346-8878-4946-B200-0DB2B9773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634" y="1404799"/>
            <a:ext cx="5760719" cy="431691"/>
          </a:xfrm>
          <a:prstGeom prst="rect">
            <a:avLst/>
          </a:prstGeom>
          <a:noFill/>
          <a:ln w="19050" algn="ctr">
            <a:noFill/>
            <a:prstDash val="sysDot"/>
            <a:miter lim="800000"/>
            <a:headEnd/>
            <a:tailEnd/>
          </a:ln>
        </p:spPr>
        <p:txBody>
          <a:bodyPr/>
          <a:lstStyle/>
          <a:p>
            <a:pPr algn="l">
              <a:lnSpc>
                <a:spcPts val="1300"/>
              </a:lnSpc>
            </a:pP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仕事のかけもち・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W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ワーク・副業をしたことがある方に、仕事のかけもち・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W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ワーク・副業をして良かったことを伺うと、第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1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位は「生活費の足しになった」（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57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％）、第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2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位は「自由に使えるお金が増えた」（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45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％）、第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3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位は「空き時間が有効に使えた」（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28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％）でした。</a:t>
            </a:r>
            <a:endParaRPr lang="en-US" altLang="ja-JP" sz="900" dirty="0">
              <a:latin typeface="メイリオ" pitchFamily="50" charset="-128"/>
              <a:ea typeface="メイリオ" pitchFamily="50" charset="-128"/>
            </a:endParaRPr>
          </a:p>
          <a:p>
            <a:pPr algn="l">
              <a:lnSpc>
                <a:spcPts val="1300"/>
              </a:lnSpc>
            </a:pPr>
            <a:endParaRPr lang="en-US" altLang="ja-JP" sz="900" dirty="0">
              <a:latin typeface="メイリオ" pitchFamily="50" charset="-128"/>
              <a:ea typeface="メイリオ" pitchFamily="50" charset="-128"/>
            </a:endParaRPr>
          </a:p>
          <a:p>
            <a:pPr algn="l">
              <a:lnSpc>
                <a:spcPts val="1300"/>
              </a:lnSpc>
            </a:pP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仕事のかけもち・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W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ワーク・副業をして大変だったことを伺うと、第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1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位は「体調管理」（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56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％）、第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2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位は「スケジュールの管理」（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52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％）、第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3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位は「仕事のかけもち・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W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ワーク・副業の仕事探し」、「本業との仕事量のバランスを取ること」（ともに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39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％）でした。良かったこと、大変だったこと両方のエピソードも紹介します。</a:t>
            </a:r>
            <a:endParaRPr lang="en-US" altLang="ja-JP" sz="900" dirty="0">
              <a:latin typeface="メイリオ" pitchFamily="50" charset="-128"/>
              <a:ea typeface="メイリオ" pitchFamily="50" charset="-128"/>
            </a:endParaRPr>
          </a:p>
          <a:p>
            <a:pPr algn="l">
              <a:lnSpc>
                <a:spcPts val="1300"/>
              </a:lnSpc>
            </a:pPr>
            <a:endParaRPr lang="ja-JP" altLang="en-US" sz="900" dirty="0">
              <a:latin typeface="メイリオ" pitchFamily="50" charset="-128"/>
              <a:ea typeface="メイリオ" pitchFamily="50" charset="-128"/>
            </a:endParaRPr>
          </a:p>
        </p:txBody>
      </p:sp>
      <p:graphicFrame>
        <p:nvGraphicFramePr>
          <p:cNvPr id="13" name="グラフ 12">
            <a:extLst>
              <a:ext uri="{FF2B5EF4-FFF2-40B4-BE49-F238E27FC236}">
                <a16:creationId xmlns:a16="http://schemas.microsoft.com/office/drawing/2014/main" id="{301DBC6F-540D-420F-BF57-71E5AAC753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316080"/>
              </p:ext>
            </p:extLst>
          </p:nvPr>
        </p:nvGraphicFramePr>
        <p:xfrm>
          <a:off x="543634" y="3612484"/>
          <a:ext cx="5755243" cy="4128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34397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正方形/長方形 28"/>
          <p:cNvSpPr/>
          <p:nvPr/>
        </p:nvSpPr>
        <p:spPr>
          <a:xfrm>
            <a:off x="0" y="8965282"/>
            <a:ext cx="6859588" cy="180306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defTabSz="968375"/>
            <a:endParaRPr lang="ja-JP" altLang="en-US" sz="20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473451" y="8960644"/>
            <a:ext cx="33099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6" tIns="45714" rIns="91426" bIns="45714" anchor="ctr"/>
          <a:lstStyle/>
          <a:p>
            <a:pPr algn="r"/>
            <a:r>
              <a:rPr lang="en-US" altLang="ja-JP" sz="600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Copyright(c) 2020 en-japan </a:t>
            </a:r>
            <a:r>
              <a:rPr lang="en-US" altLang="ja-JP" sz="600" dirty="0" err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inc.</a:t>
            </a:r>
            <a:r>
              <a:rPr lang="en-US" altLang="ja-JP" sz="600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 All Rights Reserved.</a:t>
            </a:r>
          </a:p>
        </p:txBody>
      </p:sp>
      <p:pic>
        <p:nvPicPr>
          <p:cNvPr id="25" name="Picture 2" descr="C:\Documents and Settings\y_oda\デスクトップ\new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2418" y="78971"/>
            <a:ext cx="3611872" cy="719955"/>
          </a:xfrm>
          <a:prstGeom prst="rect">
            <a:avLst/>
          </a:prstGeom>
          <a:noFill/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08" y="36290"/>
            <a:ext cx="1152048" cy="805315"/>
          </a:xfrm>
          <a:prstGeom prst="rect">
            <a:avLst/>
          </a:prstGeom>
        </p:spPr>
      </p:pic>
      <p:sp>
        <p:nvSpPr>
          <p:cNvPr id="27" name="正方形/長方形 26"/>
          <p:cNvSpPr/>
          <p:nvPr/>
        </p:nvSpPr>
        <p:spPr>
          <a:xfrm flipV="1">
            <a:off x="549474" y="780018"/>
            <a:ext cx="5760720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Rectangle 2">
            <a:extLst>
              <a:ext uri="{FF2B5EF4-FFF2-40B4-BE49-F238E27FC236}">
                <a16:creationId xmlns:a16="http://schemas.microsoft.com/office/drawing/2014/main" id="{F29101F4-5670-45F4-8ED5-CAC47425E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2645" y="195571"/>
            <a:ext cx="1743634" cy="617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6" tIns="45714" rIns="91426" bIns="45714" anchor="ctr"/>
          <a:lstStyle/>
          <a:p>
            <a:pPr algn="l"/>
            <a:r>
              <a:rPr lang="en-US" altLang="ja-JP" sz="700" b="1" spc="3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■</a:t>
            </a:r>
            <a:r>
              <a:rPr lang="en-US" altLang="ja-JP" sz="700" b="1" spc="300" dirty="0">
                <a:latin typeface="メイリオ" pitchFamily="50" charset="-128"/>
                <a:ea typeface="メイリオ" pitchFamily="50" charset="-128"/>
              </a:rPr>
              <a:t>No.3079</a:t>
            </a:r>
          </a:p>
          <a:p>
            <a:pPr algn="l"/>
            <a:r>
              <a:rPr lang="ja-JP" altLang="en-US" sz="700" b="1" spc="3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■</a:t>
            </a:r>
            <a:r>
              <a:rPr lang="en-US" altLang="ja-JP" sz="700" b="1" spc="300" dirty="0">
                <a:latin typeface="メイリオ" pitchFamily="50" charset="-128"/>
                <a:ea typeface="メイリオ" pitchFamily="50" charset="-128"/>
              </a:rPr>
              <a:t>2020</a:t>
            </a:r>
            <a:r>
              <a:rPr lang="ja-JP" altLang="en-US" sz="700" b="1" spc="300" dirty="0">
                <a:latin typeface="メイリオ" pitchFamily="50" charset="-128"/>
                <a:ea typeface="メイリオ" pitchFamily="50" charset="-128"/>
              </a:rPr>
              <a:t>年</a:t>
            </a:r>
            <a:r>
              <a:rPr lang="en-US" altLang="ja-JP" sz="700" b="1" spc="300" dirty="0">
                <a:latin typeface="メイリオ" pitchFamily="50" charset="-128"/>
                <a:ea typeface="メイリオ" pitchFamily="50" charset="-128"/>
              </a:rPr>
              <a:t>2</a:t>
            </a:r>
            <a:r>
              <a:rPr lang="ja-JP" altLang="en-US" sz="700" b="1" spc="300" dirty="0">
                <a:latin typeface="メイリオ" pitchFamily="50" charset="-128"/>
                <a:ea typeface="メイリオ" pitchFamily="50" charset="-128"/>
              </a:rPr>
              <a:t>月</a:t>
            </a:r>
            <a:r>
              <a:rPr lang="en-US" altLang="ja-JP" sz="700" b="1" spc="300" dirty="0">
                <a:latin typeface="メイリオ" pitchFamily="50" charset="-128"/>
                <a:ea typeface="メイリオ" pitchFamily="50" charset="-128"/>
              </a:rPr>
              <a:t>21</a:t>
            </a:r>
            <a:r>
              <a:rPr lang="ja-JP" altLang="en-US" sz="700" b="1" spc="300" dirty="0">
                <a:latin typeface="メイリオ" pitchFamily="50" charset="-128"/>
                <a:ea typeface="メイリオ" pitchFamily="50" charset="-128"/>
              </a:rPr>
              <a:t>日発表</a:t>
            </a:r>
            <a:endParaRPr lang="en-US" altLang="ja-JP" sz="700" b="1" spc="300" dirty="0">
              <a:latin typeface="メイリオ" pitchFamily="50" charset="-128"/>
              <a:ea typeface="メイリオ" pitchFamily="50" charset="-128"/>
            </a:endParaRPr>
          </a:p>
          <a:p>
            <a:pPr algn="l"/>
            <a:r>
              <a:rPr lang="ja-JP" altLang="en-US" sz="700" b="1" spc="3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■</a:t>
            </a:r>
            <a:r>
              <a:rPr lang="ja-JP" altLang="en-US" sz="700" b="1" spc="300" dirty="0">
                <a:latin typeface="メイリオ" pitchFamily="50" charset="-128"/>
                <a:ea typeface="メイリオ" pitchFamily="50" charset="-128"/>
              </a:rPr>
              <a:t>エン・ジャパン株式会社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BB14493C-51F7-4F06-9DBD-307165675CD2}"/>
              </a:ext>
            </a:extLst>
          </p:cNvPr>
          <p:cNvSpPr txBox="1"/>
          <p:nvPr/>
        </p:nvSpPr>
        <p:spPr>
          <a:xfrm>
            <a:off x="543634" y="1044402"/>
            <a:ext cx="5952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図</a:t>
            </a:r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7】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「仕事のかけもち・</a:t>
            </a:r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ワーク・副業をしたことがある」と回答した人に伺います。</a:t>
            </a:r>
            <a:endParaRPr lang="en-US" altLang="ja-JP" sz="9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l"/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  仕事のかけもち・</a:t>
            </a:r>
            <a:r>
              <a:rPr lang="en-US" altLang="ja-JP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</a:t>
            </a:r>
            <a:r>
              <a:rPr lang="ja-JP" altLang="en-US" sz="9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ワーク・副業をする上で大変だと感じたことを教えてください。（複数回答可）</a:t>
            </a:r>
            <a:endParaRPr lang="en-US" altLang="ja-JP" sz="9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6506F0D3-DD8F-47D0-8562-A124052112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4351032"/>
              </p:ext>
            </p:extLst>
          </p:nvPr>
        </p:nvGraphicFramePr>
        <p:xfrm>
          <a:off x="555625" y="1476450"/>
          <a:ext cx="5748338" cy="3365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角丸四角形 35">
            <a:extLst>
              <a:ext uri="{FF2B5EF4-FFF2-40B4-BE49-F238E27FC236}">
                <a16:creationId xmlns:a16="http://schemas.microsoft.com/office/drawing/2014/main" id="{2B60085B-3602-404F-B65D-C85EBD082B1B}"/>
              </a:ext>
            </a:extLst>
          </p:cNvPr>
          <p:cNvSpPr/>
          <p:nvPr/>
        </p:nvSpPr>
        <p:spPr>
          <a:xfrm>
            <a:off x="541855" y="5167635"/>
            <a:ext cx="5768299" cy="3365599"/>
          </a:xfrm>
          <a:prstGeom prst="roundRect">
            <a:avLst>
              <a:gd name="adj" fmla="val 4647"/>
            </a:avLst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Rectangle 69">
            <a:extLst>
              <a:ext uri="{FF2B5EF4-FFF2-40B4-BE49-F238E27FC236}">
                <a16:creationId xmlns:a16="http://schemas.microsoft.com/office/drawing/2014/main" id="{FEF7A61D-65D3-41B2-8617-8C587E0CDD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588" y="5314708"/>
            <a:ext cx="5532831" cy="3173278"/>
          </a:xfrm>
          <a:prstGeom prst="rect">
            <a:avLst/>
          </a:prstGeom>
          <a:noFill/>
          <a:ln w="19050" algn="ctr">
            <a:noFill/>
            <a:prstDash val="sysDot"/>
            <a:miter lim="800000"/>
            <a:headEnd/>
            <a:tailEnd/>
          </a:ln>
          <a:effectLst/>
        </p:spPr>
        <p:txBody>
          <a:bodyPr wrap="square" anchor="t"/>
          <a:lstStyle/>
          <a:p>
            <a:pPr algn="l"/>
            <a:r>
              <a:rPr lang="ja-JP" altLang="en-US" sz="900" u="sng" dirty="0">
                <a:latin typeface="メイリオ" pitchFamily="50" charset="-128"/>
                <a:ea typeface="メイリオ" pitchFamily="50" charset="-128"/>
              </a:rPr>
              <a:t>仕事のかけもち・</a:t>
            </a:r>
            <a:r>
              <a:rPr lang="en-US" altLang="ja-JP" sz="900" u="sng" dirty="0">
                <a:latin typeface="メイリオ" pitchFamily="50" charset="-128"/>
                <a:ea typeface="メイリオ" pitchFamily="50" charset="-128"/>
              </a:rPr>
              <a:t>W</a:t>
            </a:r>
            <a:r>
              <a:rPr lang="ja-JP" altLang="en-US" sz="900" u="sng" dirty="0">
                <a:latin typeface="メイリオ" pitchFamily="50" charset="-128"/>
                <a:ea typeface="メイリオ" pitchFamily="50" charset="-128"/>
              </a:rPr>
              <a:t>ワーク・副業をして良かったエピソード</a:t>
            </a:r>
            <a:endParaRPr lang="en-US" altLang="ja-JP" sz="900" u="sng" dirty="0">
              <a:latin typeface="メイリオ" pitchFamily="50" charset="-128"/>
              <a:ea typeface="メイリオ" pitchFamily="50" charset="-128"/>
            </a:endParaRPr>
          </a:p>
          <a:p>
            <a:pPr algn="l"/>
            <a:endParaRPr lang="en-US" altLang="ja-JP" sz="900" dirty="0">
              <a:latin typeface="メイリオ" pitchFamily="50" charset="-128"/>
              <a:ea typeface="メイリオ" pitchFamily="50" charset="-128"/>
            </a:endParaRPr>
          </a:p>
          <a:p>
            <a:pPr algn="l"/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・違った種類のお仕事をかけもちすることで、周りを見て行動できるようになった。（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20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代女性）</a:t>
            </a:r>
            <a:endParaRPr lang="en-US" altLang="ja-JP" sz="900" dirty="0">
              <a:latin typeface="メイリオ" pitchFamily="50" charset="-128"/>
              <a:ea typeface="メイリオ" pitchFamily="50" charset="-128"/>
            </a:endParaRPr>
          </a:p>
          <a:p>
            <a:pPr algn="l"/>
            <a:endParaRPr lang="en-US" altLang="ja-JP" sz="900" dirty="0">
              <a:latin typeface="メイリオ" pitchFamily="50" charset="-128"/>
              <a:ea typeface="メイリオ" pitchFamily="50" charset="-128"/>
            </a:endParaRPr>
          </a:p>
          <a:p>
            <a:pPr algn="l"/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・苦手な仕事に対して抵抗があったが、やってみたら意外とできたり、短期だからこそ挑戦できた仕事</a:t>
            </a:r>
            <a:endParaRPr lang="en-US" altLang="ja-JP" sz="900" dirty="0">
              <a:latin typeface="メイリオ" pitchFamily="50" charset="-128"/>
              <a:ea typeface="メイリオ" pitchFamily="50" charset="-128"/>
            </a:endParaRPr>
          </a:p>
          <a:p>
            <a:pPr algn="l"/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　があった。（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30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代男性）</a:t>
            </a:r>
            <a:endParaRPr lang="en-US" altLang="ja-JP" sz="900" dirty="0">
              <a:latin typeface="メイリオ" pitchFamily="50" charset="-128"/>
              <a:ea typeface="メイリオ" pitchFamily="50" charset="-128"/>
            </a:endParaRPr>
          </a:p>
          <a:p>
            <a:pPr algn="l"/>
            <a:endParaRPr lang="en-US" altLang="ja-JP" sz="900" dirty="0">
              <a:latin typeface="メイリオ" pitchFamily="50" charset="-128"/>
              <a:ea typeface="メイリオ" pitchFamily="50" charset="-128"/>
            </a:endParaRPr>
          </a:p>
          <a:p>
            <a:pPr algn="l"/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・いつもなら無駄に過ごしてしまう終業後の時間を、お金に変えられたのは良かった。（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30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代女性）</a:t>
            </a:r>
            <a:endParaRPr lang="en-US" altLang="ja-JP" sz="900" dirty="0">
              <a:latin typeface="メイリオ" pitchFamily="50" charset="-128"/>
              <a:ea typeface="メイリオ" pitchFamily="50" charset="-128"/>
            </a:endParaRPr>
          </a:p>
          <a:p>
            <a:pPr algn="l"/>
            <a:endParaRPr lang="en-US" altLang="ja-JP" sz="900" dirty="0">
              <a:latin typeface="メイリオ" pitchFamily="50" charset="-128"/>
              <a:ea typeface="メイリオ" pitchFamily="50" charset="-128"/>
            </a:endParaRPr>
          </a:p>
          <a:p>
            <a:pPr algn="l"/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・現在の仕事を辞めても他の選択肢があると実感できた。（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40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代女性）</a:t>
            </a:r>
            <a:endParaRPr lang="en-US" altLang="ja-JP" sz="900" dirty="0">
              <a:latin typeface="メイリオ" pitchFamily="50" charset="-128"/>
              <a:ea typeface="メイリオ" pitchFamily="50" charset="-128"/>
            </a:endParaRPr>
          </a:p>
          <a:p>
            <a:pPr algn="l"/>
            <a:endParaRPr lang="en-US" altLang="ja-JP" sz="900" dirty="0">
              <a:latin typeface="メイリオ" pitchFamily="50" charset="-128"/>
              <a:ea typeface="メイリオ" pitchFamily="50" charset="-128"/>
            </a:endParaRPr>
          </a:p>
          <a:p>
            <a:pPr algn="l"/>
            <a:endParaRPr lang="en-US" altLang="ja-JP" sz="900" dirty="0">
              <a:latin typeface="メイリオ" pitchFamily="50" charset="-128"/>
              <a:ea typeface="メイリオ" pitchFamily="50" charset="-128"/>
            </a:endParaRPr>
          </a:p>
          <a:p>
            <a:pPr algn="l"/>
            <a:endParaRPr lang="en-US" altLang="ja-JP" sz="900" dirty="0">
              <a:latin typeface="メイリオ" pitchFamily="50" charset="-128"/>
              <a:ea typeface="メイリオ" pitchFamily="50" charset="-128"/>
            </a:endParaRPr>
          </a:p>
          <a:p>
            <a:pPr algn="l"/>
            <a:r>
              <a:rPr lang="ja-JP" altLang="en-US" sz="900" u="sng" dirty="0">
                <a:latin typeface="メイリオ" pitchFamily="50" charset="-128"/>
                <a:ea typeface="メイリオ" pitchFamily="50" charset="-128"/>
              </a:rPr>
              <a:t>仕事のかけもち・</a:t>
            </a:r>
            <a:r>
              <a:rPr lang="en-US" altLang="ja-JP" sz="900" u="sng" dirty="0">
                <a:latin typeface="メイリオ" pitchFamily="50" charset="-128"/>
                <a:ea typeface="メイリオ" pitchFamily="50" charset="-128"/>
              </a:rPr>
              <a:t>W</a:t>
            </a:r>
            <a:r>
              <a:rPr lang="ja-JP" altLang="en-US" sz="900" u="sng" dirty="0">
                <a:latin typeface="メイリオ" pitchFamily="50" charset="-128"/>
                <a:ea typeface="メイリオ" pitchFamily="50" charset="-128"/>
              </a:rPr>
              <a:t>ワーク・副業をして大変だと感じたエピソード</a:t>
            </a:r>
            <a:endParaRPr lang="en-US" altLang="ja-JP" sz="900" u="sng" dirty="0">
              <a:latin typeface="メイリオ" pitchFamily="50" charset="-128"/>
              <a:ea typeface="メイリオ" pitchFamily="50" charset="-128"/>
            </a:endParaRPr>
          </a:p>
          <a:p>
            <a:pPr algn="l"/>
            <a:endParaRPr lang="en-US" altLang="ja-JP" sz="900" dirty="0">
              <a:latin typeface="メイリオ" pitchFamily="50" charset="-128"/>
              <a:ea typeface="メイリオ" pitchFamily="50" charset="-128"/>
            </a:endParaRPr>
          </a:p>
          <a:p>
            <a:pPr algn="l"/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・仕事を詰め込み過ぎて病気になりました。（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20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代男性）</a:t>
            </a:r>
            <a:endParaRPr lang="en-US" altLang="ja-JP" sz="900" dirty="0">
              <a:latin typeface="メイリオ" pitchFamily="50" charset="-128"/>
              <a:ea typeface="メイリオ" pitchFamily="50" charset="-128"/>
            </a:endParaRPr>
          </a:p>
          <a:p>
            <a:pPr algn="l"/>
            <a:endParaRPr lang="en-US" altLang="ja-JP" sz="900" dirty="0">
              <a:latin typeface="メイリオ" pitchFamily="50" charset="-128"/>
              <a:ea typeface="メイリオ" pitchFamily="50" charset="-128"/>
            </a:endParaRPr>
          </a:p>
          <a:p>
            <a:pPr algn="l"/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・自分のしたい仕事ではなかったので、行くのが嫌々だった時期もあった。（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30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代女性）</a:t>
            </a:r>
            <a:endParaRPr lang="en-US" altLang="ja-JP" sz="900" dirty="0">
              <a:latin typeface="メイリオ" pitchFamily="50" charset="-128"/>
              <a:ea typeface="メイリオ" pitchFamily="50" charset="-128"/>
            </a:endParaRPr>
          </a:p>
          <a:p>
            <a:pPr algn="l"/>
            <a:endParaRPr lang="en-US" altLang="ja-JP" sz="900" dirty="0">
              <a:latin typeface="メイリオ" pitchFamily="50" charset="-128"/>
              <a:ea typeface="メイリオ" pitchFamily="50" charset="-128"/>
            </a:endParaRPr>
          </a:p>
          <a:p>
            <a:pPr algn="l"/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・日中は本業、帰宅後や休みの日に副業をすると、中々睡眠時間が取れない。（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30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代女性）</a:t>
            </a:r>
            <a:endParaRPr lang="en-US" altLang="ja-JP" sz="900" dirty="0">
              <a:latin typeface="メイリオ" pitchFamily="50" charset="-128"/>
              <a:ea typeface="メイリオ" pitchFamily="50" charset="-128"/>
            </a:endParaRPr>
          </a:p>
          <a:p>
            <a:pPr algn="l"/>
            <a:endParaRPr lang="en-US" altLang="ja-JP" sz="900" dirty="0">
              <a:latin typeface="メイリオ" pitchFamily="50" charset="-128"/>
              <a:ea typeface="メイリオ" pitchFamily="50" charset="-128"/>
            </a:endParaRPr>
          </a:p>
          <a:p>
            <a:pPr algn="l"/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・本業の合間に行なうため、休みが取りにくい。（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40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代女性）</a:t>
            </a:r>
            <a:endParaRPr lang="en-US" altLang="ja-JP" sz="900" dirty="0">
              <a:latin typeface="メイリオ" pitchFamily="50" charset="-128"/>
              <a:ea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2576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図 39">
            <a:extLst>
              <a:ext uri="{FF2B5EF4-FFF2-40B4-BE49-F238E27FC236}">
                <a16:creationId xmlns:a16="http://schemas.microsoft.com/office/drawing/2014/main" id="{2A218C9B-F2C1-46B5-944A-2EFCEEA4CE0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474" y="8458264"/>
            <a:ext cx="1989936" cy="507018"/>
          </a:xfrm>
          <a:prstGeom prst="rect">
            <a:avLst/>
          </a:prstGeom>
        </p:spPr>
      </p:pic>
      <p:sp>
        <p:nvSpPr>
          <p:cNvPr id="29" name="正方形/長方形 28"/>
          <p:cNvSpPr/>
          <p:nvPr/>
        </p:nvSpPr>
        <p:spPr>
          <a:xfrm>
            <a:off x="0" y="8965282"/>
            <a:ext cx="6859588" cy="180306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defTabSz="968375"/>
            <a:endParaRPr lang="ja-JP" altLang="en-US" sz="20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473451" y="8960644"/>
            <a:ext cx="33099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6" tIns="45714" rIns="91426" bIns="45714" anchor="ctr"/>
          <a:lstStyle/>
          <a:p>
            <a:pPr algn="r"/>
            <a:r>
              <a:rPr lang="en-US" altLang="ja-JP" sz="600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Copyright(c) 2020 en-japan </a:t>
            </a:r>
            <a:r>
              <a:rPr lang="en-US" altLang="ja-JP" sz="600" dirty="0" err="1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inc.</a:t>
            </a:r>
            <a:r>
              <a:rPr lang="en-US" altLang="ja-JP" sz="600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 All Rights Reserved.</a:t>
            </a:r>
          </a:p>
        </p:txBody>
      </p:sp>
      <p:pic>
        <p:nvPicPr>
          <p:cNvPr id="25" name="Picture 2" descr="C:\Documents and Settings\y_oda\デスクトップ\new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2418" y="78971"/>
            <a:ext cx="3611872" cy="719955"/>
          </a:xfrm>
          <a:prstGeom prst="rect">
            <a:avLst/>
          </a:prstGeom>
          <a:noFill/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08" y="36290"/>
            <a:ext cx="1152048" cy="805315"/>
          </a:xfrm>
          <a:prstGeom prst="rect">
            <a:avLst/>
          </a:prstGeom>
        </p:spPr>
      </p:pic>
      <p:sp>
        <p:nvSpPr>
          <p:cNvPr id="27" name="正方形/長方形 26"/>
          <p:cNvSpPr/>
          <p:nvPr/>
        </p:nvSpPr>
        <p:spPr>
          <a:xfrm flipV="1">
            <a:off x="549474" y="780018"/>
            <a:ext cx="5760720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Rectangle 2">
            <a:extLst>
              <a:ext uri="{FF2B5EF4-FFF2-40B4-BE49-F238E27FC236}">
                <a16:creationId xmlns:a16="http://schemas.microsoft.com/office/drawing/2014/main" id="{F29101F4-5670-45F4-8ED5-CAC47425E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2645" y="195571"/>
            <a:ext cx="1743634" cy="617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6" tIns="45714" rIns="91426" bIns="45714" anchor="ctr"/>
          <a:lstStyle/>
          <a:p>
            <a:pPr algn="l"/>
            <a:r>
              <a:rPr lang="en-US" altLang="ja-JP" sz="700" b="1" spc="3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■</a:t>
            </a:r>
            <a:r>
              <a:rPr lang="en-US" altLang="ja-JP" sz="700" b="1" spc="300" dirty="0">
                <a:latin typeface="メイリオ" pitchFamily="50" charset="-128"/>
                <a:ea typeface="メイリオ" pitchFamily="50" charset="-128"/>
              </a:rPr>
              <a:t>No.3079</a:t>
            </a:r>
          </a:p>
          <a:p>
            <a:pPr algn="l"/>
            <a:r>
              <a:rPr lang="ja-JP" altLang="en-US" sz="700" b="1" spc="3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■</a:t>
            </a:r>
            <a:r>
              <a:rPr lang="en-US" altLang="ja-JP" sz="700" b="1" spc="300" dirty="0">
                <a:latin typeface="メイリオ" pitchFamily="50" charset="-128"/>
                <a:ea typeface="メイリオ" pitchFamily="50" charset="-128"/>
              </a:rPr>
              <a:t>2020</a:t>
            </a:r>
            <a:r>
              <a:rPr lang="ja-JP" altLang="en-US" sz="700" b="1" spc="300" dirty="0">
                <a:latin typeface="メイリオ" pitchFamily="50" charset="-128"/>
                <a:ea typeface="メイリオ" pitchFamily="50" charset="-128"/>
              </a:rPr>
              <a:t>年</a:t>
            </a:r>
            <a:r>
              <a:rPr lang="en-US" altLang="ja-JP" sz="700" b="1" spc="300" dirty="0">
                <a:latin typeface="メイリオ" pitchFamily="50" charset="-128"/>
                <a:ea typeface="メイリオ" pitchFamily="50" charset="-128"/>
              </a:rPr>
              <a:t>2</a:t>
            </a:r>
            <a:r>
              <a:rPr lang="ja-JP" altLang="en-US" sz="700" b="1" spc="300" dirty="0">
                <a:latin typeface="メイリオ" pitchFamily="50" charset="-128"/>
                <a:ea typeface="メイリオ" pitchFamily="50" charset="-128"/>
              </a:rPr>
              <a:t>月</a:t>
            </a:r>
            <a:r>
              <a:rPr lang="en-US" altLang="ja-JP" sz="700" b="1" spc="300" dirty="0">
                <a:latin typeface="メイリオ" pitchFamily="50" charset="-128"/>
                <a:ea typeface="メイリオ" pitchFamily="50" charset="-128"/>
              </a:rPr>
              <a:t>21</a:t>
            </a:r>
            <a:r>
              <a:rPr lang="ja-JP" altLang="en-US" sz="700" b="1" spc="300" dirty="0">
                <a:latin typeface="メイリオ" pitchFamily="50" charset="-128"/>
                <a:ea typeface="メイリオ" pitchFamily="50" charset="-128"/>
              </a:rPr>
              <a:t>日発表</a:t>
            </a:r>
            <a:endParaRPr lang="en-US" altLang="ja-JP" sz="700" b="1" spc="300" dirty="0">
              <a:latin typeface="メイリオ" pitchFamily="50" charset="-128"/>
              <a:ea typeface="メイリオ" pitchFamily="50" charset="-128"/>
            </a:endParaRPr>
          </a:p>
          <a:p>
            <a:pPr algn="l"/>
            <a:r>
              <a:rPr lang="ja-JP" altLang="en-US" sz="700" b="1" spc="3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■</a:t>
            </a:r>
            <a:r>
              <a:rPr lang="ja-JP" altLang="en-US" sz="700" b="1" spc="300" dirty="0">
                <a:latin typeface="メイリオ" pitchFamily="50" charset="-128"/>
                <a:ea typeface="メイリオ" pitchFamily="50" charset="-128"/>
              </a:rPr>
              <a:t>エン・ジャパン株式会社</a:t>
            </a:r>
          </a:p>
        </p:txBody>
      </p:sp>
      <p:sp>
        <p:nvSpPr>
          <p:cNvPr id="41" name="Rectangle 4">
            <a:extLst>
              <a:ext uri="{FF2B5EF4-FFF2-40B4-BE49-F238E27FC236}">
                <a16:creationId xmlns:a16="http://schemas.microsoft.com/office/drawing/2014/main" id="{F84B4B7A-16A6-4ACB-80E1-75CFD654B4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1581" y="8362550"/>
            <a:ext cx="1592236" cy="174114"/>
          </a:xfrm>
          <a:prstGeom prst="rect">
            <a:avLst/>
          </a:prstGeom>
          <a:noFill/>
          <a:ln w="19050" algn="ctr">
            <a:noFill/>
            <a:prstDash val="sysDot"/>
            <a:miter lim="800000"/>
            <a:headEnd/>
            <a:tailEnd/>
          </a:ln>
        </p:spPr>
        <p:txBody>
          <a:bodyPr lIns="91426" tIns="45714" rIns="91426" bIns="45714"/>
          <a:lstStyle/>
          <a:p>
            <a:pPr algn="l"/>
            <a:r>
              <a:rPr lang="en-US" altLang="ja-JP" sz="800" dirty="0">
                <a:latin typeface="メイリオ" pitchFamily="50" charset="-128"/>
                <a:ea typeface="メイリオ" pitchFamily="50" charset="-128"/>
                <a:hlinkClick r:id="rId6"/>
              </a:rPr>
              <a:t>https://corp.en-japan.com/</a:t>
            </a:r>
            <a:endParaRPr lang="en-US" altLang="ja-JP" sz="8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2" name="Rectangle 5">
            <a:extLst>
              <a:ext uri="{FF2B5EF4-FFF2-40B4-BE49-F238E27FC236}">
                <a16:creationId xmlns:a16="http://schemas.microsoft.com/office/drawing/2014/main" id="{DCA4F7A1-5278-48B1-826A-546521DAEE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0360" y="8539235"/>
            <a:ext cx="3933770" cy="354039"/>
          </a:xfrm>
          <a:prstGeom prst="rect">
            <a:avLst/>
          </a:prstGeom>
          <a:noFill/>
          <a:ln w="19050" algn="ctr">
            <a:noFill/>
            <a:prstDash val="sysDot"/>
            <a:miter lim="800000"/>
            <a:headEnd/>
            <a:tailEnd/>
          </a:ln>
        </p:spPr>
        <p:txBody>
          <a:bodyPr lIns="91426" tIns="45714" rIns="91426" bIns="45714"/>
          <a:lstStyle/>
          <a:p>
            <a:pPr algn="l" defTabSz="968375"/>
            <a:r>
              <a:rPr lang="ja-JP" altLang="ja-JP" sz="800" dirty="0">
                <a:latin typeface="メイリオ" pitchFamily="50" charset="-128"/>
                <a:ea typeface="メイリオ" pitchFamily="50" charset="-128"/>
              </a:rPr>
              <a:t>〒163-13</a:t>
            </a:r>
            <a:r>
              <a:rPr lang="en-US" altLang="ja-JP" sz="800" dirty="0">
                <a:latin typeface="メイリオ" pitchFamily="50" charset="-128"/>
                <a:ea typeface="メイリオ" pitchFamily="50" charset="-128"/>
              </a:rPr>
              <a:t>35</a:t>
            </a:r>
            <a:r>
              <a:rPr lang="ja-JP" altLang="en-US" sz="800" dirty="0"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ja-JP" altLang="ja-JP" sz="800" dirty="0">
                <a:latin typeface="メイリオ" pitchFamily="50" charset="-128"/>
                <a:ea typeface="メイリオ" pitchFamily="50" charset="-128"/>
              </a:rPr>
              <a:t>新宿区西新宿6-5-1 新宿アイランドタワー</a:t>
            </a:r>
            <a:endParaRPr lang="ja-JP" altLang="en-US" sz="800" dirty="0">
              <a:latin typeface="メイリオ" pitchFamily="50" charset="-128"/>
              <a:ea typeface="メイリオ" pitchFamily="50" charset="-128"/>
            </a:endParaRPr>
          </a:p>
          <a:p>
            <a:pPr algn="l" defTabSz="968375"/>
            <a:r>
              <a:rPr lang="en-US" altLang="ja-JP" sz="800" dirty="0">
                <a:latin typeface="メイリオ" pitchFamily="50" charset="-128"/>
                <a:ea typeface="メイリオ" pitchFamily="50" charset="-128"/>
              </a:rPr>
              <a:t>TEL</a:t>
            </a:r>
            <a:r>
              <a:rPr lang="ja-JP" altLang="en-US" sz="800" dirty="0">
                <a:latin typeface="メイリオ" pitchFamily="50" charset="-128"/>
                <a:ea typeface="メイリオ" pitchFamily="50" charset="-128"/>
              </a:rPr>
              <a:t>：</a:t>
            </a:r>
            <a:r>
              <a:rPr lang="en-US" altLang="ja-JP" sz="800" dirty="0">
                <a:latin typeface="メイリオ" pitchFamily="50" charset="-128"/>
                <a:ea typeface="メイリオ" pitchFamily="50" charset="-128"/>
              </a:rPr>
              <a:t>03-3342-6590</a:t>
            </a:r>
            <a:r>
              <a:rPr lang="ja-JP" altLang="en-US" sz="800" dirty="0">
                <a:latin typeface="メイリオ" pitchFamily="50" charset="-128"/>
                <a:ea typeface="メイリオ" pitchFamily="50" charset="-128"/>
              </a:rPr>
              <a:t> </a:t>
            </a:r>
            <a:r>
              <a:rPr lang="en-US" altLang="ja-JP" sz="800" dirty="0">
                <a:latin typeface="メイリオ" pitchFamily="50" charset="-128"/>
                <a:ea typeface="メイリオ" pitchFamily="50" charset="-128"/>
              </a:rPr>
              <a:t>FAX</a:t>
            </a:r>
            <a:r>
              <a:rPr lang="ja-JP" altLang="en-US" sz="800" dirty="0">
                <a:latin typeface="メイリオ" pitchFamily="50" charset="-128"/>
                <a:ea typeface="メイリオ" pitchFamily="50" charset="-128"/>
              </a:rPr>
              <a:t>：</a:t>
            </a:r>
            <a:r>
              <a:rPr lang="en-US" altLang="ja-JP" sz="800" dirty="0">
                <a:latin typeface="メイリオ" pitchFamily="50" charset="-128"/>
                <a:ea typeface="メイリオ" pitchFamily="50" charset="-128"/>
              </a:rPr>
              <a:t>03-3342-4683</a:t>
            </a:r>
            <a:r>
              <a:rPr lang="ja-JP" altLang="en-US" sz="800" dirty="0">
                <a:latin typeface="メイリオ" pitchFamily="50" charset="-128"/>
                <a:ea typeface="メイリオ" pitchFamily="50" charset="-128"/>
              </a:rPr>
              <a:t>  </a:t>
            </a:r>
            <a:r>
              <a:rPr lang="en-US" altLang="ja-JP" sz="800" dirty="0">
                <a:latin typeface="メイリオ" pitchFamily="50" charset="-128"/>
                <a:ea typeface="メイリオ" pitchFamily="50" charset="-128"/>
              </a:rPr>
              <a:t>MAIL</a:t>
            </a:r>
            <a:r>
              <a:rPr lang="ja-JP" altLang="en-US" sz="800" dirty="0">
                <a:latin typeface="メイリオ" pitchFamily="50" charset="-128"/>
                <a:ea typeface="メイリオ" pitchFamily="50" charset="-128"/>
              </a:rPr>
              <a:t>：</a:t>
            </a:r>
            <a:r>
              <a:rPr lang="en-US" altLang="ja-JP" sz="800" dirty="0">
                <a:latin typeface="メイリオ" pitchFamily="50" charset="-128"/>
                <a:ea typeface="メイリオ" pitchFamily="50" charset="-128"/>
              </a:rPr>
              <a:t>en-press@en-japan.com</a:t>
            </a:r>
          </a:p>
        </p:txBody>
      </p:sp>
      <p:sp>
        <p:nvSpPr>
          <p:cNvPr id="43" name="Rectangle 4">
            <a:extLst>
              <a:ext uri="{FF2B5EF4-FFF2-40B4-BE49-F238E27FC236}">
                <a16:creationId xmlns:a16="http://schemas.microsoft.com/office/drawing/2014/main" id="{C5770521-50B6-474F-BA8A-531A6DD64B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2931" y="8355310"/>
            <a:ext cx="2196078" cy="201357"/>
          </a:xfrm>
          <a:prstGeom prst="rect">
            <a:avLst/>
          </a:prstGeom>
          <a:noFill/>
          <a:ln w="19050" algn="ctr">
            <a:noFill/>
            <a:prstDash val="sysDot"/>
            <a:miter lim="800000"/>
            <a:headEnd/>
            <a:tailEnd/>
          </a:ln>
        </p:spPr>
        <p:txBody>
          <a:bodyPr lIns="91426" tIns="45714" rIns="91426" bIns="45714"/>
          <a:lstStyle/>
          <a:p>
            <a:pPr algn="l" defTabSz="968375"/>
            <a:r>
              <a:rPr lang="ja-JP" altLang="en-US" sz="900" b="1" dirty="0">
                <a:latin typeface="メイリオ" pitchFamily="50" charset="-128"/>
                <a:ea typeface="メイリオ" pitchFamily="50" charset="-128"/>
              </a:rPr>
              <a:t>広報担当：</a:t>
            </a:r>
            <a:r>
              <a:rPr lang="ja-JP" altLang="en-US" sz="9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rPr>
              <a:t>大原、松田、清水、西春　 　</a:t>
            </a:r>
          </a:p>
        </p:txBody>
      </p:sp>
      <p:sp>
        <p:nvSpPr>
          <p:cNvPr id="44" name="角丸四角形 22">
            <a:extLst>
              <a:ext uri="{FF2B5EF4-FFF2-40B4-BE49-F238E27FC236}">
                <a16:creationId xmlns:a16="http://schemas.microsoft.com/office/drawing/2014/main" id="{7653BFDD-579D-4598-9584-E6E3C8B5464A}"/>
              </a:ext>
            </a:extLst>
          </p:cNvPr>
          <p:cNvSpPr/>
          <p:nvPr/>
        </p:nvSpPr>
        <p:spPr>
          <a:xfrm>
            <a:off x="541855" y="8380634"/>
            <a:ext cx="2000243" cy="137947"/>
          </a:xfrm>
          <a:prstGeom prst="roundRect">
            <a:avLst>
              <a:gd name="adj" fmla="val 3236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5" name="Rectangle 10">
            <a:extLst>
              <a:ext uri="{FF2B5EF4-FFF2-40B4-BE49-F238E27FC236}">
                <a16:creationId xmlns:a16="http://schemas.microsoft.com/office/drawing/2014/main" id="{F8442EC8-94C8-4EE1-9FFC-B6B6DB7B1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005" y="8365087"/>
            <a:ext cx="2898273" cy="223529"/>
          </a:xfrm>
          <a:prstGeom prst="rect">
            <a:avLst/>
          </a:prstGeom>
          <a:noFill/>
          <a:ln w="19050" algn="ctr">
            <a:noFill/>
            <a:prstDash val="sysDot"/>
            <a:miter lim="800000"/>
            <a:headEnd/>
            <a:tailEnd/>
          </a:ln>
        </p:spPr>
        <p:txBody>
          <a:bodyPr lIns="91426" tIns="45714" rIns="91426" bIns="45714"/>
          <a:lstStyle/>
          <a:p>
            <a:pPr algn="l">
              <a:defRPr/>
            </a:pPr>
            <a:r>
              <a:rPr lang="ja-JP" altLang="en-US" sz="7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</a:rPr>
              <a:t>本ニュースリリースに関する問合せ先</a:t>
            </a:r>
            <a:endParaRPr lang="ja-JP" altLang="en-US" sz="7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B11A30E9-AEA6-4DC9-99DB-4E980D663D86}"/>
              </a:ext>
            </a:extLst>
          </p:cNvPr>
          <p:cNvSpPr/>
          <p:nvPr/>
        </p:nvSpPr>
        <p:spPr>
          <a:xfrm flipV="1">
            <a:off x="549474" y="8271491"/>
            <a:ext cx="5760720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5" name="角丸四角形 35">
            <a:extLst>
              <a:ext uri="{FF2B5EF4-FFF2-40B4-BE49-F238E27FC236}">
                <a16:creationId xmlns:a16="http://schemas.microsoft.com/office/drawing/2014/main" id="{7C90A5BC-2C1B-446F-9665-7D2B25FA57DC}"/>
              </a:ext>
            </a:extLst>
          </p:cNvPr>
          <p:cNvSpPr/>
          <p:nvPr/>
        </p:nvSpPr>
        <p:spPr>
          <a:xfrm>
            <a:off x="541855" y="944485"/>
            <a:ext cx="5768299" cy="819997"/>
          </a:xfrm>
          <a:prstGeom prst="roundRect">
            <a:avLst>
              <a:gd name="adj" fmla="val 11682"/>
            </a:avLst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6" name="Rectangle 69">
            <a:extLst>
              <a:ext uri="{FF2B5EF4-FFF2-40B4-BE49-F238E27FC236}">
                <a16:creationId xmlns:a16="http://schemas.microsoft.com/office/drawing/2014/main" id="{46B040B7-CF8D-4678-8200-A16307D95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626" y="977170"/>
            <a:ext cx="5532831" cy="760872"/>
          </a:xfrm>
          <a:prstGeom prst="rect">
            <a:avLst/>
          </a:prstGeom>
          <a:noFill/>
          <a:ln w="19050" algn="ctr">
            <a:noFill/>
            <a:prstDash val="sysDot"/>
            <a:miter lim="800000"/>
            <a:headEnd/>
            <a:tailEnd/>
          </a:ln>
          <a:effectLst/>
        </p:spPr>
        <p:txBody>
          <a:bodyPr wrap="square" anchor="t"/>
          <a:lstStyle/>
          <a:p>
            <a:pPr algn="l"/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【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調査概要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】</a:t>
            </a:r>
          </a:p>
          <a:p>
            <a:pPr algn="l"/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■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調査方法： インターネットによるアンケート</a:t>
            </a:r>
          </a:p>
          <a:p>
            <a:pPr algn="l"/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■調査対象：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『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エンバイト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』</a:t>
            </a:r>
            <a:r>
              <a:rPr lang="ja-JP" altLang="en-US" sz="800" dirty="0">
                <a:latin typeface="メイリオ" pitchFamily="50" charset="-128"/>
                <a:ea typeface="メイリオ" pitchFamily="50" charset="-128"/>
              </a:rPr>
              <a:t> （ 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hlinkClick r:id="rId7"/>
              </a:rPr>
              <a:t>https://hb.en-japan.com/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800" dirty="0">
                <a:latin typeface="メイリオ" pitchFamily="50" charset="-128"/>
                <a:ea typeface="メイリオ" pitchFamily="50" charset="-128"/>
              </a:rPr>
              <a:t>）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を利用しているユーザー</a:t>
            </a:r>
            <a:endParaRPr lang="en-US" altLang="ja-JP" sz="900" dirty="0">
              <a:latin typeface="メイリオ" pitchFamily="50" charset="-128"/>
              <a:ea typeface="メイリオ" pitchFamily="50" charset="-128"/>
            </a:endParaRPr>
          </a:p>
          <a:p>
            <a:pPr algn="l"/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■有効回答数：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6,232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名</a:t>
            </a:r>
          </a:p>
          <a:p>
            <a:pPr algn="l"/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■調査期間：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2019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年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12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月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19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日 ～ 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2020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年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1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月</a:t>
            </a:r>
            <a:r>
              <a:rPr lang="en-US" altLang="ja-JP" sz="900" dirty="0">
                <a:latin typeface="メイリオ" pitchFamily="50" charset="-128"/>
                <a:ea typeface="メイリオ" pitchFamily="50" charset="-128"/>
              </a:rPr>
              <a:t>28</a:t>
            </a:r>
            <a:r>
              <a:rPr lang="ja-JP" altLang="en-US" sz="900" dirty="0">
                <a:latin typeface="メイリオ" pitchFamily="50" charset="-128"/>
                <a:ea typeface="メイリオ" pitchFamily="50" charset="-128"/>
              </a:rPr>
              <a:t>日</a:t>
            </a:r>
          </a:p>
        </p:txBody>
      </p:sp>
      <p:sp>
        <p:nvSpPr>
          <p:cNvPr id="24" name="四角形: 角を丸くする 20">
            <a:extLst>
              <a:ext uri="{FF2B5EF4-FFF2-40B4-BE49-F238E27FC236}">
                <a16:creationId xmlns:a16="http://schemas.microsoft.com/office/drawing/2014/main" id="{B05D8C00-ECF2-48A9-A792-A86180EDE93A}"/>
              </a:ext>
            </a:extLst>
          </p:cNvPr>
          <p:cNvSpPr/>
          <p:nvPr/>
        </p:nvSpPr>
        <p:spPr>
          <a:xfrm>
            <a:off x="555820" y="1823907"/>
            <a:ext cx="5763374" cy="1956799"/>
          </a:xfrm>
          <a:prstGeom prst="roundRect">
            <a:avLst>
              <a:gd name="adj" fmla="val 1295"/>
            </a:avLst>
          </a:prstGeom>
          <a:noFill/>
          <a:ln w="9525">
            <a:solidFill>
              <a:srgbClr val="65CB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2192FA9B-1C30-4FC6-A1C5-626CE7690405}"/>
              </a:ext>
            </a:extLst>
          </p:cNvPr>
          <p:cNvGrpSpPr/>
          <p:nvPr/>
        </p:nvGrpSpPr>
        <p:grpSpPr>
          <a:xfrm>
            <a:off x="549474" y="1819563"/>
            <a:ext cx="5776066" cy="280928"/>
            <a:chOff x="577765" y="1078800"/>
            <a:chExt cx="5762128" cy="280928"/>
          </a:xfrm>
          <a:solidFill>
            <a:srgbClr val="75D01E"/>
          </a:solidFill>
        </p:grpSpPr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05551757-A92A-4FA4-A2B4-549C22450D4F}"/>
                </a:ext>
              </a:extLst>
            </p:cNvPr>
            <p:cNvSpPr txBox="1"/>
            <p:nvPr/>
          </p:nvSpPr>
          <p:spPr>
            <a:xfrm>
              <a:off x="577765" y="1078800"/>
              <a:ext cx="5762128" cy="280928"/>
            </a:xfrm>
            <a:prstGeom prst="roundRect">
              <a:avLst>
                <a:gd name="adj" fmla="val 9008"/>
              </a:avLst>
            </a:prstGeom>
            <a:solidFill>
              <a:srgbClr val="75D01E"/>
            </a:solidFill>
          </p:spPr>
          <p:txBody>
            <a:bodyPr wrap="square" rtlCol="0">
              <a:spAutoFit/>
            </a:bodyPr>
            <a:lstStyle/>
            <a:p>
              <a:endPara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1771C465-3253-4A52-BDCB-F54049160F60}"/>
                </a:ext>
              </a:extLst>
            </p:cNvPr>
            <p:cNvSpPr/>
            <p:nvPr/>
          </p:nvSpPr>
          <p:spPr>
            <a:xfrm>
              <a:off x="938910" y="1085456"/>
              <a:ext cx="5024448" cy="27186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ja-JP" altLang="en-US" sz="9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”派遣型のアルバイト”を集めた求人サイト</a:t>
              </a:r>
              <a:r>
                <a:rPr lang="en-US" altLang="ja-JP" sz="9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『</a:t>
              </a:r>
              <a:r>
                <a:rPr lang="ja-JP" altLang="en-US" sz="9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エンバイト</a:t>
              </a:r>
              <a:r>
                <a:rPr lang="en-US" altLang="ja-JP" sz="9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』</a:t>
              </a:r>
            </a:p>
          </p:txBody>
        </p:sp>
      </p:grp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A16FFDEB-AD52-40B1-9A71-15A35936ECA3}"/>
              </a:ext>
            </a:extLst>
          </p:cNvPr>
          <p:cNvSpPr/>
          <p:nvPr/>
        </p:nvSpPr>
        <p:spPr>
          <a:xfrm>
            <a:off x="2828964" y="2228486"/>
            <a:ext cx="3384376" cy="1220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ts val="1100"/>
              </a:lnSpc>
            </a:pPr>
            <a:r>
              <a:rPr lang="ja-JP" altLang="en-US" sz="800" spc="-3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派遣型の</a:t>
            </a:r>
            <a:r>
              <a:rPr lang="ja-JP" altLang="en-US" sz="800" kern="1300" spc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アルバイト情報をご紹介する、キュレーションアルバイトサイトです。時給</a:t>
            </a:r>
            <a:r>
              <a:rPr lang="en-US" altLang="ja-JP" sz="800" kern="1300" spc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1200</a:t>
            </a:r>
            <a:r>
              <a:rPr lang="ja-JP" altLang="en-US" sz="800" kern="1300" spc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円以上をはじめ、単発＆日払いや時短シフトなど、さまざまな働き方に合う、派遣会社ならではのアルバイト情報を多数掲載。従来型の検索による探し方だけではなく、</a:t>
            </a:r>
            <a:r>
              <a:rPr lang="en-US" altLang="ja-JP" sz="800" kern="1300" spc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AI</a:t>
            </a:r>
            <a:r>
              <a:rPr lang="ja-JP" altLang="en-US" sz="800" kern="1300" spc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使ったレコメンドに加え、編集スタッフが探し出したおすすめ情報をお届けします。また「応募」の心理的なカベを越えやすいように、募集先企業側からも「面談確約」や「応募歓迎」が届く仕組みを加えました。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79ADB603-C3C7-4850-B539-55BC00A72753}"/>
              </a:ext>
            </a:extLst>
          </p:cNvPr>
          <p:cNvSpPr/>
          <p:nvPr/>
        </p:nvSpPr>
        <p:spPr>
          <a:xfrm>
            <a:off x="2823655" y="3510324"/>
            <a:ext cx="231272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  <a:hlinkClick r:id="rId7"/>
              </a:rPr>
              <a:t>https://hb.en-japan.com/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</a:p>
        </p:txBody>
      </p:sp>
      <p:pic>
        <p:nvPicPr>
          <p:cNvPr id="36" name="図 35">
            <a:extLst>
              <a:ext uri="{FF2B5EF4-FFF2-40B4-BE49-F238E27FC236}">
                <a16:creationId xmlns:a16="http://schemas.microsoft.com/office/drawing/2014/main" id="{F1FF2291-74C8-49A3-A1BA-5C9E23832D0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27" y="2446443"/>
            <a:ext cx="1816671" cy="1164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085206"/>
      </p:ext>
    </p:extLst>
  </p:cSld>
  <p:clrMapOvr>
    <a:masterClrMapping/>
  </p:clrMapOvr>
</p:sld>
</file>

<file path=ppt/theme/theme1.xml><?xml version="1.0" encoding="utf-8"?>
<a:theme xmlns:a="http://schemas.openxmlformats.org/drawingml/2006/main" name="会議用">
  <a:themeElements>
    <a:clrScheme name="ウィメン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66FF"/>
      </a:accent1>
      <a:accent2>
        <a:srgbClr val="1AC0F4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会議用</Template>
  <TotalTime>34228</TotalTime>
  <Words>1756</Words>
  <Application>Microsoft Office PowerPoint</Application>
  <PresentationFormat>ユーザー設定</PresentationFormat>
  <Paragraphs>122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メイリオ</vt:lpstr>
      <vt:lpstr>Arial</vt:lpstr>
      <vt:lpstr>Calibri</vt:lpstr>
      <vt:lpstr>会議用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en-japan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makoto_yamoto</dc:creator>
  <cp:lastModifiedBy>西春 博矢</cp:lastModifiedBy>
  <cp:revision>1984</cp:revision>
  <cp:lastPrinted>2020-02-21T05:14:31Z</cp:lastPrinted>
  <dcterms:created xsi:type="dcterms:W3CDTF">2009-07-16T04:15:34Z</dcterms:created>
  <dcterms:modified xsi:type="dcterms:W3CDTF">2020-02-21T05:14:59Z</dcterms:modified>
</cp:coreProperties>
</file>