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8" r:id="rId3"/>
    <p:sldId id="257" r:id="rId4"/>
    <p:sldId id="259" r:id="rId5"/>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71" autoAdjust="0"/>
    <p:restoredTop sz="93596" autoAdjust="0"/>
  </p:normalViewPr>
  <p:slideViewPr>
    <p:cSldViewPr>
      <p:cViewPr varScale="1">
        <p:scale>
          <a:sx n="53" d="100"/>
          <a:sy n="53" d="100"/>
        </p:scale>
        <p:origin x="2280" y="364"/>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6967"/>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1"/>
            <a:ext cx="2949787" cy="496967"/>
          </a:xfrm>
          <a:prstGeom prst="rect">
            <a:avLst/>
          </a:prstGeom>
        </p:spPr>
        <p:txBody>
          <a:bodyPr vert="horz" lIns="91430" tIns="45715" rIns="91430" bIns="45715" rtlCol="0"/>
          <a:lstStyle>
            <a:lvl1pPr algn="r">
              <a:defRPr sz="1200"/>
            </a:lvl1pPr>
          </a:lstStyle>
          <a:p>
            <a:fld id="{483AC3FC-21B8-45EC-BBEA-9AB05755D7EE}" type="datetimeFigureOut">
              <a:rPr kumimoji="1" lang="ja-JP" altLang="en-US" smtClean="0"/>
              <a:t>2019/12/9</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30" tIns="45715" rIns="91430"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6967"/>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6967"/>
          </a:xfrm>
          <a:prstGeom prst="rect">
            <a:avLst/>
          </a:prstGeom>
        </p:spPr>
        <p:txBody>
          <a:bodyPr vert="horz" lIns="91430" tIns="45715" rIns="91430" bIns="45715" rtlCol="0" anchor="b"/>
          <a:lstStyle>
            <a:lvl1pPr algn="r">
              <a:defRPr sz="1200"/>
            </a:lvl1pPr>
          </a:lstStyle>
          <a:p>
            <a:fld id="{DA2DA512-B125-459F-BC29-412C98B7BB51}" type="slidenum">
              <a:rPr kumimoji="1" lang="ja-JP" altLang="en-US" smtClean="0"/>
              <a:t>‹#›</a:t>
            </a:fld>
            <a:endParaRPr kumimoji="1" lang="ja-JP" altLang="en-US"/>
          </a:p>
        </p:txBody>
      </p:sp>
    </p:spTree>
    <p:extLst>
      <p:ext uri="{BB962C8B-B14F-4D97-AF65-F5344CB8AC3E}">
        <p14:creationId xmlns:p14="http://schemas.microsoft.com/office/powerpoint/2010/main" val="40057031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14550" y="746125"/>
            <a:ext cx="25781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A2DA512-B125-459F-BC29-412C98B7BB51}" type="slidenum">
              <a:rPr kumimoji="1" lang="ja-JP" altLang="en-US" smtClean="0"/>
              <a:t>1</a:t>
            </a:fld>
            <a:endParaRPr kumimoji="1" lang="ja-JP" altLang="en-US"/>
          </a:p>
        </p:txBody>
      </p:sp>
    </p:spTree>
    <p:extLst>
      <p:ext uri="{BB962C8B-B14F-4D97-AF65-F5344CB8AC3E}">
        <p14:creationId xmlns:p14="http://schemas.microsoft.com/office/powerpoint/2010/main" val="1816837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3"/>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76B3A2D-BDA3-4158-AE01-C97857A95652}" type="datetimeFigureOut">
              <a:rPr kumimoji="1" lang="ja-JP" altLang="en-US" smtClean="0"/>
              <a:t>2019/12/9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63793E4-6295-4856-B8BE-027D660A5CDB}" type="slidenum">
              <a:rPr kumimoji="1" lang="ja-JP" altLang="en-US" smtClean="0"/>
              <a:t>‹#›</a:t>
            </a:fld>
            <a:endParaRPr kumimoji="1" lang="ja-JP" altLang="en-US"/>
          </a:p>
        </p:txBody>
      </p:sp>
    </p:spTree>
    <p:extLst>
      <p:ext uri="{BB962C8B-B14F-4D97-AF65-F5344CB8AC3E}">
        <p14:creationId xmlns:p14="http://schemas.microsoft.com/office/powerpoint/2010/main" val="3823753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76B3A2D-BDA3-4158-AE01-C97857A95652}" type="datetimeFigureOut">
              <a:rPr kumimoji="1" lang="ja-JP" altLang="en-US" smtClean="0"/>
              <a:t>2019/12/9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63793E4-6295-4856-B8BE-027D660A5CDB}" type="slidenum">
              <a:rPr kumimoji="1" lang="ja-JP" altLang="en-US" smtClean="0"/>
              <a:t>‹#›</a:t>
            </a:fld>
            <a:endParaRPr kumimoji="1" lang="ja-JP" altLang="en-US"/>
          </a:p>
        </p:txBody>
      </p:sp>
    </p:spTree>
    <p:extLst>
      <p:ext uri="{BB962C8B-B14F-4D97-AF65-F5344CB8AC3E}">
        <p14:creationId xmlns:p14="http://schemas.microsoft.com/office/powerpoint/2010/main" val="2820031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7"/>
            <a:ext cx="1157288" cy="1126807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29697"/>
            <a:ext cx="3357563" cy="1126807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76B3A2D-BDA3-4158-AE01-C97857A95652}" type="datetimeFigureOut">
              <a:rPr kumimoji="1" lang="ja-JP" altLang="en-US" smtClean="0"/>
              <a:t>2019/12/9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63793E4-6295-4856-B8BE-027D660A5CDB}" type="slidenum">
              <a:rPr kumimoji="1" lang="ja-JP" altLang="en-US" smtClean="0"/>
              <a:t>‹#›</a:t>
            </a:fld>
            <a:endParaRPr kumimoji="1" lang="ja-JP" altLang="en-US"/>
          </a:p>
        </p:txBody>
      </p:sp>
    </p:spTree>
    <p:extLst>
      <p:ext uri="{BB962C8B-B14F-4D97-AF65-F5344CB8AC3E}">
        <p14:creationId xmlns:p14="http://schemas.microsoft.com/office/powerpoint/2010/main" val="1457410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76B3A2D-BDA3-4158-AE01-C97857A95652}" type="datetimeFigureOut">
              <a:rPr kumimoji="1" lang="ja-JP" altLang="en-US" smtClean="0"/>
              <a:t>2019/12/9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63793E4-6295-4856-B8BE-027D660A5CDB}" type="slidenum">
              <a:rPr kumimoji="1" lang="ja-JP" altLang="en-US" smtClean="0"/>
              <a:t>‹#›</a:t>
            </a:fld>
            <a:endParaRPr kumimoji="1" lang="ja-JP" altLang="en-US"/>
          </a:p>
        </p:txBody>
      </p:sp>
    </p:spTree>
    <p:extLst>
      <p:ext uri="{BB962C8B-B14F-4D97-AF65-F5344CB8AC3E}">
        <p14:creationId xmlns:p14="http://schemas.microsoft.com/office/powerpoint/2010/main" val="3210119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6B3A2D-BDA3-4158-AE01-C97857A95652}" type="datetimeFigureOut">
              <a:rPr kumimoji="1" lang="ja-JP" altLang="en-US" smtClean="0"/>
              <a:t>2019/12/9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63793E4-6295-4856-B8BE-027D660A5CDB}" type="slidenum">
              <a:rPr kumimoji="1" lang="ja-JP" altLang="en-US" smtClean="0"/>
              <a:t>‹#›</a:t>
            </a:fld>
            <a:endParaRPr kumimoji="1" lang="ja-JP" altLang="en-US"/>
          </a:p>
        </p:txBody>
      </p:sp>
    </p:spTree>
    <p:extLst>
      <p:ext uri="{BB962C8B-B14F-4D97-AF65-F5344CB8AC3E}">
        <p14:creationId xmlns:p14="http://schemas.microsoft.com/office/powerpoint/2010/main" val="349062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6"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1"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76B3A2D-BDA3-4158-AE01-C97857A95652}" type="datetimeFigureOut">
              <a:rPr kumimoji="1" lang="ja-JP" altLang="en-US" smtClean="0"/>
              <a:t>2019/12/9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63793E4-6295-4856-B8BE-027D660A5CDB}" type="slidenum">
              <a:rPr kumimoji="1" lang="ja-JP" altLang="en-US" smtClean="0"/>
              <a:t>‹#›</a:t>
            </a:fld>
            <a:endParaRPr kumimoji="1" lang="ja-JP" altLang="en-US"/>
          </a:p>
        </p:txBody>
      </p:sp>
    </p:spTree>
    <p:extLst>
      <p:ext uri="{BB962C8B-B14F-4D97-AF65-F5344CB8AC3E}">
        <p14:creationId xmlns:p14="http://schemas.microsoft.com/office/powerpoint/2010/main" val="107140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76B3A2D-BDA3-4158-AE01-C97857A95652}" type="datetimeFigureOut">
              <a:rPr kumimoji="1" lang="ja-JP" altLang="en-US" smtClean="0"/>
              <a:t>2019/12/9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63793E4-6295-4856-B8BE-027D660A5CDB}" type="slidenum">
              <a:rPr kumimoji="1" lang="ja-JP" altLang="en-US" smtClean="0"/>
              <a:t>‹#›</a:t>
            </a:fld>
            <a:endParaRPr kumimoji="1" lang="ja-JP" altLang="en-US"/>
          </a:p>
        </p:txBody>
      </p:sp>
    </p:spTree>
    <p:extLst>
      <p:ext uri="{BB962C8B-B14F-4D97-AF65-F5344CB8AC3E}">
        <p14:creationId xmlns:p14="http://schemas.microsoft.com/office/powerpoint/2010/main" val="3198069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76B3A2D-BDA3-4158-AE01-C97857A95652}" type="datetimeFigureOut">
              <a:rPr kumimoji="1" lang="ja-JP" altLang="en-US" smtClean="0"/>
              <a:t>2019/12/9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63793E4-6295-4856-B8BE-027D660A5CDB}" type="slidenum">
              <a:rPr kumimoji="1" lang="ja-JP" altLang="en-US" smtClean="0"/>
              <a:t>‹#›</a:t>
            </a:fld>
            <a:endParaRPr kumimoji="1" lang="ja-JP" altLang="en-US"/>
          </a:p>
        </p:txBody>
      </p:sp>
    </p:spTree>
    <p:extLst>
      <p:ext uri="{BB962C8B-B14F-4D97-AF65-F5344CB8AC3E}">
        <p14:creationId xmlns:p14="http://schemas.microsoft.com/office/powerpoint/2010/main" val="3615026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76B3A2D-BDA3-4158-AE01-C97857A95652}" type="datetimeFigureOut">
              <a:rPr kumimoji="1" lang="ja-JP" altLang="en-US" smtClean="0"/>
              <a:t>2019/12/9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63793E4-6295-4856-B8BE-027D660A5CDB}" type="slidenum">
              <a:rPr kumimoji="1" lang="ja-JP" altLang="en-US" smtClean="0"/>
              <a:t>‹#›</a:t>
            </a:fld>
            <a:endParaRPr kumimoji="1" lang="ja-JP" altLang="en-US"/>
          </a:p>
        </p:txBody>
      </p:sp>
    </p:spTree>
    <p:extLst>
      <p:ext uri="{BB962C8B-B14F-4D97-AF65-F5344CB8AC3E}">
        <p14:creationId xmlns:p14="http://schemas.microsoft.com/office/powerpoint/2010/main" val="2860588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76B3A2D-BDA3-4158-AE01-C97857A95652}" type="datetimeFigureOut">
              <a:rPr kumimoji="1" lang="ja-JP" altLang="en-US" smtClean="0"/>
              <a:t>2019/12/9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63793E4-6295-4856-B8BE-027D660A5CDB}" type="slidenum">
              <a:rPr kumimoji="1" lang="ja-JP" altLang="en-US" smtClean="0"/>
              <a:t>‹#›</a:t>
            </a:fld>
            <a:endParaRPr kumimoji="1" lang="ja-JP" altLang="en-US"/>
          </a:p>
        </p:txBody>
      </p:sp>
    </p:spTree>
    <p:extLst>
      <p:ext uri="{BB962C8B-B14F-4D97-AF65-F5344CB8AC3E}">
        <p14:creationId xmlns:p14="http://schemas.microsoft.com/office/powerpoint/2010/main" val="326548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1"/>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76B3A2D-BDA3-4158-AE01-C97857A95652}" type="datetimeFigureOut">
              <a:rPr kumimoji="1" lang="ja-JP" altLang="en-US" smtClean="0"/>
              <a:t>2019/12/9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63793E4-6295-4856-B8BE-027D660A5CDB}" type="slidenum">
              <a:rPr kumimoji="1" lang="ja-JP" altLang="en-US" smtClean="0"/>
              <a:t>‹#›</a:t>
            </a:fld>
            <a:endParaRPr kumimoji="1" lang="ja-JP" altLang="en-US"/>
          </a:p>
        </p:txBody>
      </p:sp>
    </p:spTree>
    <p:extLst>
      <p:ext uri="{BB962C8B-B14F-4D97-AF65-F5344CB8AC3E}">
        <p14:creationId xmlns:p14="http://schemas.microsoft.com/office/powerpoint/2010/main" val="2493591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F76B3A2D-BDA3-4158-AE01-C97857A95652}" type="datetimeFigureOut">
              <a:rPr kumimoji="1" lang="ja-JP" altLang="en-US" smtClean="0"/>
              <a:t>2019/12/9</a:t>
            </a:fld>
            <a:endParaRPr kumimoji="1" lang="ja-JP" altLang="en-US"/>
          </a:p>
        </p:txBody>
      </p:sp>
      <p:sp>
        <p:nvSpPr>
          <p:cNvPr id="5" name="フッター プレースホルダー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E63793E4-6295-4856-B8BE-027D660A5CDB}" type="slidenum">
              <a:rPr kumimoji="1" lang="ja-JP" altLang="en-US" smtClean="0"/>
              <a:t>‹#›</a:t>
            </a:fld>
            <a:endParaRPr kumimoji="1" lang="ja-JP" altLang="en-US"/>
          </a:p>
        </p:txBody>
      </p:sp>
    </p:spTree>
    <p:extLst>
      <p:ext uri="{BB962C8B-B14F-4D97-AF65-F5344CB8AC3E}">
        <p14:creationId xmlns:p14="http://schemas.microsoft.com/office/powerpoint/2010/main" val="2591323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7.jpeg"/><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2.png"/><Relationship Id="rId12"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19.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6.png"/><Relationship Id="rId5" Type="http://schemas.openxmlformats.org/officeDocument/2006/relationships/image" Target="../media/image23.png"/><Relationship Id="rId10" Type="http://schemas.openxmlformats.org/officeDocument/2006/relationships/image" Target="../media/image17.png"/><Relationship Id="rId4" Type="http://schemas.openxmlformats.org/officeDocument/2006/relationships/image" Target="../media/image22.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3.png"/><Relationship Id="rId2" Type="http://schemas.openxmlformats.org/officeDocument/2006/relationships/hyperlink" Target="mailto:jim@tokeiyataisho.jp" TargetMode="External"/><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32.png"/><Relationship Id="rId5" Type="http://schemas.microsoft.com/office/2007/relationships/hdphoto" Target="../media/hdphoto2.wdp"/><Relationship Id="rId15" Type="http://schemas.openxmlformats.org/officeDocument/2006/relationships/image" Target="../media/image36.jpeg"/><Relationship Id="rId10" Type="http://schemas.microsoft.com/office/2007/relationships/hdphoto" Target="../media/hdphoto3.wdp"/><Relationship Id="rId4" Type="http://schemas.openxmlformats.org/officeDocument/2006/relationships/image" Target="../media/image16.png"/><Relationship Id="rId9" Type="http://schemas.openxmlformats.org/officeDocument/2006/relationships/image" Target="../media/image31.png"/><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0648" y="3227423"/>
            <a:ext cx="3642483" cy="933489"/>
          </a:xfrm>
          <a:prstGeom prst="rect">
            <a:avLst/>
          </a:prstGeom>
          <a:solidFill>
            <a:srgbClr val="FFCC00"/>
          </a:solidFill>
          <a:ln>
            <a:noFill/>
          </a:ln>
        </p:spPr>
        <p:txBody>
          <a:bodyPr wrap="square" rtlCol="0" anchor="ctr">
            <a:spAutoFit/>
          </a:bodyPr>
          <a:lstStyle/>
          <a:p>
            <a:pPr algn="ct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テキスト ボックス 35"/>
          <p:cNvSpPr txBox="1"/>
          <p:nvPr/>
        </p:nvSpPr>
        <p:spPr>
          <a:xfrm>
            <a:off x="908720" y="-15552"/>
            <a:ext cx="1677960" cy="338554"/>
          </a:xfrm>
          <a:prstGeom prst="rect">
            <a:avLst/>
          </a:prstGeom>
          <a:noFill/>
        </p:spPr>
        <p:txBody>
          <a:bodyPr wrap="none" rtlCol="0">
            <a:spAutoFit/>
          </a:bodyPr>
          <a:lstStyle/>
          <a:p>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News Release</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7" name="直線コネクタ 36"/>
          <p:cNvCxnSpPr/>
          <p:nvPr/>
        </p:nvCxnSpPr>
        <p:spPr>
          <a:xfrm>
            <a:off x="536983" y="-1023664"/>
            <a:ext cx="0" cy="879648"/>
          </a:xfrm>
          <a:prstGeom prst="line">
            <a:avLst/>
          </a:prstGeom>
        </p:spPr>
        <p:style>
          <a:lnRef idx="1">
            <a:schemeClr val="dk1"/>
          </a:lnRef>
          <a:fillRef idx="0">
            <a:schemeClr val="dk1"/>
          </a:fillRef>
          <a:effectRef idx="0">
            <a:schemeClr val="dk1"/>
          </a:effectRef>
          <a:fontRef idx="minor">
            <a:schemeClr val="tx1"/>
          </a:fontRef>
        </p:style>
      </p:cxnSp>
      <p:cxnSp>
        <p:nvCxnSpPr>
          <p:cNvPr id="39" name="直線コネクタ 38"/>
          <p:cNvCxnSpPr/>
          <p:nvPr/>
        </p:nvCxnSpPr>
        <p:spPr>
          <a:xfrm>
            <a:off x="6322059" y="-1023664"/>
            <a:ext cx="0" cy="879648"/>
          </a:xfrm>
          <a:prstGeom prst="line">
            <a:avLst/>
          </a:prstGeom>
        </p:spPr>
        <p:style>
          <a:lnRef idx="1">
            <a:schemeClr val="dk1"/>
          </a:lnRef>
          <a:fillRef idx="0">
            <a:schemeClr val="dk1"/>
          </a:fillRef>
          <a:effectRef idx="0">
            <a:schemeClr val="dk1"/>
          </a:effectRef>
          <a:fontRef idx="minor">
            <a:schemeClr val="tx1"/>
          </a:fontRef>
        </p:style>
      </p:cxnSp>
      <p:cxnSp>
        <p:nvCxnSpPr>
          <p:cNvPr id="91" name="直線コネクタ 90"/>
          <p:cNvCxnSpPr/>
          <p:nvPr/>
        </p:nvCxnSpPr>
        <p:spPr>
          <a:xfrm>
            <a:off x="538071" y="9993560"/>
            <a:ext cx="0" cy="879648"/>
          </a:xfrm>
          <a:prstGeom prst="line">
            <a:avLst/>
          </a:prstGeom>
        </p:spPr>
        <p:style>
          <a:lnRef idx="1">
            <a:schemeClr val="dk1"/>
          </a:lnRef>
          <a:fillRef idx="0">
            <a:schemeClr val="dk1"/>
          </a:fillRef>
          <a:effectRef idx="0">
            <a:schemeClr val="dk1"/>
          </a:effectRef>
          <a:fontRef idx="minor">
            <a:schemeClr val="tx1"/>
          </a:fontRef>
        </p:style>
      </p:cxnSp>
      <p:cxnSp>
        <p:nvCxnSpPr>
          <p:cNvPr id="93" name="直線コネクタ 92"/>
          <p:cNvCxnSpPr/>
          <p:nvPr/>
        </p:nvCxnSpPr>
        <p:spPr>
          <a:xfrm>
            <a:off x="-1179512" y="8985448"/>
            <a:ext cx="864096" cy="0"/>
          </a:xfrm>
          <a:prstGeom prst="line">
            <a:avLst/>
          </a:prstGeom>
        </p:spPr>
        <p:style>
          <a:lnRef idx="1">
            <a:schemeClr val="dk1"/>
          </a:lnRef>
          <a:fillRef idx="0">
            <a:schemeClr val="dk1"/>
          </a:fillRef>
          <a:effectRef idx="0">
            <a:schemeClr val="dk1"/>
          </a:effectRef>
          <a:fontRef idx="minor">
            <a:schemeClr val="tx1"/>
          </a:fontRef>
        </p:style>
      </p:cxnSp>
      <p:sp>
        <p:nvSpPr>
          <p:cNvPr id="97" name="テキスト ボックス 96"/>
          <p:cNvSpPr txBox="1"/>
          <p:nvPr/>
        </p:nvSpPr>
        <p:spPr>
          <a:xfrm>
            <a:off x="538071" y="10333855"/>
            <a:ext cx="5785075" cy="307777"/>
          </a:xfrm>
          <a:prstGeom prst="rect">
            <a:avLst/>
          </a:prstGeom>
          <a:noFill/>
        </p:spPr>
        <p:txBody>
          <a:bodyPr wrap="square" rtlCol="0">
            <a:spAutoFit/>
          </a:bodyPr>
          <a:lstStyle/>
          <a:p>
            <a:pPr algn="ct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　タイトル・本文共に両サイドの線を超えないようにおさめる　→</a:t>
            </a:r>
          </a:p>
        </p:txBody>
      </p:sp>
      <p:cxnSp>
        <p:nvCxnSpPr>
          <p:cNvPr id="45" name="直線コネクタ 44"/>
          <p:cNvCxnSpPr/>
          <p:nvPr/>
        </p:nvCxnSpPr>
        <p:spPr>
          <a:xfrm>
            <a:off x="-1151589" y="632520"/>
            <a:ext cx="864096" cy="0"/>
          </a:xfrm>
          <a:prstGeom prst="line">
            <a:avLst/>
          </a:prstGeom>
        </p:spPr>
        <p:style>
          <a:lnRef idx="1">
            <a:schemeClr val="dk1"/>
          </a:lnRef>
          <a:fillRef idx="0">
            <a:schemeClr val="dk1"/>
          </a:fillRef>
          <a:effectRef idx="0">
            <a:schemeClr val="dk1"/>
          </a:effectRef>
          <a:fontRef idx="minor">
            <a:schemeClr val="tx1"/>
          </a:fontRef>
        </p:style>
      </p:cxnSp>
      <p:sp>
        <p:nvSpPr>
          <p:cNvPr id="49" name="テキスト ボックス 48"/>
          <p:cNvSpPr txBox="1"/>
          <p:nvPr/>
        </p:nvSpPr>
        <p:spPr>
          <a:xfrm>
            <a:off x="5682938" y="26259"/>
            <a:ext cx="1130438" cy="246221"/>
          </a:xfrm>
          <a:prstGeom prst="rect">
            <a:avLst/>
          </a:prstGeom>
          <a:noFill/>
        </p:spPr>
        <p:txBody>
          <a:bodyPr wrap="none" rtlCol="0">
            <a:spAutoFit/>
          </a:bodyPr>
          <a:lstStyle/>
          <a:p>
            <a:pPr algn="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日</a:t>
            </a: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33" t="37433" r="8396" b="10884"/>
          <a:stretch/>
        </p:blipFill>
        <p:spPr bwMode="auto">
          <a:xfrm>
            <a:off x="4746913" y="5169024"/>
            <a:ext cx="1867084" cy="775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正方形/長方形 11"/>
          <p:cNvSpPr/>
          <p:nvPr/>
        </p:nvSpPr>
        <p:spPr>
          <a:xfrm>
            <a:off x="260648" y="3224808"/>
            <a:ext cx="3578288" cy="915635"/>
          </a:xfrm>
          <a:prstGeom prst="rect">
            <a:avLst/>
          </a:prstGeom>
        </p:spPr>
        <p:txBody>
          <a:bodyPr wrap="square">
            <a:spAutoFit/>
          </a:bodyPr>
          <a:lstStyle/>
          <a:p>
            <a:r>
              <a:rPr lang="ja-JP" altLang="en-US" sz="1050" u="sng" dirty="0">
                <a:latin typeface="メイリオ" panose="020B0604030504040204" pitchFamily="50" charset="-128"/>
                <a:ea typeface="メイリオ" panose="020B0604030504040204" pitchFamily="50" charset="-128"/>
              </a:rPr>
              <a:t>ファッションウォッチとは</a:t>
            </a:r>
            <a:endParaRPr lang="en-US" altLang="ja-JP" sz="1050" u="sng"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日常的に使いやすい、</a:t>
            </a:r>
            <a:r>
              <a:rPr lang="ja-JP" altLang="en-US" sz="1100" dirty="0">
                <a:solidFill>
                  <a:srgbClr val="FF0000"/>
                </a:solidFill>
                <a:latin typeface="メイリオ" panose="020B0604030504040204" pitchFamily="50" charset="-128"/>
                <a:ea typeface="メイリオ" panose="020B0604030504040204" pitchFamily="50" charset="-128"/>
              </a:rPr>
              <a:t>服のように「着替えられる時計」</a:t>
            </a:r>
            <a:r>
              <a:rPr lang="ja-JP" altLang="en-US" sz="1050" dirty="0">
                <a:latin typeface="メイリオ" panose="020B0604030504040204" pitchFamily="50" charset="-128"/>
                <a:ea typeface="メイリオ" panose="020B0604030504040204" pitchFamily="50" charset="-128"/>
              </a:rPr>
              <a:t>。概ね</a:t>
            </a:r>
            <a:r>
              <a:rPr lang="en-US" altLang="ja-JP" sz="1050" dirty="0">
                <a:latin typeface="メイリオ" panose="020B0604030504040204" pitchFamily="50" charset="-128"/>
                <a:ea typeface="メイリオ" panose="020B0604030504040204" pitchFamily="50" charset="-128"/>
              </a:rPr>
              <a:t>1</a:t>
            </a:r>
            <a:r>
              <a:rPr lang="ja-JP" altLang="en-US" sz="1050" dirty="0">
                <a:latin typeface="メイリオ" panose="020B0604030504040204" pitchFamily="50" charset="-128"/>
                <a:ea typeface="メイリオ" panose="020B0604030504040204" pitchFamily="50" charset="-128"/>
              </a:rPr>
              <a:t>万円から</a:t>
            </a:r>
            <a:r>
              <a:rPr lang="en-US" altLang="ja-JP" sz="1050" dirty="0">
                <a:latin typeface="メイリオ" panose="020B0604030504040204" pitchFamily="50" charset="-128"/>
                <a:ea typeface="メイリオ" panose="020B0604030504040204" pitchFamily="50" charset="-128"/>
              </a:rPr>
              <a:t>5</a:t>
            </a:r>
            <a:r>
              <a:rPr lang="ja-JP" altLang="en-US" sz="1050" dirty="0">
                <a:latin typeface="メイリオ" panose="020B0604030504040204" pitchFamily="50" charset="-128"/>
                <a:ea typeface="メイリオ" panose="020B0604030504040204" pitchFamily="50" charset="-128"/>
              </a:rPr>
              <a:t>万円を中心価格とする腕時計で、気軽に付けられ、選択肢が多く、展開店舗が多いので手が届きやすく、全年齢で買いやすい時計のこと。</a:t>
            </a:r>
          </a:p>
        </p:txBody>
      </p:sp>
      <p:sp>
        <p:nvSpPr>
          <p:cNvPr id="40" name="正方形/長方形 39"/>
          <p:cNvSpPr/>
          <p:nvPr/>
        </p:nvSpPr>
        <p:spPr>
          <a:xfrm>
            <a:off x="260648" y="3717245"/>
            <a:ext cx="6393925" cy="3323987"/>
          </a:xfrm>
          <a:prstGeom prst="rect">
            <a:avLst/>
          </a:prstGeom>
        </p:spPr>
        <p:txBody>
          <a:bodyPr wrap="square">
            <a:spAutoFit/>
          </a:bodyPr>
          <a:lstStyle/>
          <a:p>
            <a:pPr fontAlgn="base"/>
            <a:endParaRPr lang="en-US" altLang="ja-JP" sz="1050" dirty="0">
              <a:latin typeface="メイリオ" panose="020B0604030504040204" pitchFamily="50" charset="-128"/>
              <a:ea typeface="メイリオ" panose="020B0604030504040204" pitchFamily="50" charset="-128"/>
            </a:endParaRPr>
          </a:p>
          <a:p>
            <a:pPr fontAlgn="base"/>
            <a:endParaRPr lang="en-US" altLang="ja-JP" sz="1050" dirty="0">
              <a:latin typeface="メイリオ" panose="020B0604030504040204" pitchFamily="50" charset="-128"/>
              <a:ea typeface="メイリオ" panose="020B0604030504040204" pitchFamily="50" charset="-128"/>
            </a:endParaRPr>
          </a:p>
          <a:p>
            <a:pPr fontAlgn="base"/>
            <a:endParaRPr lang="en-US" altLang="ja-JP" sz="1050" dirty="0">
              <a:latin typeface="メイリオ" panose="020B0604030504040204" pitchFamily="50" charset="-128"/>
              <a:ea typeface="メイリオ" panose="020B0604030504040204" pitchFamily="50" charset="-128"/>
            </a:endParaRPr>
          </a:p>
          <a:p>
            <a:pPr fontAlgn="base"/>
            <a:r>
              <a:rPr lang="ja-JP" altLang="en-US" sz="1050" dirty="0">
                <a:latin typeface="メイリオ" panose="020B0604030504040204" pitchFamily="50" charset="-128"/>
                <a:ea typeface="メイリオ" panose="020B0604030504040204" pitchFamily="50" charset="-128"/>
              </a:rPr>
              <a:t>ファッションウォッチ市場の活性化を図るファッションウォッチ振興会は、</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業界発展を目的とした「時計屋大賞</a:t>
            </a:r>
            <a:r>
              <a:rPr lang="en-US" altLang="ja-JP" sz="1050" dirty="0">
                <a:latin typeface="メイリオ" panose="020B0604030504040204" pitchFamily="50" charset="-128"/>
                <a:ea typeface="メイリオ" panose="020B0604030504040204" pitchFamily="50" charset="-128"/>
              </a:rPr>
              <a:t>2019</a:t>
            </a:r>
            <a:r>
              <a:rPr lang="ja-JP" altLang="en-US" sz="1050" dirty="0">
                <a:latin typeface="メイリオ" panose="020B0604030504040204" pitchFamily="50" charset="-128"/>
                <a:ea typeface="メイリオ" panose="020B0604030504040204" pitchFamily="50" charset="-128"/>
              </a:rPr>
              <a:t>」を</a:t>
            </a:r>
            <a:r>
              <a:rPr lang="en-US" altLang="ja-JP" sz="1050" dirty="0">
                <a:latin typeface="メイリオ" panose="020B0604030504040204" pitchFamily="50" charset="-128"/>
                <a:ea typeface="メイリオ" panose="020B0604030504040204" pitchFamily="50" charset="-128"/>
              </a:rPr>
              <a:t>12</a:t>
            </a:r>
            <a:r>
              <a:rPr lang="ja-JP" altLang="en-US" sz="1050" dirty="0">
                <a:latin typeface="メイリオ" panose="020B0604030504040204" pitchFamily="50" charset="-128"/>
                <a:ea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rPr>
              <a:t>5</a:t>
            </a:r>
            <a:r>
              <a:rPr lang="ja-JP" altLang="en-US" sz="1050" dirty="0">
                <a:latin typeface="メイリオ" panose="020B0604030504040204" pitchFamily="50" charset="-128"/>
                <a:ea typeface="メイリオ" panose="020B0604030504040204" pitchFamily="50" charset="-128"/>
              </a:rPr>
              <a:t>日</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木</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に</a:t>
            </a:r>
            <a:r>
              <a:rPr lang="en-US" altLang="ja-JP" sz="1050" dirty="0">
                <a:latin typeface="メイリオ" panose="020B0604030504040204" pitchFamily="50" charset="-128"/>
                <a:ea typeface="メイリオ" panose="020B0604030504040204" pitchFamily="50" charset="-128"/>
              </a:rPr>
              <a:t>FS</a:t>
            </a:r>
            <a:r>
              <a:rPr lang="ja-JP" altLang="en-US" sz="1050" dirty="0">
                <a:latin typeface="メイリオ" panose="020B0604030504040204" pitchFamily="50" charset="-128"/>
                <a:ea typeface="メイリオ" panose="020B0604030504040204" pitchFamily="50" charset="-128"/>
              </a:rPr>
              <a:t>汐留にて発表しました。</a:t>
            </a:r>
            <a:endParaRPr lang="en-US" altLang="ja-JP" sz="1050" dirty="0">
              <a:latin typeface="メイリオ" panose="020B0604030504040204" pitchFamily="50" charset="-128"/>
              <a:ea typeface="メイリオ" panose="020B0604030504040204" pitchFamily="50" charset="-128"/>
            </a:endParaRPr>
          </a:p>
          <a:p>
            <a:pPr fontAlgn="base"/>
            <a:r>
              <a:rPr lang="ja-JP" altLang="en-US" sz="1050" dirty="0">
                <a:latin typeface="メイリオ" panose="020B0604030504040204" pitchFamily="50" charset="-128"/>
                <a:ea typeface="メイリオ" panose="020B0604030504040204" pitchFamily="50" charset="-128"/>
                <a:cs typeface="Meiryo UI" panose="020B0604030504040204" pitchFamily="50" charset="-128"/>
              </a:rPr>
              <a:t>ファッションウォッチが世界中でブームになり、時計を着替える時代として世間を賑わわせる中、さらに多くの方に魅力を感じていただきたいという想いのもとファッションウォッチ振興会が立ち上がり、腕時計のスペシャリストである全国の時計屋店員が「自分も欲しい」と思う一押しの新作時計を表彰する</a:t>
            </a:r>
            <a:r>
              <a:rPr lang="en-US" altLang="ja-JP" sz="105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050" dirty="0">
                <a:latin typeface="メイリオ" panose="020B0604030504040204" pitchFamily="50" charset="-128"/>
                <a:ea typeface="メイリオ" panose="020B0604030504040204" pitchFamily="50" charset="-128"/>
                <a:cs typeface="Meiryo UI" panose="020B0604030504040204" pitchFamily="50" charset="-128"/>
              </a:rPr>
              <a:t>時計屋大賞</a:t>
            </a:r>
            <a:r>
              <a:rPr lang="en-US" altLang="ja-JP" sz="105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050" dirty="0" err="1">
                <a:latin typeface="メイリオ" panose="020B0604030504040204" pitchFamily="50" charset="-128"/>
                <a:ea typeface="メイリオ" panose="020B0604030504040204" pitchFamily="50" charset="-128"/>
                <a:cs typeface="Meiryo UI" panose="020B0604030504040204" pitchFamily="50" charset="-128"/>
              </a:rPr>
              <a:t>を開</a:t>
            </a:r>
            <a:r>
              <a:rPr lang="ja-JP" altLang="en-US" sz="1050" dirty="0">
                <a:latin typeface="メイリオ" panose="020B0604030504040204" pitchFamily="50" charset="-128"/>
                <a:ea typeface="メイリオ" panose="020B0604030504040204" pitchFamily="50" charset="-128"/>
                <a:cs typeface="Meiryo UI" panose="020B0604030504040204" pitchFamily="50" charset="-128"/>
              </a:rPr>
              <a:t>催しました。</a:t>
            </a:r>
            <a:endParaRPr lang="en-US" altLang="ja-JP" sz="1050" dirty="0">
              <a:latin typeface="メイリオ" panose="020B0604030504040204" pitchFamily="50" charset="-128"/>
              <a:ea typeface="メイリオ" panose="020B0604030504040204" pitchFamily="50" charset="-128"/>
              <a:cs typeface="Meiryo UI" panose="020B0604030504040204" pitchFamily="50" charset="-128"/>
            </a:endParaRPr>
          </a:p>
          <a:p>
            <a:pPr fontAlgn="base"/>
            <a:endParaRPr lang="en-US" altLang="ja-JP" sz="1050" dirty="0">
              <a:latin typeface="メイリオ" panose="020B0604030504040204" pitchFamily="50" charset="-128"/>
              <a:ea typeface="メイリオ" panose="020B0604030504040204" pitchFamily="50" charset="-128"/>
            </a:endParaRPr>
          </a:p>
          <a:p>
            <a:r>
              <a:rPr lang="en-US" altLang="ja-JP" sz="1050" b="1" dirty="0">
                <a:latin typeface="メイリオ" panose="020B0604030504040204" pitchFamily="50" charset="-128"/>
                <a:ea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rPr>
              <a:t>テーマは「国・地域別」</a:t>
            </a:r>
            <a:r>
              <a:rPr lang="en-US" altLang="ja-JP" sz="1050" b="1" dirty="0">
                <a:latin typeface="メイリオ" panose="020B0604030504040204" pitchFamily="50" charset="-128"/>
                <a:ea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rPr>
              <a:t>記念すべき第</a:t>
            </a:r>
            <a:r>
              <a:rPr lang="en-US" altLang="ja-JP" sz="1050" dirty="0">
                <a:latin typeface="メイリオ" panose="020B0604030504040204" pitchFamily="50" charset="-128"/>
                <a:ea typeface="メイリオ" panose="020B0604030504040204" pitchFamily="50" charset="-128"/>
              </a:rPr>
              <a:t>1</a:t>
            </a:r>
            <a:r>
              <a:rPr lang="ja-JP" altLang="en-US" sz="1050" dirty="0">
                <a:latin typeface="メイリオ" panose="020B0604030504040204" pitchFamily="50" charset="-128"/>
                <a:ea typeface="メイリオ" panose="020B0604030504040204" pitchFamily="50" charset="-128"/>
              </a:rPr>
              <a:t>回目の開催となる今年度のテーマは「国・地域別」</a:t>
            </a:r>
            <a:r>
              <a:rPr lang="ja-JP" altLang="en-US" sz="1050" dirty="0">
                <a:latin typeface="メイリオ" panose="020B0604030504040204" pitchFamily="50" charset="-128"/>
                <a:ea typeface="メイリオ" panose="020B0604030504040204" pitchFamily="50" charset="-128"/>
                <a:cs typeface="Meiryo UI" panose="020B0604030504040204" pitchFamily="50" charset="-128"/>
              </a:rPr>
              <a:t>。</a:t>
            </a:r>
            <a:endParaRPr lang="en-US" altLang="ja-JP" sz="1050" dirty="0">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050" dirty="0">
                <a:latin typeface="メイリオ" panose="020B0604030504040204" pitchFamily="50" charset="-128"/>
                <a:ea typeface="メイリオ" panose="020B0604030504040204" pitchFamily="50" charset="-128"/>
                <a:cs typeface="Meiryo UI" panose="020B0604030504040204" pitchFamily="50" charset="-128"/>
              </a:rPr>
              <a:t>2019</a:t>
            </a:r>
            <a:r>
              <a:rPr lang="ja-JP" altLang="en-US" sz="1050" dirty="0">
                <a:latin typeface="メイリオ" panose="020B0604030504040204" pitchFamily="50" charset="-128"/>
                <a:ea typeface="メイリオ" panose="020B0604030504040204" pitchFamily="50" charset="-128"/>
                <a:cs typeface="Meiryo UI" panose="020B0604030504040204" pitchFamily="50" charset="-128"/>
              </a:rPr>
              <a:t>年度に発売された、アメリカ・イギリス・イタリア・スイス・北欧</a:t>
            </a:r>
            <a:endParaRPr lang="en-US" altLang="ja-JP" sz="105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Meiryo UI" panose="020B0604030504040204" pitchFamily="50" charset="-128"/>
              </a:rPr>
              <a:t>（スウェーデン・デンマーク）、その他欧州（ベルギー・オランダ・フ</a:t>
            </a:r>
            <a:endParaRPr lang="en-US" altLang="ja-JP" sz="105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Meiryo UI" panose="020B0604030504040204" pitchFamily="50" charset="-128"/>
              </a:rPr>
              <a:t>ランス）・ドイツ・日本の８地域</a:t>
            </a:r>
            <a:r>
              <a:rPr lang="en-US" altLang="ja-JP" sz="1050" dirty="0">
                <a:latin typeface="メイリオ" panose="020B0604030504040204" pitchFamily="50" charset="-128"/>
                <a:ea typeface="メイリオ" panose="020B0604030504040204" pitchFamily="50" charset="-128"/>
                <a:cs typeface="Meiryo UI" panose="020B0604030504040204" pitchFamily="50" charset="-128"/>
              </a:rPr>
              <a:t>11</a:t>
            </a:r>
            <a:r>
              <a:rPr lang="ja-JP" altLang="en-US" sz="1050" dirty="0">
                <a:latin typeface="メイリオ" panose="020B0604030504040204" pitchFamily="50" charset="-128"/>
                <a:ea typeface="メイリオ" panose="020B0604030504040204" pitchFamily="50" charset="-128"/>
                <a:cs typeface="Meiryo UI" panose="020B0604030504040204" pitchFamily="50" charset="-128"/>
              </a:rPr>
              <a:t>ヶ国発の、</a:t>
            </a:r>
            <a:r>
              <a:rPr lang="en-US" altLang="ja-JP" sz="1050" dirty="0">
                <a:latin typeface="メイリオ" panose="020B0604030504040204" pitchFamily="50" charset="-128"/>
                <a:ea typeface="メイリオ" panose="020B0604030504040204" pitchFamily="50" charset="-128"/>
                <a:cs typeface="Meiryo UI" panose="020B0604030504040204" pitchFamily="50" charset="-128"/>
              </a:rPr>
              <a:t>1000</a:t>
            </a:r>
            <a:r>
              <a:rPr lang="ja-JP" altLang="en-US" sz="1050" dirty="0">
                <a:latin typeface="メイリオ" panose="020B0604030504040204" pitchFamily="50" charset="-128"/>
                <a:ea typeface="メイリオ" panose="020B0604030504040204" pitchFamily="50" charset="-128"/>
                <a:cs typeface="Meiryo UI" panose="020B0604030504040204" pitchFamily="50" charset="-128"/>
              </a:rPr>
              <a:t>品の新作ファッションウォッチが集結。最も時計屋店員の支持が厚く得票数が多かった新作ファッションウォッチを、</a:t>
            </a:r>
            <a:r>
              <a:rPr lang="en-US" altLang="ja-JP" sz="1050" dirty="0">
                <a:latin typeface="メイリオ" panose="020B0604030504040204" pitchFamily="50" charset="-128"/>
                <a:ea typeface="メイリオ" panose="020B0604030504040204" pitchFamily="50" charset="-128"/>
                <a:cs typeface="Meiryo UI" panose="020B0604030504040204" pitchFamily="50" charset="-128"/>
              </a:rPr>
              <a:t>8</a:t>
            </a:r>
            <a:r>
              <a:rPr lang="ja-JP" altLang="en-US" sz="1050" dirty="0">
                <a:latin typeface="メイリオ" panose="020B0604030504040204" pitchFamily="50" charset="-128"/>
                <a:ea typeface="メイリオ" panose="020B0604030504040204" pitchFamily="50" charset="-128"/>
                <a:cs typeface="Meiryo UI" panose="020B0604030504040204" pitchFamily="50" charset="-128"/>
              </a:rPr>
              <a:t>地域に分け、部門別に表彰しました。また、選出された時計の中から、最も優れている腕時計</a:t>
            </a:r>
            <a:r>
              <a:rPr lang="en-US" altLang="ja-JP" sz="1050" dirty="0">
                <a:latin typeface="メイリオ" panose="020B0604030504040204" pitchFamily="50" charset="-128"/>
                <a:ea typeface="メイリオ" panose="020B0604030504040204" pitchFamily="50" charset="-128"/>
                <a:cs typeface="Meiryo UI" panose="020B0604030504040204" pitchFamily="50" charset="-128"/>
              </a:rPr>
              <a:t>3</a:t>
            </a:r>
            <a:r>
              <a:rPr lang="ja-JP" altLang="en-US" sz="1050" dirty="0">
                <a:latin typeface="メイリオ" panose="020B0604030504040204" pitchFamily="50" charset="-128"/>
                <a:ea typeface="メイリオ" panose="020B0604030504040204" pitchFamily="50" charset="-128"/>
                <a:cs typeface="Meiryo UI" panose="020B0604030504040204" pitchFamily="50" charset="-128"/>
              </a:rPr>
              <a:t>型を</a:t>
            </a:r>
            <a:r>
              <a:rPr lang="ja-JP" altLang="en-US" sz="1050" dirty="0">
                <a:latin typeface="メイリオ" panose="020B0604030504040204" pitchFamily="50" charset="-128"/>
                <a:ea typeface="メイリオ" panose="020B0604030504040204" pitchFamily="50" charset="-128"/>
              </a:rPr>
              <a:t>最高金賞とし</a:t>
            </a:r>
            <a:r>
              <a:rPr lang="ja-JP" altLang="en-US" sz="1050" dirty="0">
                <a:latin typeface="メイリオ" panose="020B0604030504040204" pitchFamily="50" charset="-128"/>
                <a:ea typeface="メイリオ" panose="020B0604030504040204" pitchFamily="50" charset="-128"/>
                <a:cs typeface="Meiryo UI" panose="020B0604030504040204" pitchFamily="50" charset="-128"/>
              </a:rPr>
              <a:t>、</a:t>
            </a:r>
            <a:r>
              <a:rPr lang="en-US" altLang="ja-JP" sz="1050" dirty="0">
                <a:latin typeface="メイリオ" panose="020B0604030504040204" pitchFamily="50" charset="-128"/>
                <a:ea typeface="メイリオ" panose="020B0604030504040204" pitchFamily="50" charset="-128"/>
              </a:rPr>
              <a:t>HENRY</a:t>
            </a: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LONDON</a:t>
            </a:r>
            <a:r>
              <a:rPr lang="ja-JP" altLang="en-US" sz="1050" dirty="0">
                <a:latin typeface="メイリオ" panose="020B0604030504040204" pitchFamily="50" charset="-128"/>
                <a:ea typeface="メイリオ" panose="020B0604030504040204" pitchFamily="50" charset="-128"/>
              </a:rPr>
              <a:t>（ヘンリーロンドン）、</a:t>
            </a:r>
            <a:r>
              <a:rPr lang="en-US" altLang="ja-JP" sz="1050" dirty="0">
                <a:latin typeface="メイリオ" panose="020B0604030504040204" pitchFamily="50" charset="-128"/>
                <a:ea typeface="メイリオ" panose="020B0604030504040204" pitchFamily="50" charset="-128"/>
              </a:rPr>
              <a:t> HAMILTON</a:t>
            </a:r>
            <a:r>
              <a:rPr lang="ja-JP" altLang="en-US" sz="1050" dirty="0">
                <a:latin typeface="メイリオ" panose="020B0604030504040204" pitchFamily="50" charset="-128"/>
                <a:ea typeface="メイリオ" panose="020B0604030504040204" pitchFamily="50" charset="-128"/>
              </a:rPr>
              <a:t>（ハミルトン）、</a:t>
            </a:r>
            <a:r>
              <a:rPr lang="en-US" altLang="ja-JP" sz="1050" dirty="0" err="1">
                <a:latin typeface="メイリオ" panose="020B0604030504040204" pitchFamily="50" charset="-128"/>
                <a:ea typeface="メイリオ" panose="020B0604030504040204" pitchFamily="50" charset="-128"/>
              </a:rPr>
              <a:t>agnes</a:t>
            </a:r>
            <a:r>
              <a:rPr lang="en-US" altLang="ja-JP" sz="1050" dirty="0">
                <a:latin typeface="メイリオ" panose="020B0604030504040204" pitchFamily="50" charset="-128"/>
                <a:ea typeface="メイリオ" panose="020B0604030504040204" pitchFamily="50" charset="-128"/>
              </a:rPr>
              <a:t> b</a:t>
            </a:r>
            <a:r>
              <a:rPr lang="ja-JP" altLang="en-US" sz="1050" dirty="0">
                <a:latin typeface="メイリオ" panose="020B0604030504040204" pitchFamily="50" charset="-128"/>
                <a:ea typeface="メイリオ" panose="020B0604030504040204" pitchFamily="50" charset="-128"/>
              </a:rPr>
              <a:t>（アニエスベー）が受賞しました。</a:t>
            </a:r>
            <a:endParaRPr lang="en-US" altLang="ja-JP" sz="105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050" dirty="0">
                <a:latin typeface="メイリオ" panose="020B0604030504040204" pitchFamily="50" charset="-128"/>
                <a:ea typeface="メイリオ" panose="020B0604030504040204" pitchFamily="50" charset="-128"/>
              </a:rPr>
              <a:t>更に、</a:t>
            </a:r>
            <a:r>
              <a:rPr lang="en-US" altLang="ja-JP" sz="1050" dirty="0">
                <a:latin typeface="メイリオ" panose="020B0604030504040204" pitchFamily="50" charset="-128"/>
                <a:ea typeface="メイリオ" panose="020B0604030504040204" pitchFamily="50" charset="-128"/>
              </a:rPr>
              <a:t>2019</a:t>
            </a:r>
            <a:r>
              <a:rPr lang="ja-JP" altLang="en-US" sz="1050" dirty="0">
                <a:latin typeface="メイリオ" panose="020B0604030504040204" pitchFamily="50" charset="-128"/>
                <a:ea typeface="メイリオ" panose="020B0604030504040204" pitchFamily="50" charset="-128"/>
              </a:rPr>
              <a:t>年度発売された時計の中で非常に個性的であるとして</a:t>
            </a:r>
            <a:r>
              <a:rPr lang="en-US" altLang="ja-JP" sz="1050" dirty="0">
                <a:latin typeface="メイリオ" panose="020B0604030504040204" pitchFamily="50" charset="-128"/>
                <a:ea typeface="メイリオ" panose="020B0604030504040204" pitchFamily="50" charset="-128"/>
              </a:rPr>
              <a:t>FUTUREFUNK</a:t>
            </a:r>
            <a:r>
              <a:rPr lang="ja-JP" altLang="en-US" sz="1050" dirty="0">
                <a:latin typeface="メイリオ" panose="020B0604030504040204" pitchFamily="50" charset="-128"/>
                <a:ea typeface="メイリオ" panose="020B0604030504040204" pitchFamily="50" charset="-128"/>
              </a:rPr>
              <a:t>（フューチャーファンク）が特別賞に選出されました。</a:t>
            </a:r>
            <a:endParaRPr lang="en-US" altLang="ja-JP" sz="1600" dirty="0">
              <a:latin typeface="メイリオ" panose="020B0604030504040204" pitchFamily="50" charset="-128"/>
              <a:ea typeface="メイリオ" panose="020B0604030504040204" pitchFamily="50" charset="-128"/>
            </a:endParaRPr>
          </a:p>
        </p:txBody>
      </p:sp>
      <p:pic>
        <p:nvPicPr>
          <p:cNvPr id="20" name="Picture 1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846" t="9647" r="17793" b="10486"/>
          <a:stretch/>
        </p:blipFill>
        <p:spPr bwMode="auto">
          <a:xfrm>
            <a:off x="227055" y="7856552"/>
            <a:ext cx="768840" cy="1450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テキスト ボックス 16"/>
          <p:cNvSpPr txBox="1"/>
          <p:nvPr/>
        </p:nvSpPr>
        <p:spPr>
          <a:xfrm>
            <a:off x="157824" y="9344352"/>
            <a:ext cx="938375" cy="41549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050" dirty="0"/>
              <a:t>HL39-LS-0380</a:t>
            </a:r>
          </a:p>
          <a:p>
            <a:r>
              <a:rPr lang="en-US" altLang="ja-JP" sz="1050" dirty="0"/>
              <a:t>\</a:t>
            </a:r>
            <a:r>
              <a:rPr kumimoji="1" lang="en-US" altLang="ja-JP" sz="1050" dirty="0"/>
              <a:t>26000</a:t>
            </a:r>
            <a:endParaRPr kumimoji="1" lang="ja-JP" altLang="en-US" sz="1050" dirty="0"/>
          </a:p>
        </p:txBody>
      </p:sp>
      <p:sp>
        <p:nvSpPr>
          <p:cNvPr id="5" name="正方形/長方形 4"/>
          <p:cNvSpPr/>
          <p:nvPr/>
        </p:nvSpPr>
        <p:spPr>
          <a:xfrm>
            <a:off x="203474" y="1712640"/>
            <a:ext cx="6499996" cy="646331"/>
          </a:xfrm>
          <a:prstGeom prst="rect">
            <a:avLst/>
          </a:prstGeom>
        </p:spPr>
        <p:txBody>
          <a:bodyPr wrap="square">
            <a:spAutoFit/>
          </a:bodyPr>
          <a:lstStyle/>
          <a:p>
            <a:pPr algn="just"/>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ファッションウォッチ振興会（東京都　代表：松崎 充広）は、今年の</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1000</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品のファッションウォッチの中から全国の時計屋の店員</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200</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名が選んだ「最もオススメしたい時計」を表彰する</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時計屋大賞</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 2019』</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を、汐留のスペース</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FS</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で</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日（木）に開催しました。</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テキスト ボックス 37"/>
          <p:cNvSpPr txBox="1"/>
          <p:nvPr/>
        </p:nvSpPr>
        <p:spPr>
          <a:xfrm>
            <a:off x="1340768" y="7164366"/>
            <a:ext cx="1342669" cy="307777"/>
          </a:xfrm>
          <a:prstGeom prst="rect">
            <a:avLst/>
          </a:prstGeom>
          <a:ln w="3175">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400" b="1" dirty="0">
                <a:latin typeface="メイリオ" panose="020B0604030504040204" pitchFamily="50" charset="-128"/>
                <a:ea typeface="メイリオ" panose="020B0604030504040204" pitchFamily="50" charset="-128"/>
              </a:rPr>
              <a:t>～最高金賞～</a:t>
            </a:r>
            <a:endParaRPr kumimoji="1" lang="ja-JP" altLang="en-US" sz="1400" b="1" dirty="0">
              <a:latin typeface="メイリオ" panose="020B0604030504040204" pitchFamily="50" charset="-128"/>
              <a:ea typeface="メイリオ" panose="020B0604030504040204" pitchFamily="50" charset="-128"/>
            </a:endParaRPr>
          </a:p>
        </p:txBody>
      </p:sp>
      <p:sp>
        <p:nvSpPr>
          <p:cNvPr id="27" name="角丸四角形 26"/>
          <p:cNvSpPr/>
          <p:nvPr/>
        </p:nvSpPr>
        <p:spPr>
          <a:xfrm>
            <a:off x="58931" y="272480"/>
            <a:ext cx="6678000" cy="1440160"/>
          </a:xfrm>
          <a:prstGeom prst="roundRect">
            <a:avLst>
              <a:gd name="adj" fmla="val 0"/>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90000" rIns="0" rtlCol="0" anchor="t"/>
          <a:lstStyle/>
          <a:p>
            <a:pPr algn="ctr">
              <a:lnSpc>
                <a:spcPct val="130000"/>
              </a:lnSpc>
            </a:pPr>
            <a:endParaRPr lang="en-US" altLang="ja-JP" sz="300" b="1" u="sng"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solidFill>
                  <a:schemeClr val="accent2">
                    <a:lumMod val="75000"/>
                  </a:schemeClr>
                </a:solidFill>
                <a:latin typeface="Meiryo UI" panose="020B0604030504040204" pitchFamily="50" charset="-128"/>
                <a:ea typeface="Meiryo UI" panose="020B0604030504040204" pitchFamily="50" charset="-128"/>
              </a:rPr>
              <a:t>今年度の</a:t>
            </a:r>
            <a:r>
              <a:rPr lang="en-US" altLang="ja-JP" sz="1400" b="1" dirty="0">
                <a:solidFill>
                  <a:schemeClr val="accent2">
                    <a:lumMod val="75000"/>
                  </a:schemeClr>
                </a:solidFill>
                <a:latin typeface="Meiryo UI" panose="020B0604030504040204" pitchFamily="50" charset="-128"/>
                <a:ea typeface="Meiryo UI" panose="020B0604030504040204" pitchFamily="50" charset="-128"/>
              </a:rPr>
              <a:t>1,000</a:t>
            </a:r>
            <a:r>
              <a:rPr lang="ja-JP" altLang="en-US" sz="1400" b="1" dirty="0">
                <a:solidFill>
                  <a:schemeClr val="accent2">
                    <a:lumMod val="75000"/>
                  </a:schemeClr>
                </a:solidFill>
                <a:latin typeface="Meiryo UI" panose="020B0604030504040204" pitchFamily="50" charset="-128"/>
                <a:ea typeface="Meiryo UI" panose="020B0604030504040204" pitchFamily="50" charset="-128"/>
              </a:rPr>
              <a:t>品の頂点が決定</a:t>
            </a:r>
            <a:r>
              <a:rPr lang="en-US" altLang="ja-JP" sz="1400" b="1" dirty="0">
                <a:solidFill>
                  <a:schemeClr val="accent2">
                    <a:lumMod val="75000"/>
                  </a:schemeClr>
                </a:solidFill>
                <a:latin typeface="Meiryo UI" panose="020B0604030504040204" pitchFamily="50" charset="-128"/>
                <a:ea typeface="Meiryo UI" panose="020B0604030504040204" pitchFamily="50" charset="-128"/>
              </a:rPr>
              <a:t>!</a:t>
            </a:r>
          </a:p>
          <a:p>
            <a:pPr algn="ctr"/>
            <a:r>
              <a:rPr lang="ja-JP" altLang="en-US" sz="2000" b="1" dirty="0">
                <a:solidFill>
                  <a:srgbClr val="C00000"/>
                </a:solidFill>
                <a:latin typeface="Meiryo UI" panose="020B0604030504040204" pitchFamily="50" charset="-128"/>
                <a:ea typeface="Meiryo UI" panose="020B0604030504040204" pitchFamily="50" charset="-128"/>
              </a:rPr>
              <a:t>　　　　　日本初</a:t>
            </a:r>
            <a:r>
              <a:rPr lang="en-US" altLang="ja-JP" sz="2000" b="1" dirty="0">
                <a:solidFill>
                  <a:srgbClr val="C00000"/>
                </a:solidFill>
                <a:latin typeface="Meiryo UI" panose="020B0604030504040204" pitchFamily="50" charset="-128"/>
                <a:ea typeface="Meiryo UI" panose="020B0604030504040204" pitchFamily="50" charset="-128"/>
              </a:rPr>
              <a:t>!!</a:t>
            </a:r>
            <a:r>
              <a:rPr lang="ja-JP" altLang="en-US" sz="2000" b="1" dirty="0">
                <a:solidFill>
                  <a:srgbClr val="C00000"/>
                </a:solidFill>
                <a:latin typeface="Meiryo UI" panose="020B0604030504040204" pitchFamily="50" charset="-128"/>
                <a:ea typeface="Meiryo UI" panose="020B0604030504040204" pitchFamily="50" charset="-128"/>
              </a:rPr>
              <a:t> </a:t>
            </a:r>
            <a:r>
              <a:rPr lang="en-US" altLang="ja-JP" sz="2000" b="1" dirty="0">
                <a:solidFill>
                  <a:srgbClr val="222222"/>
                </a:solidFill>
                <a:latin typeface="Meiryo UI" panose="020B0604030504040204" pitchFamily="50" charset="-128"/>
                <a:ea typeface="Meiryo UI" panose="020B0604030504040204" pitchFamily="50" charset="-128"/>
              </a:rPr>
              <a:t>『</a:t>
            </a:r>
            <a:r>
              <a:rPr lang="ja-JP" altLang="en-US" sz="2000" b="1" dirty="0">
                <a:solidFill>
                  <a:srgbClr val="222222"/>
                </a:solidFill>
                <a:latin typeface="Meiryo UI" panose="020B0604030504040204" pitchFamily="50" charset="-128"/>
                <a:ea typeface="Meiryo UI" panose="020B0604030504040204" pitchFamily="50" charset="-128"/>
              </a:rPr>
              <a:t>時計屋大賞</a:t>
            </a:r>
            <a:r>
              <a:rPr lang="en-US" altLang="ja-JP" sz="2000" b="1" dirty="0">
                <a:solidFill>
                  <a:srgbClr val="222222"/>
                </a:solidFill>
                <a:latin typeface="Meiryo UI" panose="020B0604030504040204" pitchFamily="50" charset="-128"/>
                <a:ea typeface="Meiryo UI" panose="020B0604030504040204" pitchFamily="50" charset="-128"/>
              </a:rPr>
              <a:t> 2019』</a:t>
            </a:r>
            <a:r>
              <a:rPr lang="en-US" altLang="ja-JP" sz="2000" b="1" dirty="0">
                <a:solidFill>
                  <a:schemeClr val="tx1"/>
                </a:solidFill>
                <a:latin typeface="Meiryo UI" panose="020B0604030504040204" pitchFamily="50" charset="-128"/>
                <a:ea typeface="Meiryo UI" panose="020B0604030504040204" pitchFamily="50" charset="-128"/>
              </a:rPr>
              <a:t> </a:t>
            </a:r>
            <a:r>
              <a:rPr lang="ja-JP" altLang="en-US" sz="2000" b="1" dirty="0">
                <a:solidFill>
                  <a:schemeClr val="tx1"/>
                </a:solidFill>
                <a:latin typeface="Meiryo UI" panose="020B0604030504040204" pitchFamily="50" charset="-128"/>
                <a:ea typeface="Meiryo UI" panose="020B0604030504040204" pitchFamily="50" charset="-128"/>
              </a:rPr>
              <a:t>表彰式を開催！</a:t>
            </a:r>
            <a:endParaRPr lang="en-US" altLang="ja-JP" sz="2000" b="1" dirty="0">
              <a:solidFill>
                <a:schemeClr val="tx1"/>
              </a:solidFill>
              <a:latin typeface="Meiryo UI" panose="020B0604030504040204" pitchFamily="50" charset="-128"/>
              <a:ea typeface="Meiryo UI" panose="020B0604030504040204" pitchFamily="50" charset="-128"/>
            </a:endParaRPr>
          </a:p>
          <a:p>
            <a:pPr algn="ctr"/>
            <a:r>
              <a:rPr lang="ja-JP" altLang="en-US" sz="1400" b="1" dirty="0">
                <a:solidFill>
                  <a:schemeClr val="tx1"/>
                </a:solidFill>
                <a:latin typeface="Meiryo UI" panose="020B0604030504040204" pitchFamily="50" charset="-128"/>
                <a:ea typeface="Meiryo UI" panose="020B0604030504040204" pitchFamily="50" charset="-128"/>
              </a:rPr>
              <a:t>  　時計のスペシャリストが選ぶ、今年度の「</a:t>
            </a:r>
            <a:r>
              <a:rPr lang="en-US" altLang="ja-JP" sz="1400" b="1" dirty="0">
                <a:solidFill>
                  <a:schemeClr val="tx1"/>
                </a:solidFill>
                <a:latin typeface="Meiryo UI" panose="020B0604030504040204" pitchFamily="50" charset="-128"/>
                <a:ea typeface="Meiryo UI" panose="020B0604030504040204" pitchFamily="50" charset="-128"/>
              </a:rPr>
              <a:t>No.1</a:t>
            </a:r>
            <a:r>
              <a:rPr lang="ja-JP" altLang="en-US" sz="1400" b="1" dirty="0">
                <a:solidFill>
                  <a:schemeClr val="tx1"/>
                </a:solidFill>
                <a:latin typeface="Meiryo UI" panose="020B0604030504040204" pitchFamily="50" charset="-128"/>
                <a:ea typeface="Meiryo UI" panose="020B0604030504040204" pitchFamily="50" charset="-128"/>
              </a:rPr>
              <a:t>腕時計」が</a:t>
            </a:r>
            <a:endParaRPr lang="en-US" altLang="ja-JP" sz="1400" b="1" dirty="0">
              <a:solidFill>
                <a:schemeClr val="tx1"/>
              </a:solidFill>
              <a:latin typeface="Meiryo UI" panose="020B0604030504040204" pitchFamily="50" charset="-128"/>
              <a:ea typeface="Meiryo UI" panose="020B0604030504040204" pitchFamily="50" charset="-128"/>
            </a:endParaRPr>
          </a:p>
          <a:p>
            <a:pPr algn="ctr"/>
            <a:r>
              <a:rPr lang="en-US" altLang="ja-JP" sz="1400" b="1" dirty="0">
                <a:solidFill>
                  <a:schemeClr val="tx1"/>
                </a:solidFill>
                <a:latin typeface="Meiryo UI" panose="020B0604030504040204" pitchFamily="50" charset="-128"/>
                <a:ea typeface="Meiryo UI" panose="020B0604030504040204" pitchFamily="50" charset="-128"/>
              </a:rPr>
              <a:t>HENRY</a:t>
            </a:r>
            <a:r>
              <a:rPr lang="ja-JP" altLang="en-US" sz="1400" b="1" dirty="0">
                <a:solidFill>
                  <a:schemeClr val="tx1"/>
                </a:solidFill>
                <a:latin typeface="Meiryo UI" panose="020B0604030504040204" pitchFamily="50" charset="-128"/>
                <a:ea typeface="Meiryo UI" panose="020B0604030504040204" pitchFamily="50" charset="-128"/>
              </a:rPr>
              <a:t> </a:t>
            </a:r>
            <a:r>
              <a:rPr lang="en-US" altLang="ja-JP" sz="1400" b="1" dirty="0">
                <a:solidFill>
                  <a:schemeClr val="tx1"/>
                </a:solidFill>
                <a:latin typeface="Meiryo UI" panose="020B0604030504040204" pitchFamily="50" charset="-128"/>
                <a:ea typeface="Meiryo UI" panose="020B0604030504040204" pitchFamily="50" charset="-128"/>
              </a:rPr>
              <a:t>LONDON</a:t>
            </a:r>
            <a:r>
              <a:rPr lang="ja-JP" altLang="en-US" sz="1000" b="1" dirty="0">
                <a:solidFill>
                  <a:schemeClr val="tx1"/>
                </a:solidFill>
                <a:latin typeface="Meiryo UI" panose="020B0604030504040204" pitchFamily="50" charset="-128"/>
                <a:ea typeface="Meiryo UI" panose="020B0604030504040204" pitchFamily="50" charset="-128"/>
              </a:rPr>
              <a:t>（ヘンリーロンドン）</a:t>
            </a:r>
            <a:r>
              <a:rPr lang="ja-JP" altLang="en-US" sz="1400" b="1" dirty="0">
                <a:solidFill>
                  <a:schemeClr val="tx1"/>
                </a:solidFill>
                <a:latin typeface="Meiryo UI" panose="020B0604030504040204" pitchFamily="50" charset="-128"/>
                <a:ea typeface="Meiryo UI" panose="020B0604030504040204" pitchFamily="50" charset="-128"/>
              </a:rPr>
              <a:t>、</a:t>
            </a:r>
            <a:r>
              <a:rPr lang="en-US" altLang="ja-JP" sz="1400" b="1" dirty="0">
                <a:solidFill>
                  <a:schemeClr val="tx1"/>
                </a:solidFill>
                <a:latin typeface="Meiryo UI" panose="020B0604030504040204" pitchFamily="50" charset="-128"/>
                <a:ea typeface="Meiryo UI" panose="020B0604030504040204" pitchFamily="50" charset="-128"/>
              </a:rPr>
              <a:t>HAMILTON</a:t>
            </a:r>
            <a:r>
              <a:rPr lang="ja-JP" altLang="en-US" sz="1000" b="1" dirty="0">
                <a:solidFill>
                  <a:schemeClr val="tx1"/>
                </a:solidFill>
                <a:latin typeface="Meiryo UI" panose="020B0604030504040204" pitchFamily="50" charset="-128"/>
                <a:ea typeface="Meiryo UI" panose="020B0604030504040204" pitchFamily="50" charset="-128"/>
              </a:rPr>
              <a:t>（ハミルトン）</a:t>
            </a:r>
            <a:r>
              <a:rPr lang="ja-JP" altLang="en-US" sz="1400" b="1" dirty="0">
                <a:solidFill>
                  <a:schemeClr val="tx1"/>
                </a:solidFill>
                <a:latin typeface="Meiryo UI" panose="020B0604030504040204" pitchFamily="50" charset="-128"/>
                <a:ea typeface="Meiryo UI" panose="020B0604030504040204" pitchFamily="50" charset="-128"/>
              </a:rPr>
              <a:t>、</a:t>
            </a:r>
            <a:r>
              <a:rPr lang="en-US" altLang="ja-JP" sz="1400" b="1" dirty="0" err="1">
                <a:solidFill>
                  <a:schemeClr val="tx1"/>
                </a:solidFill>
                <a:latin typeface="Meiryo UI" panose="020B0604030504040204" pitchFamily="50" charset="-128"/>
                <a:ea typeface="Meiryo UI" panose="020B0604030504040204" pitchFamily="50" charset="-128"/>
              </a:rPr>
              <a:t>agnes</a:t>
            </a:r>
            <a:r>
              <a:rPr lang="ja-JP" altLang="en-US" sz="1400" b="1" dirty="0">
                <a:solidFill>
                  <a:schemeClr val="tx1"/>
                </a:solidFill>
                <a:latin typeface="Meiryo UI" panose="020B0604030504040204" pitchFamily="50" charset="-128"/>
                <a:ea typeface="Meiryo UI" panose="020B0604030504040204" pitchFamily="50" charset="-128"/>
              </a:rPr>
              <a:t> </a:t>
            </a:r>
            <a:r>
              <a:rPr lang="en-US" altLang="ja-JP" sz="1400" b="1" dirty="0">
                <a:solidFill>
                  <a:schemeClr val="tx1"/>
                </a:solidFill>
                <a:latin typeface="Meiryo UI" panose="020B0604030504040204" pitchFamily="50" charset="-128"/>
                <a:ea typeface="Meiryo UI" panose="020B0604030504040204" pitchFamily="50" charset="-128"/>
              </a:rPr>
              <a:t>b</a:t>
            </a:r>
            <a:r>
              <a:rPr lang="ja-JP" altLang="en-US" sz="900" b="1" dirty="0">
                <a:solidFill>
                  <a:schemeClr val="tx1"/>
                </a:solidFill>
                <a:latin typeface="Meiryo UI" panose="020B0604030504040204" pitchFamily="50" charset="-128"/>
                <a:ea typeface="Meiryo UI" panose="020B0604030504040204" pitchFamily="50" charset="-128"/>
              </a:rPr>
              <a:t>（アニエスベー）</a:t>
            </a:r>
            <a:endParaRPr lang="en-US" altLang="ja-JP" sz="600" b="1" dirty="0">
              <a:solidFill>
                <a:schemeClr val="tx1"/>
              </a:solidFill>
              <a:latin typeface="Meiryo UI" panose="020B0604030504040204" pitchFamily="50" charset="-128"/>
              <a:ea typeface="Meiryo UI" panose="020B0604030504040204" pitchFamily="50" charset="-128"/>
            </a:endParaRPr>
          </a:p>
          <a:p>
            <a:pPr algn="ctr"/>
            <a:r>
              <a:rPr lang="ja-JP" altLang="en-US" sz="1400" b="1" dirty="0">
                <a:solidFill>
                  <a:schemeClr val="tx1"/>
                </a:solidFill>
                <a:latin typeface="Meiryo UI" panose="020B0604030504040204" pitchFamily="50" charset="-128"/>
                <a:ea typeface="Meiryo UI" panose="020B0604030504040204" pitchFamily="50" charset="-128"/>
              </a:rPr>
              <a:t>の</a:t>
            </a:r>
            <a:r>
              <a:rPr lang="en-US" altLang="ja-JP" sz="1400" b="1" dirty="0">
                <a:solidFill>
                  <a:schemeClr val="tx1"/>
                </a:solidFill>
                <a:latin typeface="Meiryo UI" panose="020B0604030504040204" pitchFamily="50" charset="-128"/>
                <a:ea typeface="Meiryo UI" panose="020B0604030504040204" pitchFamily="50" charset="-128"/>
              </a:rPr>
              <a:t>3</a:t>
            </a:r>
            <a:r>
              <a:rPr lang="ja-JP" altLang="en-US" sz="1400" b="1" dirty="0">
                <a:solidFill>
                  <a:schemeClr val="tx1"/>
                </a:solidFill>
                <a:latin typeface="Meiryo UI" panose="020B0604030504040204" pitchFamily="50" charset="-128"/>
                <a:ea typeface="Meiryo UI" panose="020B0604030504040204" pitchFamily="50" charset="-128"/>
              </a:rPr>
              <a:t>本に決定</a:t>
            </a:r>
            <a:r>
              <a:rPr lang="en-US" altLang="ja-JP" sz="1400" b="1" dirty="0">
                <a:solidFill>
                  <a:schemeClr val="tx1"/>
                </a:solidFill>
                <a:latin typeface="Meiryo UI" panose="020B0604030504040204" pitchFamily="50" charset="-128"/>
                <a:ea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endParaRPr>
          </a:p>
        </p:txBody>
      </p:sp>
      <p:pic>
        <p:nvPicPr>
          <p:cNvPr id="28" name="Picture 2">
            <a:extLst>
              <a:ext uri="{FF2B5EF4-FFF2-40B4-BE49-F238E27FC236}">
                <a16:creationId xmlns:a16="http://schemas.microsoft.com/office/drawing/2014/main" id="{D087995D-C247-E844-8B87-65A2EB90C3C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50566" y1="19570" x2="47547" y2="77088"/>
                        <a14:foregroundMark x1="15472" y1="40573" x2="83396" y2="41050"/>
                        <a14:foregroundMark x1="18868" y1="47017" x2="32453" y2="58473"/>
                        <a14:foregroundMark x1="69811" y1="48449" x2="56604" y2="63723"/>
                      </a14:backgroundRemoval>
                    </a14:imgEffect>
                  </a14:imgLayer>
                </a14:imgProps>
              </a:ext>
              <a:ext uri="{28A0092B-C50C-407E-A947-70E740481C1C}">
                <a14:useLocalDpi xmlns:a14="http://schemas.microsoft.com/office/drawing/2010/main" val="0"/>
              </a:ext>
            </a:extLst>
          </a:blip>
          <a:srcRect/>
          <a:stretch>
            <a:fillRect/>
          </a:stretch>
        </p:blipFill>
        <p:spPr bwMode="auto">
          <a:xfrm>
            <a:off x="100011" y="-87560"/>
            <a:ext cx="912230" cy="1442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角丸四角形 28"/>
          <p:cNvSpPr/>
          <p:nvPr/>
        </p:nvSpPr>
        <p:spPr>
          <a:xfrm>
            <a:off x="123122" y="7070095"/>
            <a:ext cx="6613809" cy="2743366"/>
          </a:xfrm>
          <a:prstGeom prst="roundRect">
            <a:avLst>
              <a:gd name="adj" fmla="val 0"/>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90000" rIns="0" rtlCol="0" anchor="t"/>
          <a:lstStyle/>
          <a:p>
            <a:pPr algn="ctr">
              <a:lnSpc>
                <a:spcPct val="130000"/>
              </a:lnSpc>
            </a:pPr>
            <a:endParaRPr lang="en-US" altLang="ja-JP" sz="300" b="1" u="sng"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70500" y="7186089"/>
            <a:ext cx="1107996" cy="276999"/>
          </a:xfrm>
          <a:prstGeom prst="rect">
            <a:avLst/>
          </a:prstGeom>
        </p:spPr>
        <p:txBody>
          <a:bodyPr wrap="none">
            <a:spAutoFit/>
          </a:bodyPr>
          <a:lstStyle/>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受賞商品</a:t>
            </a:r>
            <a:r>
              <a:rPr lang="en-US" altLang="ja-JP" sz="1200" dirty="0">
                <a:latin typeface="メイリオ" panose="020B0604030504040204" pitchFamily="50" charset="-128"/>
                <a:ea typeface="メイリオ" panose="020B0604030504040204" pitchFamily="50" charset="-128"/>
              </a:rPr>
              <a:t>】</a:t>
            </a:r>
          </a:p>
        </p:txBody>
      </p:sp>
      <p:sp>
        <p:nvSpPr>
          <p:cNvPr id="11" name="正方形/長方形 10"/>
          <p:cNvSpPr/>
          <p:nvPr/>
        </p:nvSpPr>
        <p:spPr>
          <a:xfrm>
            <a:off x="936104" y="7684099"/>
            <a:ext cx="1484784" cy="2031325"/>
          </a:xfrm>
          <a:prstGeom prst="rect">
            <a:avLst/>
          </a:prstGeom>
        </p:spPr>
        <p:txBody>
          <a:bodyPr wrap="square">
            <a:spAutoFit/>
          </a:bodyPr>
          <a:lstStyle/>
          <a:p>
            <a:r>
              <a:rPr lang="ja-JP" altLang="en-US" sz="900" dirty="0"/>
              <a:t>豊富なカラーバリエーションとヴィンテージ・ルックなデザインに定評のある英国の腕時計ブランド「ヘンリーロンドン」は、</a:t>
            </a:r>
            <a:r>
              <a:rPr lang="en-US" altLang="ja-JP" sz="900" dirty="0"/>
              <a:t>2015</a:t>
            </a:r>
            <a:r>
              <a:rPr lang="ja-JP" altLang="en-US" sz="900" dirty="0"/>
              <a:t>年にイギリス ロンドンで誕生。時計の裏</a:t>
            </a:r>
            <a:r>
              <a:rPr lang="ja-JP" altLang="en-US" sz="900" dirty="0" err="1"/>
              <a:t>ぶたに</a:t>
            </a:r>
            <a:r>
              <a:rPr lang="ja-JP" altLang="en-US" sz="900" dirty="0"/>
              <a:t>お好きな言葉を刻印できるのも特徴のひとつで、心を込めたメッセージを刻み、世界でたったひとつのオリジナルウォッチを作ることが出来ます。心に残る贈り物にふさわしいブランドです。</a:t>
            </a:r>
          </a:p>
        </p:txBody>
      </p:sp>
      <p:sp>
        <p:nvSpPr>
          <p:cNvPr id="17" name="正方形/長方形 16"/>
          <p:cNvSpPr/>
          <p:nvPr/>
        </p:nvSpPr>
        <p:spPr>
          <a:xfrm>
            <a:off x="227055" y="7437535"/>
            <a:ext cx="2121825" cy="246564"/>
          </a:xfrm>
          <a:prstGeom prst="rect">
            <a:avLst/>
          </a:prstGeom>
          <a:solidFill>
            <a:schemeClr val="tx1"/>
          </a:solidFill>
          <a:ln>
            <a:noFill/>
          </a:ln>
        </p:spPr>
        <p:txBody>
          <a:bodyPr wrap="square" rtlCol="0" anchor="ctr">
            <a:spAutoFit/>
          </a:bodyPr>
          <a:lstStyle/>
          <a:p>
            <a:pPr algn="ct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p:nvPr/>
        </p:nvSpPr>
        <p:spPr>
          <a:xfrm>
            <a:off x="476672" y="7426557"/>
            <a:ext cx="2121825" cy="261610"/>
          </a:xfrm>
          <a:prstGeom prst="rect">
            <a:avLst/>
          </a:prstGeom>
        </p:spPr>
        <p:txBody>
          <a:bodyPr wrap="square">
            <a:spAutoFit/>
          </a:bodyPr>
          <a:lstStyle/>
          <a:p>
            <a:r>
              <a:rPr lang="en-US" altLang="ja-JP" sz="1100" dirty="0">
                <a:solidFill>
                  <a:schemeClr val="bg1"/>
                </a:solidFill>
              </a:rPr>
              <a:t>HENRYLONDON</a:t>
            </a:r>
            <a:r>
              <a:rPr lang="ja-JP" altLang="en-US" sz="800" dirty="0">
                <a:solidFill>
                  <a:schemeClr val="bg1"/>
                </a:solidFill>
              </a:rPr>
              <a:t>（ヘンリーロンドン）</a:t>
            </a:r>
          </a:p>
        </p:txBody>
      </p:sp>
      <p:sp>
        <p:nvSpPr>
          <p:cNvPr id="41" name="正方形/長方形 40"/>
          <p:cNvSpPr/>
          <p:nvPr/>
        </p:nvSpPr>
        <p:spPr>
          <a:xfrm>
            <a:off x="2459303" y="7441603"/>
            <a:ext cx="2121825" cy="246564"/>
          </a:xfrm>
          <a:prstGeom prst="rect">
            <a:avLst/>
          </a:prstGeom>
          <a:solidFill>
            <a:schemeClr val="tx1"/>
          </a:solidFill>
          <a:ln>
            <a:noFill/>
          </a:ln>
        </p:spPr>
        <p:txBody>
          <a:bodyPr wrap="square" rtlCol="0" anchor="ctr">
            <a:spAutoFit/>
          </a:bodyPr>
          <a:lstStyle/>
          <a:p>
            <a:pPr algn="ct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正方形/長方形 41"/>
          <p:cNvSpPr/>
          <p:nvPr/>
        </p:nvSpPr>
        <p:spPr>
          <a:xfrm>
            <a:off x="2459302" y="7426557"/>
            <a:ext cx="2121825" cy="261610"/>
          </a:xfrm>
          <a:prstGeom prst="rect">
            <a:avLst/>
          </a:prstGeom>
        </p:spPr>
        <p:txBody>
          <a:bodyPr wrap="square">
            <a:spAutoFit/>
          </a:bodyPr>
          <a:lstStyle/>
          <a:p>
            <a:r>
              <a:rPr lang="en-US" altLang="ja-JP" sz="1100" dirty="0">
                <a:solidFill>
                  <a:schemeClr val="bg1"/>
                </a:solidFill>
              </a:rPr>
              <a:t>HAMILTON</a:t>
            </a:r>
            <a:r>
              <a:rPr lang="ja-JP" altLang="en-US" sz="800" dirty="0">
                <a:solidFill>
                  <a:schemeClr val="bg1"/>
                </a:solidFill>
              </a:rPr>
              <a:t>（ハミルトン）</a:t>
            </a:r>
          </a:p>
        </p:txBody>
      </p:sp>
      <p:sp>
        <p:nvSpPr>
          <p:cNvPr id="43" name="正方形/長方形 42"/>
          <p:cNvSpPr/>
          <p:nvPr/>
        </p:nvSpPr>
        <p:spPr>
          <a:xfrm>
            <a:off x="4691551" y="7441603"/>
            <a:ext cx="1977809" cy="246564"/>
          </a:xfrm>
          <a:prstGeom prst="rect">
            <a:avLst/>
          </a:prstGeom>
          <a:solidFill>
            <a:schemeClr val="tx1"/>
          </a:solidFill>
          <a:ln>
            <a:noFill/>
          </a:ln>
        </p:spPr>
        <p:txBody>
          <a:bodyPr wrap="square" rtlCol="0" anchor="ctr">
            <a:spAutoFit/>
          </a:bodyPr>
          <a:lstStyle/>
          <a:p>
            <a:pPr algn="ct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正方形/長方形 43"/>
          <p:cNvSpPr/>
          <p:nvPr/>
        </p:nvSpPr>
        <p:spPr>
          <a:xfrm>
            <a:off x="4691551" y="7410825"/>
            <a:ext cx="2121825" cy="276999"/>
          </a:xfrm>
          <a:prstGeom prst="rect">
            <a:avLst/>
          </a:prstGeom>
        </p:spPr>
        <p:txBody>
          <a:bodyPr wrap="square">
            <a:spAutoFit/>
          </a:bodyPr>
          <a:lstStyle/>
          <a:p>
            <a:r>
              <a:rPr lang="en-US" altLang="ja-JP" sz="1200" dirty="0" err="1">
                <a:solidFill>
                  <a:schemeClr val="bg1"/>
                </a:solidFill>
              </a:rPr>
              <a:t>agnes</a:t>
            </a:r>
            <a:r>
              <a:rPr lang="en-US" altLang="ja-JP" sz="1200" dirty="0">
                <a:solidFill>
                  <a:schemeClr val="bg1"/>
                </a:solidFill>
              </a:rPr>
              <a:t> b</a:t>
            </a:r>
            <a:r>
              <a:rPr lang="ja-JP" altLang="en-US" sz="900" dirty="0">
                <a:solidFill>
                  <a:schemeClr val="bg1"/>
                </a:solidFill>
              </a:rPr>
              <a:t>（アニエスベー）</a:t>
            </a:r>
          </a:p>
        </p:txBody>
      </p:sp>
      <p:sp>
        <p:nvSpPr>
          <p:cNvPr id="46" name="テキスト ボックス 32"/>
          <p:cNvSpPr txBox="1"/>
          <p:nvPr/>
        </p:nvSpPr>
        <p:spPr>
          <a:xfrm>
            <a:off x="2420888" y="9318759"/>
            <a:ext cx="899844" cy="41549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050" dirty="0"/>
              <a:t>H69439931</a:t>
            </a:r>
          </a:p>
          <a:p>
            <a:r>
              <a:rPr lang="en-US" altLang="ja-JP" sz="1050" dirty="0"/>
              <a:t>\58000</a:t>
            </a:r>
            <a:endParaRPr kumimoji="1" lang="ja-JP" altLang="en-US" sz="1050" dirty="0"/>
          </a:p>
        </p:txBody>
      </p:sp>
      <p:sp>
        <p:nvSpPr>
          <p:cNvPr id="19" name="正方形/長方形 18"/>
          <p:cNvSpPr/>
          <p:nvPr/>
        </p:nvSpPr>
        <p:spPr>
          <a:xfrm>
            <a:off x="3225134" y="7692870"/>
            <a:ext cx="1355994" cy="2031325"/>
          </a:xfrm>
          <a:prstGeom prst="rect">
            <a:avLst/>
          </a:prstGeom>
        </p:spPr>
        <p:txBody>
          <a:bodyPr wrap="square">
            <a:spAutoFit/>
          </a:bodyPr>
          <a:lstStyle/>
          <a:p>
            <a:r>
              <a:rPr lang="ja-JP" altLang="en-US" sz="900" dirty="0"/>
              <a:t>ハミルトンは</a:t>
            </a:r>
            <a:r>
              <a:rPr lang="en-US" altLang="ja-JP" sz="900" dirty="0"/>
              <a:t>1892</a:t>
            </a:r>
            <a:r>
              <a:rPr lang="ja-JP" altLang="en-US" sz="900" dirty="0"/>
              <a:t>年アメリカ合衆国ペンシルバニア州、ランカスターで創業。スイスのテクノロジーとアメリカンスピリットが融合した、タイムピースを生み出し続けています。バリエーション豊かなハミルトンの時計は、ハリウッドからも愛され続けており、これまでに</a:t>
            </a:r>
            <a:r>
              <a:rPr lang="en-US" altLang="ja-JP" sz="900" dirty="0"/>
              <a:t>500</a:t>
            </a:r>
            <a:r>
              <a:rPr lang="ja-JP" altLang="en-US" sz="900" dirty="0"/>
              <a:t>本以上ものハリウッド映画に登場しています。</a:t>
            </a:r>
          </a:p>
        </p:txBody>
      </p:sp>
      <p:sp>
        <p:nvSpPr>
          <p:cNvPr id="47" name="テキスト ボックス 14"/>
          <p:cNvSpPr txBox="1"/>
          <p:nvPr/>
        </p:nvSpPr>
        <p:spPr>
          <a:xfrm>
            <a:off x="4581128" y="9362038"/>
            <a:ext cx="988360" cy="41549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050" dirty="0"/>
              <a:t>FBSD941</a:t>
            </a:r>
          </a:p>
          <a:p>
            <a:r>
              <a:rPr lang="en-US" altLang="ja-JP" sz="1050" dirty="0"/>
              <a:t>\</a:t>
            </a:r>
            <a:r>
              <a:rPr kumimoji="1" lang="en-US" altLang="ja-JP" sz="1050" dirty="0"/>
              <a:t>28000</a:t>
            </a:r>
            <a:endParaRPr kumimoji="1" lang="ja-JP" altLang="en-US" sz="1050" dirty="0"/>
          </a:p>
        </p:txBody>
      </p:sp>
      <p:sp>
        <p:nvSpPr>
          <p:cNvPr id="21" name="正方形/長方形 20"/>
          <p:cNvSpPr/>
          <p:nvPr/>
        </p:nvSpPr>
        <p:spPr>
          <a:xfrm>
            <a:off x="5255138" y="7765620"/>
            <a:ext cx="1384891" cy="1892826"/>
          </a:xfrm>
          <a:prstGeom prst="rect">
            <a:avLst/>
          </a:prstGeom>
        </p:spPr>
        <p:txBody>
          <a:bodyPr wrap="square">
            <a:spAutoFit/>
          </a:bodyPr>
          <a:lstStyle/>
          <a:p>
            <a:r>
              <a:rPr lang="ja-JP" altLang="en-US" sz="900" dirty="0"/>
              <a:t>フレンチカジュアルを代表するパリのブランド。流行に捉われず、着心地の良さやカッティングにこだわった独自のスタイルを持つアニエスベー。ウオッチラインは</a:t>
            </a:r>
            <a:r>
              <a:rPr lang="en-US" altLang="ja-JP" sz="900" dirty="0"/>
              <a:t>1989</a:t>
            </a:r>
            <a:r>
              <a:rPr lang="ja-JP" altLang="en-US" sz="900" dirty="0"/>
              <a:t>年のスタート以来、エスプリの効いたディテールとシンプルなフォルム、着ける人の個性で魅力が広がるデザインで、幅広い世代に親しまれています。</a:t>
            </a:r>
          </a:p>
        </p:txBody>
      </p:sp>
      <p:pic>
        <p:nvPicPr>
          <p:cNvPr id="30" name="Picture 2" descr="C:\Users\tsugawa_naoto\Desktop\ＰＲ強化プロジェクト\時計屋大賞\ロゴデータ\金透過.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2043" y="7070095"/>
            <a:ext cx="465341" cy="7606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63437" y="7845294"/>
            <a:ext cx="746467" cy="1536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08806" y="7786430"/>
            <a:ext cx="816327" cy="1566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tsugawa_naoto\Desktop\セレクト\_A9_119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16194" y="2459740"/>
            <a:ext cx="2553166" cy="1701172"/>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227054" y="2360712"/>
            <a:ext cx="3850017" cy="938719"/>
          </a:xfrm>
          <a:prstGeom prst="rect">
            <a:avLst/>
          </a:prstGeom>
        </p:spPr>
        <p:txBody>
          <a:bodyPr wrap="square">
            <a:spAutoFit/>
          </a:bodyPr>
          <a:lstStyle/>
          <a:p>
            <a:pPr algn="just"/>
            <a:r>
              <a:rPr lang="ja-JP" altLang="en-US" sz="1100" dirty="0">
                <a:latin typeface="メイリオ" panose="020B0604030504040204" pitchFamily="50" charset="-128"/>
                <a:ea typeface="メイリオ" panose="020B0604030504040204" pitchFamily="50" charset="-128"/>
              </a:rPr>
              <a:t>記念すべき第</a:t>
            </a:r>
            <a:r>
              <a:rPr lang="en-US" altLang="ja-JP" sz="1100" dirty="0">
                <a:latin typeface="メイリオ" panose="020B0604030504040204" pitchFamily="50" charset="-128"/>
                <a:ea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rPr>
              <a:t>回目の開催となる今年度のテーマは「国・地域別」</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。８地域</a:t>
            </a:r>
            <a:r>
              <a:rPr lang="en-US" altLang="ja-JP" sz="1100" dirty="0">
                <a:latin typeface="メイリオ" panose="020B0604030504040204" pitchFamily="50" charset="-128"/>
                <a:ea typeface="メイリオ" panose="020B0604030504040204" pitchFamily="50" charset="-128"/>
                <a:cs typeface="Meiryo UI" panose="020B0604030504040204" pitchFamily="50" charset="-128"/>
              </a:rPr>
              <a:t>11</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ヶ国発の、</a:t>
            </a:r>
            <a:r>
              <a:rPr lang="en-US" altLang="ja-JP" sz="1100" dirty="0">
                <a:latin typeface="メイリオ" panose="020B0604030504040204" pitchFamily="50" charset="-128"/>
                <a:ea typeface="メイリオ" panose="020B0604030504040204" pitchFamily="50" charset="-128"/>
                <a:cs typeface="Meiryo UI" panose="020B0604030504040204" pitchFamily="50" charset="-128"/>
              </a:rPr>
              <a:t>1000</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品のファッションウォッチが集結し、</a:t>
            </a:r>
            <a:r>
              <a:rPr lang="en-US" altLang="ja-JP" sz="1100" dirty="0">
                <a:latin typeface="メイリオ" panose="020B0604030504040204" pitchFamily="50" charset="-128"/>
                <a:ea typeface="メイリオ" panose="020B0604030504040204" pitchFamily="50" charset="-128"/>
                <a:cs typeface="Meiryo UI" panose="020B0604030504040204" pitchFamily="50" charset="-128"/>
              </a:rPr>
              <a:t>8</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地域ごとの国別部門賞、選出された時計の中から、最も優れている腕時計</a:t>
            </a:r>
            <a:r>
              <a:rPr lang="en-US" altLang="ja-JP" sz="1100" dirty="0">
                <a:latin typeface="メイリオ" panose="020B0604030504040204" pitchFamily="50" charset="-128"/>
                <a:ea typeface="メイリオ" panose="020B0604030504040204" pitchFamily="50" charset="-128"/>
                <a:cs typeface="Meiryo UI" panose="020B0604030504040204" pitchFamily="50" charset="-128"/>
              </a:rPr>
              <a:t>3</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型を、最高金賞として表彰しました。</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76978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7023" y="673182"/>
            <a:ext cx="816327" cy="1566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292" t="4708" r="7961" b="3510"/>
          <a:stretch/>
        </p:blipFill>
        <p:spPr bwMode="auto">
          <a:xfrm>
            <a:off x="1061694" y="6257003"/>
            <a:ext cx="964512" cy="1425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コンテンツ プレースホルダー 2"/>
          <p:cNvSpPr>
            <a:spLocks noGrp="1"/>
          </p:cNvSpPr>
          <p:nvPr>
            <p:ph idx="1"/>
          </p:nvPr>
        </p:nvSpPr>
        <p:spPr>
          <a:xfrm>
            <a:off x="373087" y="252390"/>
            <a:ext cx="6172200" cy="8648432"/>
          </a:xfrm>
        </p:spPr>
        <p:txBody>
          <a:bodyPr>
            <a:normAutofit/>
          </a:bodyPr>
          <a:lstStyle/>
          <a:p>
            <a:pPr marL="0" indent="0" fontAlgn="base">
              <a:buNone/>
            </a:pPr>
            <a:endParaRPr lang="en-US" altLang="ja-JP" sz="900" dirty="0">
              <a:latin typeface="メイリオ" panose="020B0604030504040204" pitchFamily="50" charset="-128"/>
              <a:ea typeface="メイリオ" panose="020B0604030504040204" pitchFamily="50" charset="-128"/>
            </a:endParaRPr>
          </a:p>
          <a:p>
            <a:pPr marL="0" indent="0" fontAlgn="base">
              <a:buNone/>
            </a:pPr>
            <a:endParaRPr lang="en-US" altLang="ja-JP" sz="900" dirty="0">
              <a:latin typeface="メイリオ" panose="020B0604030504040204" pitchFamily="50" charset="-128"/>
              <a:ea typeface="メイリオ" panose="020B0604030504040204" pitchFamily="50" charset="-128"/>
            </a:endParaRPr>
          </a:p>
          <a:p>
            <a:pPr marL="0" indent="0" fontAlgn="base">
              <a:buNone/>
            </a:pPr>
            <a:endParaRPr lang="en-US" altLang="ja-JP" sz="900" dirty="0">
              <a:latin typeface="メイリオ" panose="020B0604030504040204" pitchFamily="50" charset="-128"/>
              <a:ea typeface="メイリオ" panose="020B0604030504040204" pitchFamily="50" charset="-128"/>
            </a:endParaRPr>
          </a:p>
          <a:p>
            <a:pPr marL="0" indent="0" fontAlgn="base">
              <a:buNone/>
            </a:pPr>
            <a:endParaRPr lang="en-US" altLang="ja-JP" sz="900" dirty="0">
              <a:latin typeface="メイリオ" panose="020B0604030504040204" pitchFamily="50" charset="-128"/>
              <a:ea typeface="メイリオ" panose="020B0604030504040204" pitchFamily="50" charset="-128"/>
            </a:endParaRPr>
          </a:p>
          <a:p>
            <a:pPr marL="0" indent="0" fontAlgn="base">
              <a:buNone/>
            </a:pPr>
            <a:endParaRPr lang="en-US" altLang="ja-JP" sz="900" dirty="0">
              <a:latin typeface="メイリオ" panose="020B0604030504040204" pitchFamily="50" charset="-128"/>
              <a:ea typeface="メイリオ" panose="020B0604030504040204" pitchFamily="50" charset="-128"/>
            </a:endParaRPr>
          </a:p>
          <a:p>
            <a:pPr marL="0" indent="0" fontAlgn="base">
              <a:buNone/>
            </a:pPr>
            <a:endParaRPr lang="en-US" altLang="ja-JP" sz="900" dirty="0">
              <a:latin typeface="メイリオ" panose="020B0604030504040204" pitchFamily="50" charset="-128"/>
              <a:ea typeface="メイリオ" panose="020B0604030504040204" pitchFamily="50" charset="-128"/>
            </a:endParaRPr>
          </a:p>
          <a:p>
            <a:pPr marL="0" indent="0" fontAlgn="base">
              <a:buNone/>
            </a:pPr>
            <a:endParaRPr lang="en-US" altLang="ja-JP" sz="900" dirty="0">
              <a:latin typeface="メイリオ" panose="020B0604030504040204" pitchFamily="50" charset="-128"/>
              <a:ea typeface="メイリオ" panose="020B0604030504040204" pitchFamily="50" charset="-128"/>
            </a:endParaRPr>
          </a:p>
          <a:p>
            <a:pPr marL="0" indent="0" fontAlgn="base">
              <a:buNone/>
            </a:pPr>
            <a:endParaRPr lang="en-US" altLang="ja-JP" sz="900" dirty="0">
              <a:latin typeface="メイリオ" panose="020B0604030504040204" pitchFamily="50" charset="-128"/>
              <a:ea typeface="メイリオ" panose="020B0604030504040204" pitchFamily="50" charset="-128"/>
            </a:endParaRPr>
          </a:p>
          <a:p>
            <a:pPr marL="0" indent="0" fontAlgn="base">
              <a:buNone/>
            </a:pPr>
            <a:endParaRPr lang="en-US" altLang="ja-JP" sz="900" dirty="0">
              <a:latin typeface="メイリオ" panose="020B0604030504040204" pitchFamily="50" charset="-128"/>
              <a:ea typeface="メイリオ" panose="020B0604030504040204" pitchFamily="50" charset="-128"/>
            </a:endParaRPr>
          </a:p>
          <a:p>
            <a:pPr marL="0" indent="0" fontAlgn="base">
              <a:buNone/>
            </a:pPr>
            <a:endParaRPr lang="en-US" altLang="ja-JP" sz="900" dirty="0">
              <a:latin typeface="メイリオ" panose="020B0604030504040204" pitchFamily="50" charset="-128"/>
              <a:ea typeface="メイリオ" panose="020B0604030504040204" pitchFamily="50" charset="-128"/>
            </a:endParaRPr>
          </a:p>
          <a:p>
            <a:pPr marL="0" indent="0" fontAlgn="base">
              <a:buNone/>
            </a:pPr>
            <a:endParaRPr lang="en-US" altLang="ja-JP" sz="900" dirty="0">
              <a:latin typeface="メイリオ" panose="020B0604030504040204" pitchFamily="50" charset="-128"/>
              <a:ea typeface="メイリオ" panose="020B0604030504040204" pitchFamily="50" charset="-128"/>
            </a:endParaRPr>
          </a:p>
          <a:p>
            <a:pPr marL="0" indent="0" fontAlgn="base">
              <a:buNone/>
            </a:pPr>
            <a:endParaRPr lang="en-US" altLang="ja-JP" sz="900" dirty="0">
              <a:latin typeface="メイリオ" panose="020B0604030504040204" pitchFamily="50" charset="-128"/>
              <a:ea typeface="メイリオ" panose="020B0604030504040204" pitchFamily="50" charset="-128"/>
            </a:endParaRPr>
          </a:p>
          <a:p>
            <a:pPr marL="0" indent="0" fontAlgn="base">
              <a:buNone/>
            </a:pPr>
            <a:endParaRPr lang="en-US" altLang="ja-JP" sz="900" dirty="0">
              <a:latin typeface="メイリオ" panose="020B0604030504040204" pitchFamily="50" charset="-128"/>
              <a:ea typeface="メイリオ" panose="020B0604030504040204" pitchFamily="50" charset="-128"/>
            </a:endParaRPr>
          </a:p>
          <a:p>
            <a:pPr marL="0" indent="0" fontAlgn="base">
              <a:buNone/>
            </a:pPr>
            <a:endParaRPr lang="en-US" altLang="ja-JP" sz="900" dirty="0">
              <a:latin typeface="メイリオ" panose="020B0604030504040204" pitchFamily="50" charset="-128"/>
              <a:ea typeface="メイリオ" panose="020B0604030504040204" pitchFamily="50" charset="-128"/>
            </a:endParaRPr>
          </a:p>
          <a:p>
            <a:pPr marL="0" indent="0" fontAlgn="base">
              <a:buNone/>
            </a:pPr>
            <a:endParaRPr lang="en-US" altLang="ja-JP" sz="900" dirty="0">
              <a:latin typeface="メイリオ" panose="020B0604030504040204" pitchFamily="50" charset="-128"/>
              <a:ea typeface="メイリオ" panose="020B0604030504040204" pitchFamily="50" charset="-128"/>
            </a:endParaRPr>
          </a:p>
          <a:p>
            <a:pPr marL="0" indent="0" fontAlgn="base">
              <a:buNone/>
            </a:pPr>
            <a:endParaRPr lang="en-US" altLang="ja-JP" sz="900" dirty="0">
              <a:latin typeface="メイリオ" panose="020B0604030504040204" pitchFamily="50" charset="-128"/>
              <a:ea typeface="メイリオ" panose="020B0604030504040204" pitchFamily="50" charset="-128"/>
            </a:endParaRPr>
          </a:p>
          <a:p>
            <a:pPr marL="0" indent="0" fontAlgn="base">
              <a:buNone/>
            </a:pPr>
            <a:endParaRPr lang="en-US" altLang="ja-JP" sz="900" dirty="0">
              <a:latin typeface="メイリオ" panose="020B0604030504040204" pitchFamily="50" charset="-128"/>
              <a:ea typeface="メイリオ" panose="020B0604030504040204" pitchFamily="50" charset="-128"/>
            </a:endParaRPr>
          </a:p>
          <a:p>
            <a:pPr marL="0" indent="0" fontAlgn="base">
              <a:buNone/>
            </a:pPr>
            <a:endParaRPr lang="en-US" altLang="ja-JP" sz="900" dirty="0">
              <a:latin typeface="メイリオ" panose="020B0604030504040204" pitchFamily="50" charset="-128"/>
              <a:ea typeface="メイリオ" panose="020B0604030504040204" pitchFamily="50" charset="-128"/>
            </a:endParaRPr>
          </a:p>
          <a:p>
            <a:pPr marL="0" indent="0" fontAlgn="base">
              <a:buNone/>
            </a:pPr>
            <a:endParaRPr lang="en-US" altLang="ja-JP" sz="900" dirty="0">
              <a:latin typeface="メイリオ" panose="020B0604030504040204" pitchFamily="50" charset="-128"/>
              <a:ea typeface="メイリオ" panose="020B0604030504040204" pitchFamily="50" charset="-128"/>
            </a:endParaRPr>
          </a:p>
          <a:p>
            <a:pPr marL="0" indent="0" fontAlgn="base">
              <a:buNone/>
            </a:pPr>
            <a:endParaRPr lang="en-US" altLang="ja-JP" sz="1050" dirty="0">
              <a:latin typeface="メイリオ" panose="020B0604030504040204" pitchFamily="50" charset="-128"/>
              <a:ea typeface="メイリオ" panose="020B0604030504040204" pitchFamily="50" charset="-128"/>
            </a:endParaRPr>
          </a:p>
          <a:p>
            <a:pPr marL="0" indent="0" fontAlgn="base">
              <a:buNone/>
            </a:pPr>
            <a:endParaRPr lang="en-US" altLang="ja-JP" sz="1050" dirty="0">
              <a:latin typeface="メイリオ" panose="020B0604030504040204" pitchFamily="50" charset="-128"/>
              <a:ea typeface="メイリオ" panose="020B0604030504040204" pitchFamily="50" charset="-128"/>
            </a:endParaRPr>
          </a:p>
          <a:p>
            <a:pPr marL="0" indent="0" fontAlgn="base">
              <a:buNone/>
            </a:pPr>
            <a:endParaRPr lang="en-US" altLang="ja-JP" sz="1050" dirty="0">
              <a:latin typeface="メイリオ" panose="020B0604030504040204" pitchFamily="50" charset="-128"/>
              <a:ea typeface="メイリオ" panose="020B0604030504040204" pitchFamily="50" charset="-128"/>
            </a:endParaRPr>
          </a:p>
          <a:p>
            <a:pPr marL="0" indent="0" fontAlgn="base">
              <a:buNone/>
            </a:pPr>
            <a:endParaRPr lang="en-US" altLang="ja-JP" sz="1300" dirty="0">
              <a:latin typeface="メイリオ" panose="020B0604030504040204" pitchFamily="50" charset="-128"/>
              <a:ea typeface="メイリオ" panose="020B0604030504040204" pitchFamily="50" charset="-128"/>
            </a:endParaRPr>
          </a:p>
          <a:p>
            <a:pPr marL="0" indent="0" fontAlgn="base">
              <a:buNone/>
            </a:pPr>
            <a:r>
              <a:rPr lang="ja-JP" altLang="en-US" sz="1050" dirty="0">
                <a:latin typeface="メイリオ" panose="020B0604030504040204" pitchFamily="50" charset="-128"/>
                <a:ea typeface="メイリオ" panose="020B0604030504040204" pitchFamily="50" charset="-128"/>
              </a:rPr>
              <a:t>　</a:t>
            </a:r>
            <a:endParaRPr lang="en-US" altLang="ja-JP" sz="1050" dirty="0">
              <a:latin typeface="メイリオ" panose="020B0604030504040204" pitchFamily="50" charset="-128"/>
              <a:ea typeface="メイリオ" panose="020B0604030504040204" pitchFamily="50" charset="-128"/>
            </a:endParaRPr>
          </a:p>
          <a:p>
            <a:pPr marL="0" indent="0" fontAlgn="base">
              <a:buNone/>
            </a:pPr>
            <a:r>
              <a:rPr lang="ja-JP" altLang="en-US" sz="1050" dirty="0">
                <a:latin typeface="メイリオ" panose="020B0604030504040204" pitchFamily="50" charset="-128"/>
                <a:ea typeface="メイリオ" panose="020B0604030504040204" pitchFamily="50" charset="-128"/>
              </a:rPr>
              <a:t>　　　</a:t>
            </a:r>
            <a:endParaRPr lang="en-US" altLang="ja-JP" sz="1050" dirty="0">
              <a:latin typeface="メイリオ" panose="020B0604030504040204" pitchFamily="50" charset="-128"/>
              <a:ea typeface="メイリオ" panose="020B0604030504040204" pitchFamily="50" charset="-128"/>
            </a:endParaRPr>
          </a:p>
          <a:p>
            <a:pPr fontAlgn="base"/>
            <a:endParaRPr lang="en-US" altLang="ja-JP" sz="1050" dirty="0"/>
          </a:p>
          <a:p>
            <a:pPr fontAlgn="base"/>
            <a:endParaRPr lang="en-US" altLang="ja-JP" sz="1050" dirty="0">
              <a:latin typeface="メイリオ" panose="020B0604030504040204" pitchFamily="50" charset="-128"/>
              <a:ea typeface="メイリオ" panose="020B0604030504040204" pitchFamily="50" charset="-128"/>
            </a:endParaRPr>
          </a:p>
          <a:p>
            <a:pPr fontAlgn="base"/>
            <a:endParaRPr lang="en-US" altLang="ja-JP" sz="1050" dirty="0">
              <a:latin typeface="メイリオ" panose="020B0604030504040204" pitchFamily="50" charset="-128"/>
              <a:ea typeface="メイリオ" panose="020B0604030504040204" pitchFamily="50" charset="-128"/>
            </a:endParaRPr>
          </a:p>
          <a:p>
            <a:pPr fontAlgn="base"/>
            <a:endParaRPr lang="en-US" altLang="ja-JP" sz="1050" dirty="0">
              <a:latin typeface="メイリオ" panose="020B0604030504040204" pitchFamily="50" charset="-128"/>
              <a:ea typeface="メイリオ" panose="020B0604030504040204" pitchFamily="50" charset="-128"/>
            </a:endParaRPr>
          </a:p>
          <a:p>
            <a:r>
              <a:rPr kumimoji="1" lang="ja-JP" altLang="en-US" sz="1050" dirty="0"/>
              <a:t>・</a:t>
            </a:r>
          </a:p>
        </p:txBody>
      </p:sp>
      <p:pic>
        <p:nvPicPr>
          <p:cNvPr id="4" name="Picture 1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846" t="9647" r="17793" b="10486"/>
          <a:stretch/>
        </p:blipFill>
        <p:spPr bwMode="auto">
          <a:xfrm>
            <a:off x="1195872" y="2525328"/>
            <a:ext cx="792968" cy="1495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図 24"/>
          <p:cNvPicPr>
            <a:picLocks noChangeAspect="1"/>
          </p:cNvPicPr>
          <p:nvPr/>
        </p:nvPicPr>
        <p:blipFill rotWithShape="1">
          <a:blip r:embed="rId5"/>
          <a:srcRect l="22021" t="4582" r="21163" b="5302"/>
          <a:stretch/>
        </p:blipFill>
        <p:spPr>
          <a:xfrm>
            <a:off x="1157023" y="8245635"/>
            <a:ext cx="832038" cy="1311066"/>
          </a:xfrm>
          <a:prstGeom prst="rect">
            <a:avLst/>
          </a:prstGeom>
        </p:spPr>
      </p:pic>
      <p:sp>
        <p:nvSpPr>
          <p:cNvPr id="8" name="テキスト ボックス 7"/>
          <p:cNvSpPr txBox="1"/>
          <p:nvPr/>
        </p:nvSpPr>
        <p:spPr>
          <a:xfrm>
            <a:off x="836712" y="180727"/>
            <a:ext cx="1848976" cy="307777"/>
          </a:xfrm>
          <a:prstGeom prst="rect">
            <a:avLst/>
          </a:prstGeom>
          <a:ln w="127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400" b="1" dirty="0">
                <a:latin typeface="メイリオ" panose="020B0604030504040204" pitchFamily="50" charset="-128"/>
                <a:ea typeface="メイリオ" panose="020B0604030504040204" pitchFamily="50" charset="-128"/>
              </a:rPr>
              <a:t>～部門賞～</a:t>
            </a:r>
            <a:endParaRPr kumimoji="1" lang="ja-JP" altLang="en-US" sz="1400" b="1" dirty="0">
              <a:latin typeface="メイリオ" panose="020B0604030504040204" pitchFamily="50" charset="-128"/>
              <a:ea typeface="メイリオ" panose="020B0604030504040204" pitchFamily="50" charset="-128"/>
            </a:endParaRPr>
          </a:p>
        </p:txBody>
      </p:sp>
      <p:pic>
        <p:nvPicPr>
          <p:cNvPr id="4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8308" y="861874"/>
            <a:ext cx="657399" cy="346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8876" y="2671437"/>
            <a:ext cx="674691" cy="337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1005" y="4579432"/>
            <a:ext cx="591731" cy="393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6672" y="6461963"/>
            <a:ext cx="425502" cy="405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1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4664" y="8333626"/>
            <a:ext cx="616700" cy="369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テキスト ボックス 20"/>
          <p:cNvSpPr txBox="1"/>
          <p:nvPr/>
        </p:nvSpPr>
        <p:spPr>
          <a:xfrm>
            <a:off x="291816" y="2413898"/>
            <a:ext cx="1048952" cy="261610"/>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イギリス部門</a:t>
            </a:r>
          </a:p>
        </p:txBody>
      </p:sp>
      <p:sp>
        <p:nvSpPr>
          <p:cNvPr id="55" name="テキスト ボックス 54"/>
          <p:cNvSpPr txBox="1"/>
          <p:nvPr/>
        </p:nvSpPr>
        <p:spPr>
          <a:xfrm>
            <a:off x="231122" y="584875"/>
            <a:ext cx="1459720" cy="276999"/>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アメリカ</a:t>
            </a:r>
            <a:r>
              <a:rPr kumimoji="1" lang="ja-JP" altLang="en-US" sz="1200" dirty="0">
                <a:latin typeface="メイリオ" panose="020B0604030504040204" pitchFamily="50" charset="-128"/>
                <a:ea typeface="メイリオ" panose="020B0604030504040204" pitchFamily="50" charset="-128"/>
              </a:rPr>
              <a:t>部門</a:t>
            </a:r>
          </a:p>
        </p:txBody>
      </p:sp>
      <p:sp>
        <p:nvSpPr>
          <p:cNvPr id="57" name="テキスト ボックス 56"/>
          <p:cNvSpPr txBox="1"/>
          <p:nvPr/>
        </p:nvSpPr>
        <p:spPr>
          <a:xfrm>
            <a:off x="231122" y="4317821"/>
            <a:ext cx="1048952"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イタリア</a:t>
            </a:r>
            <a:r>
              <a:rPr kumimoji="1" lang="ja-JP" altLang="en-US" sz="1100" dirty="0">
                <a:latin typeface="メイリオ" panose="020B0604030504040204" pitchFamily="50" charset="-128"/>
                <a:ea typeface="メイリオ" panose="020B0604030504040204" pitchFamily="50" charset="-128"/>
              </a:rPr>
              <a:t>部門</a:t>
            </a:r>
          </a:p>
        </p:txBody>
      </p:sp>
      <p:sp>
        <p:nvSpPr>
          <p:cNvPr id="61" name="テキスト ボックス 60"/>
          <p:cNvSpPr txBox="1"/>
          <p:nvPr/>
        </p:nvSpPr>
        <p:spPr>
          <a:xfrm>
            <a:off x="188640" y="8075766"/>
            <a:ext cx="1048952" cy="261610"/>
          </a:xfrm>
          <a:prstGeom prst="rect">
            <a:avLst/>
          </a:prstGeom>
          <a:noFill/>
        </p:spPr>
        <p:txBody>
          <a:bodyPr wrap="square" rtlCol="0">
            <a:spAutoFit/>
          </a:bodyPr>
          <a:lstStyle/>
          <a:p>
            <a:pPr algn="ctr"/>
            <a:r>
              <a:rPr lang="ja-JP" altLang="en-US" sz="1100" dirty="0">
                <a:latin typeface="メイリオ" panose="020B0604030504040204" pitchFamily="50" charset="-128"/>
                <a:ea typeface="メイリオ" panose="020B0604030504040204" pitchFamily="50" charset="-128"/>
              </a:rPr>
              <a:t>ドイツ</a:t>
            </a:r>
            <a:r>
              <a:rPr kumimoji="1" lang="ja-JP" altLang="en-US" sz="1100" dirty="0">
                <a:latin typeface="メイリオ" panose="020B0604030504040204" pitchFamily="50" charset="-128"/>
                <a:ea typeface="メイリオ" panose="020B0604030504040204" pitchFamily="50" charset="-128"/>
              </a:rPr>
              <a:t>部門</a:t>
            </a:r>
          </a:p>
        </p:txBody>
      </p:sp>
      <p:sp>
        <p:nvSpPr>
          <p:cNvPr id="62" name="テキスト ボックス 61"/>
          <p:cNvSpPr txBox="1"/>
          <p:nvPr/>
        </p:nvSpPr>
        <p:spPr>
          <a:xfrm>
            <a:off x="291816" y="6177136"/>
            <a:ext cx="1048952"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スイス</a:t>
            </a:r>
            <a:r>
              <a:rPr kumimoji="1" lang="ja-JP" altLang="en-US" sz="1100" dirty="0">
                <a:latin typeface="メイリオ" panose="020B0604030504040204" pitchFamily="50" charset="-128"/>
                <a:ea typeface="メイリオ" panose="020B0604030504040204" pitchFamily="50" charset="-128"/>
              </a:rPr>
              <a:t>部門</a:t>
            </a:r>
          </a:p>
        </p:txBody>
      </p:sp>
      <p:sp>
        <p:nvSpPr>
          <p:cNvPr id="64" name="正方形/長方形 63"/>
          <p:cNvSpPr/>
          <p:nvPr/>
        </p:nvSpPr>
        <p:spPr>
          <a:xfrm>
            <a:off x="1989061" y="501697"/>
            <a:ext cx="4708157" cy="2023631"/>
          </a:xfrm>
          <a:prstGeom prst="rect">
            <a:avLst/>
          </a:prstGeom>
        </p:spPr>
        <p:txBody>
          <a:bodyPr wrap="square">
            <a:spAutoFit/>
          </a:bodyPr>
          <a:lstStyle/>
          <a:p>
            <a:r>
              <a:rPr lang="ja-JP" altLang="en-US" sz="1000" dirty="0">
                <a:latin typeface="メイリオ" panose="020B0604030504040204" pitchFamily="50" charset="-128"/>
                <a:ea typeface="メイリオ" panose="020B0604030504040204" pitchFamily="50" charset="-128"/>
              </a:rPr>
              <a:t>ハミルトンは</a:t>
            </a:r>
            <a:r>
              <a:rPr lang="en-US" altLang="ja-JP" sz="1000" dirty="0">
                <a:latin typeface="メイリオ" panose="020B0604030504040204" pitchFamily="50" charset="-128"/>
                <a:ea typeface="メイリオ" panose="020B0604030504040204" pitchFamily="50" charset="-128"/>
              </a:rPr>
              <a:t>1892</a:t>
            </a:r>
            <a:r>
              <a:rPr lang="ja-JP" altLang="en-US" sz="1000" dirty="0">
                <a:latin typeface="メイリオ" panose="020B0604030504040204" pitchFamily="50" charset="-128"/>
                <a:ea typeface="メイリオ" panose="020B0604030504040204" pitchFamily="50" charset="-128"/>
              </a:rPr>
              <a:t>年アメリカ合衆国ペンシルバニア州、ランカスターで創業。スイスのテクノロジーとアメリカンスピリットが融合した、タイムピースを生み出し続けています。バリエーション豊かなハミルトンの時計は、ハリウッドからも愛され続けており、これまでに</a:t>
            </a:r>
            <a:r>
              <a:rPr lang="en-US" altLang="ja-JP" sz="1000" dirty="0">
                <a:latin typeface="メイリオ" panose="020B0604030504040204" pitchFamily="50" charset="-128"/>
                <a:ea typeface="メイリオ" panose="020B0604030504040204" pitchFamily="50" charset="-128"/>
              </a:rPr>
              <a:t>500</a:t>
            </a:r>
            <a:r>
              <a:rPr lang="ja-JP" altLang="en-US" sz="1000" dirty="0">
                <a:latin typeface="メイリオ" panose="020B0604030504040204" pitchFamily="50" charset="-128"/>
                <a:ea typeface="メイリオ" panose="020B0604030504040204" pitchFamily="50" charset="-128"/>
              </a:rPr>
              <a:t>本以上ものハリウッド映画に登場しています。</a:t>
            </a:r>
            <a:endParaRPr lang="en-US" altLang="ja-JP" sz="1000" dirty="0">
              <a:latin typeface="メイリオ" panose="020B0604030504040204" pitchFamily="50" charset="-128"/>
              <a:ea typeface="メイリオ" panose="020B0604030504040204" pitchFamily="50" charset="-128"/>
            </a:endParaRPr>
          </a:p>
          <a:p>
            <a:r>
              <a:rPr lang="ja-JP" altLang="en-US" sz="900" b="1" dirty="0">
                <a:latin typeface="メイリオ" panose="020B0604030504040204" pitchFamily="50" charset="-128"/>
                <a:ea typeface="メイリオ" panose="020B0604030504040204" pitchFamily="50" charset="-128"/>
              </a:rPr>
              <a:t>推薦コメント</a:t>
            </a:r>
            <a:endParaRPr lang="en-US" altLang="ja-JP" sz="900" b="1" dirty="0">
              <a:latin typeface="メイリオ" panose="020B0604030504040204" pitchFamily="50" charset="-128"/>
              <a:ea typeface="メイリオ" panose="020B0604030504040204" pitchFamily="50" charset="-128"/>
            </a:endParaRPr>
          </a:p>
          <a:p>
            <a:r>
              <a:rPr lang="ja-JP" altLang="ja-JP" sz="900" dirty="0">
                <a:solidFill>
                  <a:srgbClr val="0070C0"/>
                </a:solidFill>
                <a:latin typeface="メイリオ" panose="020B0604030504040204" pitchFamily="50" charset="-128"/>
                <a:ea typeface="メイリオ" panose="020B0604030504040204" pitchFamily="50" charset="-128"/>
              </a:rPr>
              <a:t>・これぞミリタリーウォッチ！という王道のデザインとツヤ</a:t>
            </a:r>
            <a:r>
              <a:rPr lang="ja-JP" altLang="en-US" sz="900" dirty="0">
                <a:solidFill>
                  <a:srgbClr val="0070C0"/>
                </a:solidFill>
                <a:latin typeface="メイリオ" panose="020B0604030504040204" pitchFamily="50" charset="-128"/>
                <a:ea typeface="メイリオ" panose="020B0604030504040204" pitchFamily="50" charset="-128"/>
              </a:rPr>
              <a:t>消し</a:t>
            </a:r>
            <a:r>
              <a:rPr lang="ja-JP" altLang="ja-JP" sz="900" dirty="0">
                <a:solidFill>
                  <a:srgbClr val="0070C0"/>
                </a:solidFill>
                <a:latin typeface="メイリオ" panose="020B0604030504040204" pitchFamily="50" charset="-128"/>
                <a:ea typeface="メイリオ" panose="020B0604030504040204" pitchFamily="50" charset="-128"/>
              </a:rPr>
              <a:t>ケースなどこだわりがつまったデザインが人気でした</a:t>
            </a:r>
            <a:r>
              <a:rPr lang="ja-JP" altLang="en-US" sz="900" dirty="0">
                <a:solidFill>
                  <a:srgbClr val="0070C0"/>
                </a:solidFill>
                <a:latin typeface="メイリオ" panose="020B0604030504040204" pitchFamily="50" charset="-128"/>
                <a:ea typeface="メイリオ" panose="020B0604030504040204" pitchFamily="50" charset="-128"/>
              </a:rPr>
              <a:t>。</a:t>
            </a:r>
            <a:r>
              <a:rPr lang="en-US" altLang="ja-JP" sz="900" dirty="0">
                <a:solidFill>
                  <a:srgbClr val="0070C0"/>
                </a:solidFill>
                <a:latin typeface="メイリオ" panose="020B0604030504040204" pitchFamily="50" charset="-128"/>
                <a:ea typeface="メイリオ" panose="020B0604030504040204" pitchFamily="50" charset="-128"/>
              </a:rPr>
              <a:t>27</a:t>
            </a:r>
            <a:r>
              <a:rPr lang="ja-JP" altLang="ja-JP" sz="900" dirty="0">
                <a:solidFill>
                  <a:srgbClr val="0070C0"/>
                </a:solidFill>
                <a:latin typeface="メイリオ" panose="020B0604030504040204" pitchFamily="50" charset="-128"/>
                <a:ea typeface="メイリオ" panose="020B0604030504040204" pitchFamily="50" charset="-128"/>
              </a:rPr>
              <a:t>歳女性店員</a:t>
            </a:r>
          </a:p>
          <a:p>
            <a:r>
              <a:rPr lang="ja-JP" altLang="ja-JP" sz="900" dirty="0">
                <a:solidFill>
                  <a:srgbClr val="0070C0"/>
                </a:solidFill>
                <a:latin typeface="メイリオ" panose="020B0604030504040204" pitchFamily="50" charset="-128"/>
                <a:ea typeface="メイリオ" panose="020B0604030504040204" pitchFamily="50" charset="-128"/>
              </a:rPr>
              <a:t>・時計の素材やムーブメントの品質・デザインにおいて価格以上のクオリティで</a:t>
            </a:r>
            <a:r>
              <a:rPr lang="en-US" altLang="ja-JP" sz="900" dirty="0">
                <a:solidFill>
                  <a:srgbClr val="0070C0"/>
                </a:solidFill>
                <a:latin typeface="メイリオ" panose="020B0604030504040204" pitchFamily="50" charset="-128"/>
                <a:ea typeface="メイリオ" panose="020B0604030504040204" pitchFamily="50" charset="-128"/>
              </a:rPr>
              <a:t>30</a:t>
            </a:r>
            <a:r>
              <a:rPr lang="ja-JP" altLang="ja-JP" sz="900" dirty="0">
                <a:solidFill>
                  <a:srgbClr val="0070C0"/>
                </a:solidFill>
                <a:latin typeface="メイリオ" panose="020B0604030504040204" pitchFamily="50" charset="-128"/>
                <a:ea typeface="メイリオ" panose="020B0604030504040204" pitchFamily="50" charset="-128"/>
              </a:rPr>
              <a:t>代男性から高い支持を受けています。</a:t>
            </a:r>
            <a:r>
              <a:rPr lang="en-US" altLang="ja-JP" sz="900" dirty="0">
                <a:solidFill>
                  <a:srgbClr val="0070C0"/>
                </a:solidFill>
                <a:latin typeface="メイリオ" panose="020B0604030504040204" pitchFamily="50" charset="-128"/>
                <a:ea typeface="メイリオ" panose="020B0604030504040204" pitchFamily="50" charset="-128"/>
              </a:rPr>
              <a:t>28</a:t>
            </a:r>
            <a:r>
              <a:rPr lang="ja-JP" altLang="ja-JP" sz="900" dirty="0">
                <a:solidFill>
                  <a:srgbClr val="0070C0"/>
                </a:solidFill>
                <a:latin typeface="メイリオ" panose="020B0604030504040204" pitchFamily="50" charset="-128"/>
                <a:ea typeface="メイリオ" panose="020B0604030504040204" pitchFamily="50" charset="-128"/>
              </a:rPr>
              <a:t>歳女性店</a:t>
            </a:r>
            <a:r>
              <a:rPr lang="ja-JP" altLang="en-US" sz="900" dirty="0">
                <a:solidFill>
                  <a:srgbClr val="0070C0"/>
                </a:solidFill>
                <a:latin typeface="メイリオ" panose="020B0604030504040204" pitchFamily="50" charset="-128"/>
                <a:ea typeface="メイリオ" panose="020B0604030504040204" pitchFamily="50" charset="-128"/>
              </a:rPr>
              <a:t>員</a:t>
            </a:r>
            <a:endParaRPr lang="ja-JP" altLang="ja-JP" sz="900" dirty="0">
              <a:solidFill>
                <a:srgbClr val="0070C0"/>
              </a:solidFill>
              <a:latin typeface="メイリオ" panose="020B0604030504040204" pitchFamily="50" charset="-128"/>
              <a:ea typeface="メイリオ" panose="020B0604030504040204" pitchFamily="50" charset="-128"/>
            </a:endParaRPr>
          </a:p>
          <a:p>
            <a:r>
              <a:rPr lang="ja-JP" altLang="ja-JP" sz="900" dirty="0">
                <a:solidFill>
                  <a:srgbClr val="0070C0"/>
                </a:solidFill>
                <a:latin typeface="メイリオ" panose="020B0604030504040204" pitchFamily="50" charset="-128"/>
                <a:ea typeface="メイリオ" panose="020B0604030504040204" pitchFamily="50" charset="-128"/>
              </a:rPr>
              <a:t>・軍用ウォッチのルーツが感じられるミリタリーデザインが男性に</a:t>
            </a:r>
            <a:r>
              <a:rPr lang="ja-JP" altLang="en-US" sz="900" dirty="0">
                <a:solidFill>
                  <a:srgbClr val="0070C0"/>
                </a:solidFill>
                <a:latin typeface="メイリオ" panose="020B0604030504040204" pitchFamily="50" charset="-128"/>
                <a:ea typeface="メイリオ" panose="020B0604030504040204" pitchFamily="50" charset="-128"/>
              </a:rPr>
              <a:t>支持</a:t>
            </a:r>
            <a:r>
              <a:rPr lang="ja-JP" altLang="ja-JP" sz="900" dirty="0">
                <a:solidFill>
                  <a:srgbClr val="0070C0"/>
                </a:solidFill>
                <a:latin typeface="メイリオ" panose="020B0604030504040204" pitchFamily="50" charset="-128"/>
                <a:ea typeface="メイリオ" panose="020B0604030504040204" pitchFamily="50" charset="-128"/>
              </a:rPr>
              <a:t>されました</a:t>
            </a:r>
            <a:r>
              <a:rPr lang="ja-JP" altLang="en-US" sz="900" dirty="0">
                <a:solidFill>
                  <a:srgbClr val="0070C0"/>
                </a:solidFill>
                <a:latin typeface="メイリオ" panose="020B0604030504040204" pitchFamily="50" charset="-128"/>
                <a:ea typeface="メイリオ" panose="020B0604030504040204" pitchFamily="50" charset="-128"/>
              </a:rPr>
              <a:t>。</a:t>
            </a:r>
            <a:r>
              <a:rPr lang="ja-JP" altLang="ja-JP" sz="900" dirty="0">
                <a:solidFill>
                  <a:srgbClr val="0070C0"/>
                </a:solidFill>
                <a:latin typeface="メイリオ" panose="020B0604030504040204" pitchFamily="50" charset="-128"/>
                <a:ea typeface="メイリオ" panose="020B0604030504040204" pitchFamily="50" charset="-128"/>
              </a:rPr>
              <a:t>本格的な機械式時計を手ごろな値段で楽しめるのも魅力です。</a:t>
            </a:r>
            <a:r>
              <a:rPr lang="en-US" altLang="ja-JP" sz="900" dirty="0">
                <a:solidFill>
                  <a:srgbClr val="0070C0"/>
                </a:solidFill>
                <a:latin typeface="メイリオ" panose="020B0604030504040204" pitchFamily="50" charset="-128"/>
                <a:ea typeface="メイリオ" panose="020B0604030504040204" pitchFamily="50" charset="-128"/>
              </a:rPr>
              <a:t>24</a:t>
            </a:r>
            <a:r>
              <a:rPr lang="ja-JP" altLang="ja-JP" sz="900" dirty="0">
                <a:solidFill>
                  <a:srgbClr val="0070C0"/>
                </a:solidFill>
                <a:latin typeface="メイリオ" panose="020B0604030504040204" pitchFamily="50" charset="-128"/>
                <a:ea typeface="メイリオ" panose="020B0604030504040204" pitchFamily="50" charset="-128"/>
              </a:rPr>
              <a:t>歳男性店員</a:t>
            </a:r>
          </a:p>
          <a:p>
            <a:endParaRPr lang="ja-JP" altLang="en-US" sz="900" dirty="0">
              <a:solidFill>
                <a:srgbClr val="FF0000"/>
              </a:solidFill>
              <a:latin typeface="メイリオ" panose="020B0604030504040204" pitchFamily="50" charset="-128"/>
              <a:ea typeface="メイリオ" panose="020B0604030504040204" pitchFamily="50" charset="-128"/>
            </a:endParaRPr>
          </a:p>
        </p:txBody>
      </p:sp>
      <p:sp>
        <p:nvSpPr>
          <p:cNvPr id="65" name="正方形/長方形 64"/>
          <p:cNvSpPr/>
          <p:nvPr/>
        </p:nvSpPr>
        <p:spPr>
          <a:xfrm>
            <a:off x="1949454" y="4296335"/>
            <a:ext cx="4787477" cy="1846659"/>
          </a:xfrm>
          <a:prstGeom prst="rect">
            <a:avLst/>
          </a:prstGeom>
        </p:spPr>
        <p:txBody>
          <a:bodyPr wrap="square">
            <a:spAutoFit/>
          </a:bodyPr>
          <a:lstStyle/>
          <a:p>
            <a:r>
              <a:rPr lang="ja-JP" altLang="en-US" sz="1000" dirty="0">
                <a:latin typeface="メイリオ" panose="020B0604030504040204" pitchFamily="50" charset="-128"/>
                <a:ea typeface="メイリオ" panose="020B0604030504040204" pitchFamily="50" charset="-128"/>
              </a:rPr>
              <a:t>チーフデザイナーであるイタリア人デザイナー</a:t>
            </a:r>
            <a:r>
              <a:rPr lang="en-US" altLang="ja-JP" sz="1000" dirty="0">
                <a:latin typeface="メイリオ" panose="020B0604030504040204" pitchFamily="50" charset="-128"/>
                <a:ea typeface="メイリオ" panose="020B0604030504040204" pitchFamily="50" charset="-128"/>
              </a:rPr>
              <a:t>Mario Nobile</a:t>
            </a:r>
            <a:r>
              <a:rPr lang="ja-JP" altLang="en-US" sz="1000" dirty="0">
                <a:latin typeface="メイリオ" panose="020B0604030504040204" pitchFamily="50" charset="-128"/>
                <a:ea typeface="メイリオ" panose="020B0604030504040204" pitchFamily="50" charset="-128"/>
              </a:rPr>
              <a:t>を中心に世界中のユニークな発想を形にし続ける＜クラスフォーティーン＞</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発想の原点は</a:t>
            </a:r>
            <a:r>
              <a:rPr lang="en-US" altLang="ja-JP" sz="1000" dirty="0">
                <a:latin typeface="メイリオ" panose="020B0604030504040204" pitchFamily="50" charset="-128"/>
                <a:ea typeface="メイリオ" panose="020B0604030504040204" pitchFamily="50" charset="-128"/>
              </a:rPr>
              <a:t>Ordinarily Unique.</a:t>
            </a:r>
            <a:r>
              <a:rPr lang="ja-JP" altLang="en-US" sz="1000" dirty="0">
                <a:latin typeface="メイリオ" panose="020B0604030504040204" pitchFamily="50" charset="-128"/>
                <a:ea typeface="メイリオ" panose="020B0604030504040204" pitchFamily="50" charset="-128"/>
              </a:rPr>
              <a:t>ボーダーレスにデザインされた時計はメンズ・レディースデザインではなく同じデザインで２つのサイズを持つものが多く、文字盤のカラーリングや</a:t>
            </a:r>
            <a:r>
              <a:rPr lang="ja-JP" altLang="en-US" sz="900" dirty="0">
                <a:latin typeface="メイリオ" panose="020B0604030504040204" pitchFamily="50" charset="-128"/>
                <a:ea typeface="メイリオ" panose="020B0604030504040204" pitchFamily="50" charset="-128"/>
              </a:rPr>
              <a:t>工具を使わずに変更できるストラップ</a:t>
            </a:r>
            <a:r>
              <a:rPr lang="ja-JP" altLang="en-US" sz="1000" dirty="0">
                <a:latin typeface="メイリオ" panose="020B0604030504040204" pitchFamily="50" charset="-128"/>
                <a:ea typeface="メイリオ" panose="020B0604030504040204" pitchFamily="50" charset="-128"/>
              </a:rPr>
              <a:t>によって個性的なユニークが生まれます。</a:t>
            </a:r>
            <a:endParaRPr lang="en-US" altLang="ja-JP" sz="1000" dirty="0">
              <a:latin typeface="メイリオ" panose="020B0604030504040204" pitchFamily="50" charset="-128"/>
              <a:ea typeface="メイリオ" panose="020B0604030504040204" pitchFamily="50" charset="-128"/>
            </a:endParaRPr>
          </a:p>
          <a:p>
            <a:r>
              <a:rPr lang="ja-JP" altLang="en-US" sz="900" b="1" dirty="0">
                <a:latin typeface="メイリオ" panose="020B0604030504040204" pitchFamily="50" charset="-128"/>
                <a:ea typeface="メイリオ" panose="020B0604030504040204" pitchFamily="50" charset="-128"/>
              </a:rPr>
              <a:t>推薦コメント</a:t>
            </a:r>
            <a:endParaRPr lang="en-US" altLang="ja-JP" sz="900" b="1" dirty="0">
              <a:latin typeface="メイリオ" panose="020B0604030504040204" pitchFamily="50" charset="-128"/>
              <a:ea typeface="メイリオ" panose="020B0604030504040204" pitchFamily="50" charset="-128"/>
            </a:endParaRPr>
          </a:p>
          <a:p>
            <a:r>
              <a:rPr lang="ja-JP" altLang="ja-JP" sz="900" dirty="0">
                <a:solidFill>
                  <a:srgbClr val="0070C0"/>
                </a:solidFill>
                <a:latin typeface="メイリオ" panose="020B0604030504040204" pitchFamily="50" charset="-128"/>
                <a:ea typeface="メイリオ" panose="020B0604030504040204" pitchFamily="50" charset="-128"/>
              </a:rPr>
              <a:t>・他にはない思い切ったデザイン。若い世代</a:t>
            </a:r>
            <a:r>
              <a:rPr lang="ja-JP" altLang="en-US" sz="900" dirty="0">
                <a:solidFill>
                  <a:srgbClr val="0070C0"/>
                </a:solidFill>
                <a:latin typeface="メイリオ" panose="020B0604030504040204" pitchFamily="50" charset="-128"/>
                <a:ea typeface="メイリオ" panose="020B0604030504040204" pitchFamily="50" charset="-128"/>
              </a:rPr>
              <a:t>が</a:t>
            </a:r>
            <a:r>
              <a:rPr lang="ja-JP" altLang="ja-JP" sz="900" dirty="0">
                <a:solidFill>
                  <a:srgbClr val="0070C0"/>
                </a:solidFill>
                <a:latin typeface="メイリオ" panose="020B0604030504040204" pitchFamily="50" charset="-128"/>
                <a:ea typeface="メイリオ" panose="020B0604030504040204" pitchFamily="50" charset="-128"/>
              </a:rPr>
              <a:t>特に指示</a:t>
            </a:r>
            <a:r>
              <a:rPr lang="ja-JP" altLang="en-US" sz="900" dirty="0">
                <a:solidFill>
                  <a:srgbClr val="0070C0"/>
                </a:solidFill>
                <a:latin typeface="メイリオ" panose="020B0604030504040204" pitchFamily="50" charset="-128"/>
                <a:ea typeface="メイリオ" panose="020B0604030504040204" pitchFamily="50" charset="-128"/>
              </a:rPr>
              <a:t>して</a:t>
            </a:r>
            <a:r>
              <a:rPr lang="ja-JP" altLang="ja-JP" sz="900" dirty="0">
                <a:solidFill>
                  <a:srgbClr val="0070C0"/>
                </a:solidFill>
                <a:latin typeface="メイリオ" panose="020B0604030504040204" pitchFamily="50" charset="-128"/>
                <a:ea typeface="メイリオ" panose="020B0604030504040204" pitchFamily="50" charset="-128"/>
              </a:rPr>
              <a:t>います。</a:t>
            </a:r>
            <a:r>
              <a:rPr lang="en-US" altLang="ja-JP" sz="900" dirty="0">
                <a:solidFill>
                  <a:srgbClr val="0070C0"/>
                </a:solidFill>
                <a:latin typeface="メイリオ" panose="020B0604030504040204" pitchFamily="50" charset="-128"/>
                <a:ea typeface="メイリオ" panose="020B0604030504040204" pitchFamily="50" charset="-128"/>
              </a:rPr>
              <a:t>32</a:t>
            </a:r>
            <a:r>
              <a:rPr lang="ja-JP" altLang="ja-JP" sz="900" dirty="0">
                <a:solidFill>
                  <a:srgbClr val="0070C0"/>
                </a:solidFill>
                <a:latin typeface="メイリオ" panose="020B0604030504040204" pitchFamily="50" charset="-128"/>
                <a:ea typeface="メイリオ" panose="020B0604030504040204" pitchFamily="50" charset="-128"/>
              </a:rPr>
              <a:t>歳女性店員</a:t>
            </a:r>
            <a:endParaRPr lang="en-US" altLang="ja-JP" sz="900" dirty="0">
              <a:solidFill>
                <a:srgbClr val="0070C0"/>
              </a:solidFill>
              <a:latin typeface="メイリオ" panose="020B0604030504040204" pitchFamily="50" charset="-128"/>
              <a:ea typeface="メイリオ" panose="020B0604030504040204" pitchFamily="50" charset="-128"/>
            </a:endParaRPr>
          </a:p>
          <a:p>
            <a:r>
              <a:rPr lang="ja-JP" altLang="ja-JP" sz="900" dirty="0">
                <a:solidFill>
                  <a:srgbClr val="0070C0"/>
                </a:solidFill>
                <a:latin typeface="メイリオ" panose="020B0604030504040204" pitchFamily="50" charset="-128"/>
                <a:ea typeface="メイリオ" panose="020B0604030504040204" pitchFamily="50" charset="-128"/>
              </a:rPr>
              <a:t>・透明なフェイスが革新的で、なおかつファッションとの合わせやすさも</a:t>
            </a:r>
            <a:r>
              <a:rPr lang="ja-JP" altLang="en-US" sz="900" dirty="0">
                <a:solidFill>
                  <a:srgbClr val="0070C0"/>
                </a:solidFill>
                <a:latin typeface="メイリオ" panose="020B0604030504040204" pitchFamily="50" charset="-128"/>
                <a:ea typeface="メイリオ" panose="020B0604030504040204" pitchFamily="50" charset="-128"/>
              </a:rPr>
              <a:t>併</a:t>
            </a:r>
            <a:r>
              <a:rPr lang="ja-JP" altLang="ja-JP" sz="900" dirty="0">
                <a:solidFill>
                  <a:srgbClr val="0070C0"/>
                </a:solidFill>
                <a:latin typeface="メイリオ" panose="020B0604030504040204" pitchFamily="50" charset="-128"/>
                <a:ea typeface="メイリオ" panose="020B0604030504040204" pitchFamily="50" charset="-128"/>
              </a:rPr>
              <a:t>せ持った</a:t>
            </a:r>
            <a:r>
              <a:rPr lang="en-US" altLang="ja-JP" sz="900" dirty="0">
                <a:solidFill>
                  <a:srgbClr val="0070C0"/>
                </a:solidFill>
                <a:latin typeface="メイリオ" panose="020B0604030504040204" pitchFamily="50" charset="-128"/>
                <a:ea typeface="メイリオ" panose="020B0604030504040204" pitchFamily="50" charset="-128"/>
              </a:rPr>
              <a:t>1</a:t>
            </a:r>
            <a:r>
              <a:rPr lang="ja-JP" altLang="ja-JP" sz="900" dirty="0">
                <a:solidFill>
                  <a:srgbClr val="0070C0"/>
                </a:solidFill>
                <a:latin typeface="メイリオ" panose="020B0604030504040204" pitchFamily="50" charset="-128"/>
                <a:ea typeface="メイリオ" panose="020B0604030504040204" pitchFamily="50" charset="-128"/>
              </a:rPr>
              <a:t>本。</a:t>
            </a:r>
            <a:r>
              <a:rPr lang="en-US" altLang="ja-JP" sz="900" dirty="0">
                <a:solidFill>
                  <a:srgbClr val="0070C0"/>
                </a:solidFill>
                <a:latin typeface="メイリオ" panose="020B0604030504040204" pitchFamily="50" charset="-128"/>
                <a:ea typeface="メイリオ" panose="020B0604030504040204" pitchFamily="50" charset="-128"/>
              </a:rPr>
              <a:t>28</a:t>
            </a:r>
            <a:r>
              <a:rPr lang="ja-JP" altLang="ja-JP" sz="900" dirty="0">
                <a:solidFill>
                  <a:srgbClr val="0070C0"/>
                </a:solidFill>
                <a:latin typeface="メイリオ" panose="020B0604030504040204" pitchFamily="50" charset="-128"/>
                <a:ea typeface="メイリオ" panose="020B0604030504040204" pitchFamily="50" charset="-128"/>
              </a:rPr>
              <a:t>歳女性店員</a:t>
            </a:r>
          </a:p>
          <a:p>
            <a:r>
              <a:rPr lang="ja-JP" altLang="ja-JP" sz="900" dirty="0">
                <a:solidFill>
                  <a:srgbClr val="0070C0"/>
                </a:solidFill>
                <a:latin typeface="メイリオ" panose="020B0604030504040204" pitchFamily="50" charset="-128"/>
                <a:ea typeface="メイリオ" panose="020B0604030504040204" pitchFamily="50" charset="-128"/>
              </a:rPr>
              <a:t>・まさに引き算のデザイン。ベルトの素材感で印象が変わるのも面白い。</a:t>
            </a:r>
            <a:r>
              <a:rPr lang="en-US" altLang="ja-JP" sz="900" dirty="0">
                <a:solidFill>
                  <a:srgbClr val="0070C0"/>
                </a:solidFill>
                <a:latin typeface="メイリオ" panose="020B0604030504040204" pitchFamily="50" charset="-128"/>
                <a:ea typeface="メイリオ" panose="020B0604030504040204" pitchFamily="50" charset="-128"/>
              </a:rPr>
              <a:t>28</a:t>
            </a:r>
            <a:r>
              <a:rPr lang="ja-JP" altLang="ja-JP" sz="900" dirty="0">
                <a:solidFill>
                  <a:srgbClr val="0070C0"/>
                </a:solidFill>
                <a:latin typeface="メイリオ" panose="020B0604030504040204" pitchFamily="50" charset="-128"/>
                <a:ea typeface="メイリオ" panose="020B0604030504040204" pitchFamily="50" charset="-128"/>
              </a:rPr>
              <a:t>歳男性店員</a:t>
            </a:r>
          </a:p>
          <a:p>
            <a:endParaRPr lang="ja-JP" altLang="en-US" sz="900" b="1" dirty="0">
              <a:solidFill>
                <a:srgbClr val="0070C0"/>
              </a:solidFill>
              <a:latin typeface="メイリオ" panose="020B0604030504040204" pitchFamily="50" charset="-128"/>
              <a:ea typeface="メイリオ" panose="020B0604030504040204" pitchFamily="50" charset="-128"/>
            </a:endParaRPr>
          </a:p>
        </p:txBody>
      </p:sp>
      <p:sp>
        <p:nvSpPr>
          <p:cNvPr id="22" name="正方形/長方形 21"/>
          <p:cNvSpPr/>
          <p:nvPr/>
        </p:nvSpPr>
        <p:spPr>
          <a:xfrm>
            <a:off x="1949455" y="8030560"/>
            <a:ext cx="4696791" cy="1915909"/>
          </a:xfrm>
          <a:prstGeom prst="rect">
            <a:avLst/>
          </a:prstGeom>
        </p:spPr>
        <p:txBody>
          <a:bodyPr wrap="square">
            <a:spAutoFit/>
          </a:bodyPr>
          <a:lstStyle/>
          <a:p>
            <a:r>
              <a:rPr lang="en-US" altLang="ja-JP" sz="1000" dirty="0">
                <a:latin typeface="メイリオ" panose="020B0604030504040204" pitchFamily="50" charset="-128"/>
                <a:ea typeface="メイリオ" panose="020B0604030504040204" pitchFamily="50" charset="-128"/>
              </a:rPr>
              <a:t>DUFA</a:t>
            </a:r>
            <a:r>
              <a:rPr lang="ja-JP" altLang="en-US" sz="1000" dirty="0">
                <a:latin typeface="メイリオ" panose="020B0604030504040204" pitchFamily="50" charset="-128"/>
                <a:ea typeface="メイリオ" panose="020B0604030504040204" pitchFamily="50" charset="-128"/>
              </a:rPr>
              <a:t>は</a:t>
            </a:r>
            <a:r>
              <a:rPr lang="en-US" altLang="ja-JP" sz="1000" dirty="0">
                <a:latin typeface="メイリオ" panose="020B0604030504040204" pitchFamily="50" charset="-128"/>
                <a:ea typeface="メイリオ" panose="020B0604030504040204" pitchFamily="50" charset="-128"/>
              </a:rPr>
              <a:t>1920</a:t>
            </a:r>
            <a:r>
              <a:rPr lang="ja-JP" altLang="en-US" sz="1000" dirty="0">
                <a:latin typeface="メイリオ" panose="020B0604030504040204" pitchFamily="50" charset="-128"/>
                <a:ea typeface="メイリオ" panose="020B0604030504040204" pitchFamily="50" charset="-128"/>
              </a:rPr>
              <a:t>年代にクロックシーンで名を轟かせた、歴史あるドイツ時計ブランドです。長い歴史を持つテューリンゲン州の建築と文化の美しさから生まれ、同郷であるバウハウスの精神を継承。</a:t>
            </a:r>
            <a:r>
              <a:rPr lang="en-US" altLang="ja-JP" sz="1000" dirty="0">
                <a:latin typeface="メイリオ" panose="020B0604030504040204" pitchFamily="50" charset="-128"/>
                <a:ea typeface="メイリオ" panose="020B0604030504040204" pitchFamily="50" charset="-128"/>
              </a:rPr>
              <a:t>2013</a:t>
            </a:r>
            <a:r>
              <a:rPr lang="ja-JP" altLang="en-US" sz="1000" dirty="0">
                <a:latin typeface="メイリオ" panose="020B0604030504040204" pitchFamily="50" charset="-128"/>
                <a:ea typeface="メイリオ" panose="020B0604030504040204" pitchFamily="50" charset="-128"/>
              </a:rPr>
              <a:t>年から展開するバウハウスコレクションはシンプルで無駄のない顔立ちを特徴とし、ドイツ時計ならではの職人の質実剛健な信念と規律を感じさせます。</a:t>
            </a:r>
            <a:endParaRPr lang="en-US" altLang="ja-JP" sz="1000" dirty="0">
              <a:latin typeface="メイリオ" panose="020B0604030504040204" pitchFamily="50" charset="-128"/>
              <a:ea typeface="メイリオ" panose="020B0604030504040204" pitchFamily="50" charset="-128"/>
            </a:endParaRPr>
          </a:p>
          <a:p>
            <a:r>
              <a:rPr lang="ja-JP" altLang="en-US" sz="900" b="1" dirty="0">
                <a:latin typeface="メイリオ" panose="020B0604030504040204" pitchFamily="50" charset="-128"/>
                <a:ea typeface="メイリオ" panose="020B0604030504040204" pitchFamily="50" charset="-128"/>
              </a:rPr>
              <a:t>推薦コメント</a:t>
            </a:r>
            <a:endParaRPr lang="en-US" altLang="ja-JP" sz="900" b="1" dirty="0">
              <a:latin typeface="メイリオ" panose="020B0604030504040204" pitchFamily="50" charset="-128"/>
              <a:ea typeface="メイリオ" panose="020B0604030504040204" pitchFamily="50" charset="-128"/>
            </a:endParaRPr>
          </a:p>
          <a:p>
            <a:r>
              <a:rPr lang="ja-JP" altLang="ja-JP" sz="900" dirty="0">
                <a:solidFill>
                  <a:srgbClr val="0070C0"/>
                </a:solidFill>
                <a:latin typeface="メイリオ" panose="020B0604030504040204" pitchFamily="50" charset="-128"/>
                <a:ea typeface="メイリオ" panose="020B0604030504040204" pitchFamily="50" charset="-128"/>
              </a:rPr>
              <a:t>・くぼんだダイヤルやベルトのステッチ等、細部までこだわったデザインが魅力。三原色を使いながらもまとまった佇まいが人気。</a:t>
            </a:r>
            <a:r>
              <a:rPr lang="en-US" altLang="ja-JP" sz="900" dirty="0">
                <a:solidFill>
                  <a:srgbClr val="0070C0"/>
                </a:solidFill>
                <a:latin typeface="メイリオ" panose="020B0604030504040204" pitchFamily="50" charset="-128"/>
                <a:ea typeface="メイリオ" panose="020B0604030504040204" pitchFamily="50" charset="-128"/>
              </a:rPr>
              <a:t>29</a:t>
            </a:r>
            <a:r>
              <a:rPr lang="ja-JP" altLang="ja-JP" sz="900" dirty="0">
                <a:solidFill>
                  <a:srgbClr val="0070C0"/>
                </a:solidFill>
                <a:latin typeface="メイリオ" panose="020B0604030504040204" pitchFamily="50" charset="-128"/>
                <a:ea typeface="メイリオ" panose="020B0604030504040204" pitchFamily="50" charset="-128"/>
              </a:rPr>
              <a:t>歳男性店員</a:t>
            </a:r>
          </a:p>
          <a:p>
            <a:r>
              <a:rPr lang="ja-JP" altLang="ja-JP" sz="900" dirty="0">
                <a:solidFill>
                  <a:srgbClr val="0070C0"/>
                </a:solidFill>
                <a:latin typeface="メイリオ" panose="020B0604030504040204" pitchFamily="50" charset="-128"/>
                <a:ea typeface="メイリオ" panose="020B0604030504040204" pitchFamily="50" charset="-128"/>
              </a:rPr>
              <a:t>・他の時計には少ない色使いが特徴的な</a:t>
            </a:r>
            <a:r>
              <a:rPr lang="en-US" altLang="ja-JP" sz="900" dirty="0">
                <a:solidFill>
                  <a:srgbClr val="0070C0"/>
                </a:solidFill>
                <a:latin typeface="メイリオ" panose="020B0604030504040204" pitchFamily="50" charset="-128"/>
                <a:ea typeface="メイリオ" panose="020B0604030504040204" pitchFamily="50" charset="-128"/>
              </a:rPr>
              <a:t>1</a:t>
            </a:r>
            <a:r>
              <a:rPr lang="ja-JP" altLang="ja-JP" sz="900" dirty="0">
                <a:solidFill>
                  <a:srgbClr val="0070C0"/>
                </a:solidFill>
                <a:latin typeface="メイリオ" panose="020B0604030504040204" pitchFamily="50" charset="-128"/>
                <a:ea typeface="メイリオ" panose="020B0604030504040204" pitchFamily="50" charset="-128"/>
              </a:rPr>
              <a:t>本。バウハウス</a:t>
            </a:r>
            <a:r>
              <a:rPr lang="en-US" altLang="ja-JP" sz="900" dirty="0">
                <a:solidFill>
                  <a:srgbClr val="0070C0"/>
                </a:solidFill>
                <a:latin typeface="メイリオ" panose="020B0604030504040204" pitchFamily="50" charset="-128"/>
                <a:ea typeface="メイリオ" panose="020B0604030504040204" pitchFamily="50" charset="-128"/>
              </a:rPr>
              <a:t>100</a:t>
            </a:r>
            <a:r>
              <a:rPr lang="ja-JP" altLang="ja-JP" sz="900" dirty="0">
                <a:solidFill>
                  <a:srgbClr val="0070C0"/>
                </a:solidFill>
                <a:latin typeface="メイリオ" panose="020B0604030504040204" pitchFamily="50" charset="-128"/>
                <a:ea typeface="メイリオ" panose="020B0604030504040204" pitchFamily="50" charset="-128"/>
              </a:rPr>
              <a:t>周年記念モデルといったプレミア感も高く評価されました。</a:t>
            </a:r>
            <a:r>
              <a:rPr lang="en-US" altLang="ja-JP" sz="900" dirty="0">
                <a:solidFill>
                  <a:srgbClr val="0070C0"/>
                </a:solidFill>
                <a:latin typeface="メイリオ" panose="020B0604030504040204" pitchFamily="50" charset="-128"/>
                <a:ea typeface="メイリオ" panose="020B0604030504040204" pitchFamily="50" charset="-128"/>
              </a:rPr>
              <a:t>24</a:t>
            </a:r>
            <a:r>
              <a:rPr lang="ja-JP" altLang="ja-JP" sz="900" dirty="0">
                <a:solidFill>
                  <a:srgbClr val="0070C0"/>
                </a:solidFill>
                <a:latin typeface="メイリオ" panose="020B0604030504040204" pitchFamily="50" charset="-128"/>
                <a:ea typeface="メイリオ" panose="020B0604030504040204" pitchFamily="50" charset="-128"/>
              </a:rPr>
              <a:t>歳男性店員</a:t>
            </a:r>
          </a:p>
          <a:p>
            <a:r>
              <a:rPr lang="ja-JP" altLang="ja-JP" sz="900" dirty="0">
                <a:solidFill>
                  <a:srgbClr val="0070C0"/>
                </a:solidFill>
                <a:latin typeface="メイリオ" panose="020B0604030504040204" pitchFamily="50" charset="-128"/>
                <a:ea typeface="メイリオ" panose="020B0604030504040204" pitchFamily="50" charset="-128"/>
              </a:rPr>
              <a:t>・カラフルもモノトーンコーデもどちらも合う繊細なデザイン。</a:t>
            </a:r>
            <a:r>
              <a:rPr lang="en-US" altLang="ja-JP" sz="900" dirty="0">
                <a:solidFill>
                  <a:srgbClr val="0070C0"/>
                </a:solidFill>
                <a:latin typeface="メイリオ" panose="020B0604030504040204" pitchFamily="50" charset="-128"/>
                <a:ea typeface="メイリオ" panose="020B0604030504040204" pitchFamily="50" charset="-128"/>
              </a:rPr>
              <a:t>23</a:t>
            </a:r>
            <a:r>
              <a:rPr lang="ja-JP" altLang="ja-JP" sz="900" dirty="0">
                <a:solidFill>
                  <a:srgbClr val="0070C0"/>
                </a:solidFill>
                <a:latin typeface="メイリオ" panose="020B0604030504040204" pitchFamily="50" charset="-128"/>
                <a:ea typeface="メイリオ" panose="020B0604030504040204" pitchFamily="50" charset="-128"/>
              </a:rPr>
              <a:t>歳女性店員</a:t>
            </a:r>
          </a:p>
          <a:p>
            <a:endParaRPr lang="ja-JP" altLang="en-US" sz="1050" dirty="0">
              <a:solidFill>
                <a:srgbClr val="0070C0"/>
              </a:solidFill>
              <a:latin typeface="メイリオ" panose="020B0604030504040204" pitchFamily="50" charset="-128"/>
              <a:ea typeface="メイリオ" panose="020B0604030504040204" pitchFamily="50" charset="-128"/>
            </a:endParaRPr>
          </a:p>
        </p:txBody>
      </p:sp>
      <p:sp>
        <p:nvSpPr>
          <p:cNvPr id="31" name="角丸四角形 30"/>
          <p:cNvSpPr/>
          <p:nvPr/>
        </p:nvSpPr>
        <p:spPr>
          <a:xfrm>
            <a:off x="123122" y="98502"/>
            <a:ext cx="6613809" cy="9714959"/>
          </a:xfrm>
          <a:prstGeom prst="roundRect">
            <a:avLst>
              <a:gd name="adj" fmla="val 0"/>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90000" rIns="0" rtlCol="0" anchor="t"/>
          <a:lstStyle/>
          <a:p>
            <a:pPr algn="ctr">
              <a:lnSpc>
                <a:spcPct val="130000"/>
              </a:lnSpc>
            </a:pPr>
            <a:endParaRPr lang="en-US" altLang="ja-JP" sz="300" b="1" u="sng"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1988841" y="2310892"/>
            <a:ext cx="4637816" cy="2146742"/>
          </a:xfrm>
          <a:prstGeom prst="rect">
            <a:avLst/>
          </a:prstGeom>
        </p:spPr>
        <p:txBody>
          <a:bodyPr wrap="square">
            <a:spAutoFit/>
          </a:bodyPr>
          <a:lstStyle/>
          <a:p>
            <a:r>
              <a:rPr lang="ja-JP" altLang="en-US" sz="1000" dirty="0">
                <a:latin typeface="メイリオ" panose="020B0604030504040204" pitchFamily="50" charset="-128"/>
                <a:ea typeface="メイリオ" panose="020B0604030504040204" pitchFamily="50" charset="-128"/>
                <a:cs typeface="Meiryo UI" panose="020B0604030504040204" pitchFamily="50" charset="-128"/>
              </a:rPr>
              <a:t>豊富なカラーバリエーションとヴィンテージ・</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ルック</a:t>
            </a:r>
            <a:r>
              <a:rPr lang="ja-JP" altLang="en-US" sz="1000" dirty="0">
                <a:latin typeface="メイリオ" panose="020B0604030504040204" pitchFamily="50" charset="-128"/>
                <a:ea typeface="メイリオ" panose="020B0604030504040204" pitchFamily="50" charset="-128"/>
                <a:cs typeface="Meiryo UI" panose="020B0604030504040204" pitchFamily="50" charset="-128"/>
              </a:rPr>
              <a:t>なデザインに定評のある英国の腕時計ブランド「ヘンリーロンドン」は、</a:t>
            </a:r>
            <a:r>
              <a:rPr lang="en-US" altLang="ja-JP" sz="1000" dirty="0">
                <a:latin typeface="メイリオ" panose="020B0604030504040204" pitchFamily="50" charset="-128"/>
                <a:ea typeface="メイリオ" panose="020B0604030504040204" pitchFamily="50" charset="-128"/>
                <a:cs typeface="Meiryo UI" panose="020B0604030504040204" pitchFamily="50" charset="-128"/>
              </a:rPr>
              <a:t>2015</a:t>
            </a:r>
            <a:r>
              <a:rPr lang="ja-JP" altLang="en-US" sz="1000" dirty="0">
                <a:latin typeface="メイリオ" panose="020B0604030504040204" pitchFamily="50" charset="-128"/>
                <a:ea typeface="メイリオ" panose="020B0604030504040204" pitchFamily="50" charset="-128"/>
                <a:cs typeface="Meiryo UI" panose="020B0604030504040204" pitchFamily="50" charset="-128"/>
              </a:rPr>
              <a:t>年にイギリス ロンドンで誕生して以来、ファッション好きの男女にご愛用いただいてきました。時計の裏</a:t>
            </a:r>
            <a:r>
              <a:rPr lang="ja-JP" altLang="en-US" sz="1000" dirty="0" err="1">
                <a:latin typeface="メイリオ" panose="020B0604030504040204" pitchFamily="50" charset="-128"/>
                <a:ea typeface="メイリオ" panose="020B0604030504040204" pitchFamily="50" charset="-128"/>
                <a:cs typeface="Meiryo UI" panose="020B0604030504040204" pitchFamily="50" charset="-128"/>
              </a:rPr>
              <a:t>ぶたに</a:t>
            </a:r>
            <a:r>
              <a:rPr lang="ja-JP" altLang="en-US" sz="1000" dirty="0">
                <a:latin typeface="メイリオ" panose="020B0604030504040204" pitchFamily="50" charset="-128"/>
                <a:ea typeface="メイリオ" panose="020B0604030504040204" pitchFamily="50" charset="-128"/>
                <a:cs typeface="Meiryo UI" panose="020B0604030504040204" pitchFamily="50" charset="-128"/>
              </a:rPr>
              <a:t>お好きな言葉を刻印できるのも特徴のひとつで、心を込めたメッセージを刻み、世界でたったひとつのオリジナルウォッチを作ることが出来ます。心に残る贈り物にふさわしいブランドです。</a:t>
            </a:r>
            <a:endParaRPr lang="en-US" altLang="ja-JP" sz="10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900" b="1" dirty="0">
                <a:latin typeface="メイリオ" panose="020B0604030504040204" pitchFamily="50" charset="-128"/>
                <a:ea typeface="メイリオ" panose="020B0604030504040204" pitchFamily="50" charset="-128"/>
                <a:cs typeface="Meiryo UI" panose="020B0604030504040204" pitchFamily="50" charset="-128"/>
              </a:rPr>
              <a:t>推薦コメント</a:t>
            </a:r>
            <a:endParaRPr lang="en-US" altLang="ja-JP" sz="900" b="1"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ja-JP" sz="900" dirty="0">
                <a:solidFill>
                  <a:srgbClr val="0070C0"/>
                </a:solidFill>
                <a:latin typeface="メイリオ" panose="020B0604030504040204" pitchFamily="50" charset="-128"/>
                <a:ea typeface="メイリオ" panose="020B0604030504040204" pitchFamily="50" charset="-128"/>
              </a:rPr>
              <a:t>・カラーバリエーションが豊富で遊び心のあるデザインなのでペアやギフトで人気でした</a:t>
            </a:r>
            <a:r>
              <a:rPr lang="ja-JP" altLang="en-US" sz="900" dirty="0">
                <a:solidFill>
                  <a:srgbClr val="0070C0"/>
                </a:solidFill>
                <a:latin typeface="メイリオ" panose="020B0604030504040204" pitchFamily="50" charset="-128"/>
                <a:ea typeface="メイリオ" panose="020B0604030504040204" pitchFamily="50" charset="-128"/>
              </a:rPr>
              <a:t>。</a:t>
            </a:r>
            <a:r>
              <a:rPr lang="en-US" altLang="ja-JP" sz="900" dirty="0">
                <a:solidFill>
                  <a:srgbClr val="0070C0"/>
                </a:solidFill>
                <a:latin typeface="メイリオ" panose="020B0604030504040204" pitchFamily="50" charset="-128"/>
                <a:ea typeface="メイリオ" panose="020B0604030504040204" pitchFamily="50" charset="-128"/>
              </a:rPr>
              <a:t>19</a:t>
            </a:r>
            <a:r>
              <a:rPr lang="ja-JP" altLang="ja-JP" sz="900" dirty="0">
                <a:solidFill>
                  <a:srgbClr val="0070C0"/>
                </a:solidFill>
                <a:latin typeface="メイリオ" panose="020B0604030504040204" pitchFamily="50" charset="-128"/>
                <a:ea typeface="メイリオ" panose="020B0604030504040204" pitchFamily="50" charset="-128"/>
              </a:rPr>
              <a:t>歳女性店員</a:t>
            </a:r>
            <a:endParaRPr lang="en-US" altLang="ja-JP" sz="900" dirty="0">
              <a:solidFill>
                <a:srgbClr val="0070C0"/>
              </a:solidFill>
              <a:latin typeface="メイリオ" panose="020B0604030504040204" pitchFamily="50" charset="-128"/>
              <a:ea typeface="メイリオ" panose="020B0604030504040204" pitchFamily="50" charset="-128"/>
            </a:endParaRPr>
          </a:p>
          <a:p>
            <a:r>
              <a:rPr lang="ja-JP" altLang="ja-JP" sz="900" dirty="0">
                <a:solidFill>
                  <a:srgbClr val="0070C0"/>
                </a:solidFill>
                <a:latin typeface="メイリオ" panose="020B0604030504040204" pitchFamily="50" charset="-128"/>
                <a:ea typeface="メイリオ" panose="020B0604030504040204" pitchFamily="50" charset="-128"/>
              </a:rPr>
              <a:t>・月、日、曜日のカレンダーが品よく配置されているため、シンプルで使いやすい時計をお探しの方にお</a:t>
            </a:r>
            <a:r>
              <a:rPr lang="ja-JP" altLang="en-US" sz="900" dirty="0">
                <a:solidFill>
                  <a:srgbClr val="0070C0"/>
                </a:solidFill>
                <a:latin typeface="メイリオ" panose="020B0604030504040204" pitchFamily="50" charset="-128"/>
                <a:ea typeface="メイリオ" panose="020B0604030504040204" pitchFamily="50" charset="-128"/>
              </a:rPr>
              <a:t>すす</a:t>
            </a:r>
            <a:r>
              <a:rPr lang="ja-JP" altLang="ja-JP" sz="900" dirty="0">
                <a:solidFill>
                  <a:srgbClr val="0070C0"/>
                </a:solidFill>
                <a:latin typeface="メイリオ" panose="020B0604030504040204" pitchFamily="50" charset="-128"/>
                <a:ea typeface="メイリオ" panose="020B0604030504040204" pitchFamily="50" charset="-128"/>
              </a:rPr>
              <a:t>めです。</a:t>
            </a:r>
            <a:r>
              <a:rPr lang="en-US" altLang="ja-JP" sz="900" dirty="0">
                <a:solidFill>
                  <a:srgbClr val="0070C0"/>
                </a:solidFill>
                <a:latin typeface="メイリオ" panose="020B0604030504040204" pitchFamily="50" charset="-128"/>
                <a:ea typeface="メイリオ" panose="020B0604030504040204" pitchFamily="50" charset="-128"/>
              </a:rPr>
              <a:t>32</a:t>
            </a:r>
            <a:r>
              <a:rPr lang="ja-JP" altLang="ja-JP" sz="900" dirty="0">
                <a:solidFill>
                  <a:srgbClr val="0070C0"/>
                </a:solidFill>
                <a:latin typeface="メイリオ" panose="020B0604030504040204" pitchFamily="50" charset="-128"/>
                <a:ea typeface="メイリオ" panose="020B0604030504040204" pitchFamily="50" charset="-128"/>
              </a:rPr>
              <a:t>歳女性店員</a:t>
            </a:r>
            <a:endParaRPr lang="en-US" altLang="ja-JP" sz="900" dirty="0">
              <a:solidFill>
                <a:srgbClr val="0070C0"/>
              </a:solidFill>
              <a:latin typeface="メイリオ" panose="020B0604030504040204" pitchFamily="50" charset="-128"/>
              <a:ea typeface="メイリオ" panose="020B0604030504040204" pitchFamily="50" charset="-128"/>
            </a:endParaRPr>
          </a:p>
          <a:p>
            <a:r>
              <a:rPr lang="ja-JP" altLang="ja-JP" sz="900" dirty="0">
                <a:solidFill>
                  <a:srgbClr val="0070C0"/>
                </a:solidFill>
                <a:latin typeface="メイリオ" panose="020B0604030504040204" pitchFamily="50" charset="-128"/>
                <a:ea typeface="メイリオ" panose="020B0604030504040204" pitchFamily="50" charset="-128"/>
              </a:rPr>
              <a:t>・これまで女性でも着けられるムーンフェイズの時計が</a:t>
            </a:r>
            <a:r>
              <a:rPr lang="ja-JP" altLang="en-US" sz="900" dirty="0">
                <a:solidFill>
                  <a:srgbClr val="0070C0"/>
                </a:solidFill>
                <a:latin typeface="メイリオ" panose="020B0604030504040204" pitchFamily="50" charset="-128"/>
                <a:ea typeface="メイリオ" panose="020B0604030504040204" pitchFamily="50" charset="-128"/>
              </a:rPr>
              <a:t>なかなか</a:t>
            </a:r>
            <a:r>
              <a:rPr lang="ja-JP" altLang="ja-JP" sz="900" dirty="0">
                <a:solidFill>
                  <a:srgbClr val="0070C0"/>
                </a:solidFill>
                <a:latin typeface="メイリオ" panose="020B0604030504040204" pitchFamily="50" charset="-128"/>
                <a:ea typeface="メイリオ" panose="020B0604030504040204" pitchFamily="50" charset="-128"/>
              </a:rPr>
              <a:t>なかったこと、他には無いカラーリングが圧倒的に女性の支持を受けています。</a:t>
            </a:r>
            <a:r>
              <a:rPr lang="en-US" altLang="ja-JP" sz="900" dirty="0">
                <a:solidFill>
                  <a:srgbClr val="0070C0"/>
                </a:solidFill>
                <a:latin typeface="メイリオ" panose="020B0604030504040204" pitchFamily="50" charset="-128"/>
                <a:ea typeface="メイリオ" panose="020B0604030504040204" pitchFamily="50" charset="-128"/>
              </a:rPr>
              <a:t>35</a:t>
            </a:r>
            <a:r>
              <a:rPr lang="ja-JP" altLang="ja-JP" sz="900" dirty="0">
                <a:solidFill>
                  <a:srgbClr val="0070C0"/>
                </a:solidFill>
                <a:latin typeface="メイリオ" panose="020B0604030504040204" pitchFamily="50" charset="-128"/>
                <a:ea typeface="メイリオ" panose="020B0604030504040204" pitchFamily="50" charset="-128"/>
              </a:rPr>
              <a:t>歳女性店員</a:t>
            </a:r>
          </a:p>
          <a:p>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946200" y="6114282"/>
            <a:ext cx="4795168" cy="2185214"/>
          </a:xfrm>
          <a:prstGeom prst="rect">
            <a:avLst/>
          </a:prstGeom>
        </p:spPr>
        <p:txBody>
          <a:bodyPr wrap="square">
            <a:spAutoFit/>
          </a:bodyPr>
          <a:lstStyle/>
          <a:p>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1853</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年、スイス・ジュラ山脈の麓にある小さな街、ル・ロックル。伝統あるスイス時計づくりの聖地でティソは創業しました。今なおこの地に拠点を構え、本質を求める人々のために「本物」の時計をつくり続け、世界で愛されるウォッチメーカーとしての地位を確立してきました。創業以来、</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166</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年を超える長い歴史の中で“</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INNOVATORS BY TRADITION”</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「伝統に根ざし、伝統を打ち破るイノベーター」として、革新的な技術を用い、美しく伝統的な時計をつくり出すことを使命としています。</a:t>
            </a:r>
          </a:p>
          <a:p>
            <a:r>
              <a:rPr lang="ja-JP" altLang="en-US" sz="900" b="1" dirty="0">
                <a:latin typeface="メイリオ" panose="020B0604030504040204" pitchFamily="50" charset="-128"/>
                <a:ea typeface="メイリオ" panose="020B0604030504040204" pitchFamily="50" charset="-128"/>
              </a:rPr>
              <a:t>推薦コメント</a:t>
            </a:r>
            <a:endParaRPr lang="en-US" altLang="ja-JP" sz="900" b="1" dirty="0">
              <a:latin typeface="メイリオ" panose="020B0604030504040204" pitchFamily="50" charset="-128"/>
              <a:ea typeface="メイリオ" panose="020B0604030504040204" pitchFamily="50" charset="-128"/>
            </a:endParaRPr>
          </a:p>
          <a:p>
            <a:r>
              <a:rPr lang="ja-JP" altLang="en-US" sz="900" dirty="0">
                <a:solidFill>
                  <a:srgbClr val="0070C0"/>
                </a:solidFill>
                <a:latin typeface="メイリオ" panose="020B0604030504040204" pitchFamily="50" charset="-128"/>
                <a:ea typeface="メイリオ" panose="020B0604030504040204" pitchFamily="50" charset="-128"/>
              </a:rPr>
              <a:t>・ゴツ</a:t>
            </a:r>
            <a:r>
              <a:rPr lang="ja-JP" altLang="ja-JP" sz="900" dirty="0">
                <a:solidFill>
                  <a:srgbClr val="0070C0"/>
                </a:solidFill>
                <a:latin typeface="メイリオ" panose="020B0604030504040204" pitchFamily="50" charset="-128"/>
                <a:ea typeface="メイリオ" panose="020B0604030504040204" pitchFamily="50" charset="-128"/>
              </a:rPr>
              <a:t>過ぎず、華奢過ぎないサイズ感と黒を基調にしたデザインが</a:t>
            </a:r>
            <a:r>
              <a:rPr lang="ja-JP" altLang="en-US" sz="900" dirty="0">
                <a:solidFill>
                  <a:srgbClr val="0070C0"/>
                </a:solidFill>
                <a:latin typeface="メイリオ" panose="020B0604030504040204" pitchFamily="50" charset="-128"/>
                <a:ea typeface="メイリオ" panose="020B0604030504040204" pitchFamily="50" charset="-128"/>
              </a:rPr>
              <a:t>、</a:t>
            </a:r>
            <a:r>
              <a:rPr lang="ja-JP" altLang="ja-JP" sz="900" dirty="0">
                <a:solidFill>
                  <a:srgbClr val="0070C0"/>
                </a:solidFill>
                <a:latin typeface="メイリオ" panose="020B0604030504040204" pitchFamily="50" charset="-128"/>
                <a:ea typeface="メイリオ" panose="020B0604030504040204" pitchFamily="50" charset="-128"/>
              </a:rPr>
              <a:t>インデックス、針の存在感を引き立てている。視認性、デザイン共によし！</a:t>
            </a:r>
            <a:r>
              <a:rPr lang="en-US" altLang="ja-JP" sz="900" dirty="0">
                <a:solidFill>
                  <a:srgbClr val="0070C0"/>
                </a:solidFill>
                <a:latin typeface="メイリオ" panose="020B0604030504040204" pitchFamily="50" charset="-128"/>
                <a:ea typeface="メイリオ" panose="020B0604030504040204" pitchFamily="50" charset="-128"/>
              </a:rPr>
              <a:t>29</a:t>
            </a:r>
            <a:r>
              <a:rPr lang="ja-JP" altLang="ja-JP" sz="900" dirty="0">
                <a:solidFill>
                  <a:srgbClr val="0070C0"/>
                </a:solidFill>
                <a:latin typeface="メイリオ" panose="020B0604030504040204" pitchFamily="50" charset="-128"/>
                <a:ea typeface="メイリオ" panose="020B0604030504040204" pitchFamily="50" charset="-128"/>
              </a:rPr>
              <a:t>歳男性店員</a:t>
            </a:r>
          </a:p>
          <a:p>
            <a:r>
              <a:rPr lang="ja-JP" altLang="ja-JP" sz="900" dirty="0">
                <a:solidFill>
                  <a:srgbClr val="0070C0"/>
                </a:solidFill>
                <a:latin typeface="メイリオ" panose="020B0604030504040204" pitchFamily="50" charset="-128"/>
                <a:ea typeface="メイリオ" panose="020B0604030504040204" pitchFamily="50" charset="-128"/>
              </a:rPr>
              <a:t>・クロノメーターにも劣らない高い精度や防水性能、稼動持続時間の高さ。</a:t>
            </a:r>
            <a:r>
              <a:rPr lang="en-US" altLang="ja-JP" sz="900" dirty="0">
                <a:solidFill>
                  <a:srgbClr val="0070C0"/>
                </a:solidFill>
                <a:latin typeface="メイリオ" panose="020B0604030504040204" pitchFamily="50" charset="-128"/>
                <a:ea typeface="メイリオ" panose="020B0604030504040204" pitchFamily="50" charset="-128"/>
              </a:rPr>
              <a:t>23</a:t>
            </a:r>
            <a:r>
              <a:rPr lang="ja-JP" altLang="ja-JP" sz="900" dirty="0">
                <a:solidFill>
                  <a:srgbClr val="0070C0"/>
                </a:solidFill>
                <a:latin typeface="メイリオ" panose="020B0604030504040204" pitchFamily="50" charset="-128"/>
                <a:ea typeface="メイリオ" panose="020B0604030504040204" pitchFamily="50" charset="-128"/>
              </a:rPr>
              <a:t>歳男性店</a:t>
            </a:r>
            <a:r>
              <a:rPr lang="ja-JP" altLang="en-US" sz="900" dirty="0">
                <a:solidFill>
                  <a:srgbClr val="0070C0"/>
                </a:solidFill>
                <a:latin typeface="メイリオ" panose="020B0604030504040204" pitchFamily="50" charset="-128"/>
                <a:ea typeface="メイリオ" panose="020B0604030504040204" pitchFamily="50" charset="-128"/>
              </a:rPr>
              <a:t>員</a:t>
            </a:r>
            <a:endParaRPr lang="ja-JP" altLang="ja-JP" sz="900" dirty="0">
              <a:solidFill>
                <a:srgbClr val="0070C0"/>
              </a:solidFill>
              <a:latin typeface="メイリオ" panose="020B0604030504040204" pitchFamily="50" charset="-128"/>
              <a:ea typeface="メイリオ" panose="020B0604030504040204" pitchFamily="50" charset="-128"/>
            </a:endParaRPr>
          </a:p>
          <a:p>
            <a:r>
              <a:rPr lang="ja-JP" altLang="ja-JP" sz="900" dirty="0">
                <a:solidFill>
                  <a:srgbClr val="0070C0"/>
                </a:solidFill>
                <a:latin typeface="メイリオ" panose="020B0604030504040204" pitchFamily="50" charset="-128"/>
                <a:ea typeface="メイリオ" panose="020B0604030504040204" pitchFamily="50" charset="-128"/>
              </a:rPr>
              <a:t>・高級時計にも劣らないスペックでこの価格はあまりない。</a:t>
            </a:r>
            <a:r>
              <a:rPr lang="en-US" altLang="ja-JP" sz="900" dirty="0">
                <a:solidFill>
                  <a:srgbClr val="0070C0"/>
                </a:solidFill>
                <a:latin typeface="メイリオ" panose="020B0604030504040204" pitchFamily="50" charset="-128"/>
                <a:ea typeface="メイリオ" panose="020B0604030504040204" pitchFamily="50" charset="-128"/>
              </a:rPr>
              <a:t>20</a:t>
            </a:r>
            <a:r>
              <a:rPr lang="ja-JP" altLang="ja-JP" sz="900" dirty="0">
                <a:solidFill>
                  <a:srgbClr val="0070C0"/>
                </a:solidFill>
                <a:latin typeface="メイリオ" panose="020B0604030504040204" pitchFamily="50" charset="-128"/>
                <a:ea typeface="メイリオ" panose="020B0604030504040204" pitchFamily="50" charset="-128"/>
              </a:rPr>
              <a:t>歳女性店員</a:t>
            </a:r>
          </a:p>
          <a:p>
            <a:r>
              <a:rPr lang="en-US" altLang="ja-JP" sz="1050" dirty="0">
                <a:solidFill>
                  <a:srgbClr val="0070C0"/>
                </a:solidFill>
              </a:rPr>
              <a:t> </a:t>
            </a:r>
            <a:endParaRPr lang="ja-JP" altLang="ja-JP" sz="1050" dirty="0">
              <a:solidFill>
                <a:srgbClr val="0070C0"/>
              </a:solidFill>
            </a:endParaRPr>
          </a:p>
          <a:p>
            <a:endParaRPr lang="ja-JP" altLang="en-US" sz="1050" b="1" dirty="0"/>
          </a:p>
        </p:txBody>
      </p:sp>
      <p:sp>
        <p:nvSpPr>
          <p:cNvPr id="18" name="正方形/長方形 17"/>
          <p:cNvSpPr/>
          <p:nvPr/>
        </p:nvSpPr>
        <p:spPr>
          <a:xfrm>
            <a:off x="232182" y="501697"/>
            <a:ext cx="6414064" cy="1787007"/>
          </a:xfrm>
          <a:prstGeom prst="rect">
            <a:avLst/>
          </a:prstGeom>
          <a:ln>
            <a:solidFill>
              <a:schemeClr val="tx1"/>
            </a:solidFill>
          </a:ln>
        </p:spPr>
        <p:txBody>
          <a:bodyPr wrap="square" rtlCol="0" anchor="ctr">
            <a:spAutoFit/>
          </a:bodyPr>
          <a:lstStyle/>
          <a:p>
            <a:pPr algn="ct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p:cNvSpPr/>
          <p:nvPr/>
        </p:nvSpPr>
        <p:spPr>
          <a:xfrm>
            <a:off x="236810" y="1729378"/>
            <a:ext cx="1130296" cy="561692"/>
          </a:xfrm>
          <a:prstGeom prst="rect">
            <a:avLst/>
          </a:prstGeom>
        </p:spPr>
        <p:txBody>
          <a:bodyPr wrap="square">
            <a:spAutoFit/>
          </a:bodyPr>
          <a:lstStyle/>
          <a:p>
            <a:r>
              <a:rPr lang="en-US" altLang="ja-JP" sz="1100" b="1" dirty="0">
                <a:latin typeface="メイリオ" panose="020B0604030504040204" pitchFamily="50" charset="-128"/>
                <a:ea typeface="メイリオ" panose="020B0604030504040204" pitchFamily="50" charset="-128"/>
              </a:rPr>
              <a:t>HAMILTON</a:t>
            </a:r>
          </a:p>
          <a:p>
            <a:r>
              <a:rPr lang="ja-JP" altLang="en-US" sz="900" dirty="0">
                <a:latin typeface="メイリオ" panose="020B0604030504040204" pitchFamily="50" charset="-128"/>
                <a:ea typeface="メイリオ" panose="020B0604030504040204" pitchFamily="50" charset="-128"/>
              </a:rPr>
              <a:t>（ハミルトン）</a:t>
            </a:r>
            <a:endParaRPr lang="en-US" altLang="ja-JP" sz="1050" b="1"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rPr>
              <a:t>H69439931</a:t>
            </a:r>
            <a:endParaRPr lang="ja-JP" altLang="en-US" sz="1050" dirty="0"/>
          </a:p>
        </p:txBody>
      </p:sp>
      <p:sp>
        <p:nvSpPr>
          <p:cNvPr id="42" name="正方形/長方形 41"/>
          <p:cNvSpPr/>
          <p:nvPr/>
        </p:nvSpPr>
        <p:spPr>
          <a:xfrm>
            <a:off x="231122" y="2310892"/>
            <a:ext cx="6419838" cy="1922028"/>
          </a:xfrm>
          <a:prstGeom prst="rect">
            <a:avLst/>
          </a:prstGeom>
          <a:ln>
            <a:solidFill>
              <a:schemeClr val="tx1"/>
            </a:solidFill>
          </a:ln>
        </p:spPr>
        <p:txBody>
          <a:bodyPr wrap="square" rtlCol="0" anchor="ctr">
            <a:spAutoFit/>
          </a:bodyPr>
          <a:lstStyle/>
          <a:p>
            <a:pPr algn="ct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203548" y="3633806"/>
            <a:ext cx="1521947" cy="592470"/>
          </a:xfrm>
          <a:prstGeom prst="rect">
            <a:avLst/>
          </a:prstGeom>
        </p:spPr>
        <p:txBody>
          <a:bodyPr wrap="square">
            <a:spAutoFit/>
          </a:bodyPr>
          <a:lstStyle/>
          <a:p>
            <a:r>
              <a:rPr lang="en-US" altLang="ja-JP" sz="1000" b="1" dirty="0">
                <a:latin typeface="メイリオ" panose="020B0604030504040204" pitchFamily="50" charset="-128"/>
                <a:ea typeface="メイリオ" panose="020B0604030504040204" pitchFamily="50" charset="-128"/>
              </a:rPr>
              <a:t>HENRY LONDON</a:t>
            </a:r>
          </a:p>
          <a:p>
            <a:r>
              <a:rPr lang="ja-JP" altLang="en-US" sz="900" dirty="0">
                <a:latin typeface="メイリオ" panose="020B0604030504040204" pitchFamily="50" charset="-128"/>
                <a:ea typeface="メイリオ" panose="020B0604030504040204" pitchFamily="50" charset="-128"/>
              </a:rPr>
              <a:t>（ヘンリーロンドン）</a:t>
            </a:r>
            <a:r>
              <a:rPr lang="ja-JP" altLang="en-US" sz="1200" dirty="0">
                <a:latin typeface="メイリオ" panose="020B0604030504040204" pitchFamily="50" charset="-128"/>
                <a:ea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rPr>
              <a:t>HL39-LS-0380</a:t>
            </a:r>
          </a:p>
        </p:txBody>
      </p:sp>
      <p:sp>
        <p:nvSpPr>
          <p:cNvPr id="44" name="正方形/長方形 43"/>
          <p:cNvSpPr/>
          <p:nvPr/>
        </p:nvSpPr>
        <p:spPr>
          <a:xfrm>
            <a:off x="244316" y="4300898"/>
            <a:ext cx="6438460" cy="1774287"/>
          </a:xfrm>
          <a:prstGeom prst="rect">
            <a:avLst/>
          </a:prstGeom>
          <a:ln>
            <a:solidFill>
              <a:schemeClr val="tx1"/>
            </a:solidFill>
          </a:ln>
        </p:spPr>
        <p:txBody>
          <a:bodyPr wrap="square" rtlCol="0" anchor="ctr">
            <a:spAutoFit/>
          </a:bodyPr>
          <a:lstStyle/>
          <a:p>
            <a:pPr algn="ct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a:xfrm>
            <a:off x="203548" y="5374994"/>
            <a:ext cx="1578994" cy="700192"/>
          </a:xfrm>
          <a:prstGeom prst="rect">
            <a:avLst/>
          </a:prstGeom>
        </p:spPr>
        <p:txBody>
          <a:bodyPr wrap="square">
            <a:spAutoFit/>
          </a:bodyPr>
          <a:lstStyle/>
          <a:p>
            <a:r>
              <a:rPr lang="en-US" altLang="ja-JP" sz="1100" b="1" dirty="0">
                <a:latin typeface="メイリオ" panose="020B0604030504040204" pitchFamily="50" charset="-128"/>
                <a:ea typeface="メイリオ" panose="020B0604030504040204" pitchFamily="50" charset="-128"/>
              </a:rPr>
              <a:t>KLASSE14</a:t>
            </a:r>
          </a:p>
          <a:p>
            <a:r>
              <a:rPr lang="ja-JP" altLang="en-US" sz="900" dirty="0">
                <a:latin typeface="メイリオ" panose="020B0604030504040204" pitchFamily="50" charset="-128"/>
                <a:ea typeface="メイリオ" panose="020B0604030504040204" pitchFamily="50" charset="-128"/>
              </a:rPr>
              <a:t>（クラス</a:t>
            </a:r>
            <a:r>
              <a:rPr lang="en-US" altLang="ja-JP" sz="900" dirty="0">
                <a:latin typeface="メイリオ" panose="020B0604030504040204" pitchFamily="50" charset="-128"/>
                <a:ea typeface="メイリオ" panose="020B0604030504040204" pitchFamily="50" charset="-128"/>
              </a:rPr>
              <a:t>14</a:t>
            </a:r>
            <a:r>
              <a:rPr lang="ja-JP" altLang="en-US" sz="900"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　</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rPr>
              <a:t>IM19BK011M</a:t>
            </a:r>
            <a:r>
              <a:rPr lang="ja-JP" altLang="en-US" sz="1050" dirty="0">
                <a:latin typeface="メイリオ" panose="020B0604030504040204" pitchFamily="50" charset="-128"/>
                <a:ea typeface="メイリオ" panose="020B0604030504040204" pitchFamily="50" charset="-128"/>
              </a:rPr>
              <a:t>　</a:t>
            </a:r>
            <a:endParaRPr lang="en-US" altLang="ja-JP" sz="1050" dirty="0">
              <a:latin typeface="メイリオ" panose="020B0604030504040204" pitchFamily="50" charset="-128"/>
              <a:ea typeface="メイリオ" panose="020B0604030504040204" pitchFamily="50" charset="-128"/>
            </a:endParaRPr>
          </a:p>
        </p:txBody>
      </p:sp>
      <p:sp>
        <p:nvSpPr>
          <p:cNvPr id="46" name="正方形/長方形 45"/>
          <p:cNvSpPr/>
          <p:nvPr/>
        </p:nvSpPr>
        <p:spPr>
          <a:xfrm>
            <a:off x="239603" y="8018760"/>
            <a:ext cx="6443173" cy="1686768"/>
          </a:xfrm>
          <a:prstGeom prst="rect">
            <a:avLst/>
          </a:prstGeom>
          <a:ln>
            <a:solidFill>
              <a:schemeClr val="tx1"/>
            </a:solidFill>
          </a:ln>
        </p:spPr>
        <p:txBody>
          <a:bodyPr wrap="square" rtlCol="0" anchor="ctr">
            <a:spAutoFit/>
          </a:bodyPr>
          <a:lstStyle/>
          <a:p>
            <a:pPr algn="ct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正方形/長方形 46"/>
          <p:cNvSpPr/>
          <p:nvPr/>
        </p:nvSpPr>
        <p:spPr>
          <a:xfrm>
            <a:off x="243876" y="6099751"/>
            <a:ext cx="6453341" cy="1876007"/>
          </a:xfrm>
          <a:prstGeom prst="rect">
            <a:avLst/>
          </a:prstGeom>
          <a:ln>
            <a:solidFill>
              <a:schemeClr val="tx1"/>
            </a:solidFill>
          </a:ln>
        </p:spPr>
        <p:txBody>
          <a:bodyPr wrap="square" rtlCol="0" anchor="ctr">
            <a:spAutoFit/>
          </a:bodyPr>
          <a:lstStyle/>
          <a:p>
            <a:pPr algn="ct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243877" y="7140081"/>
            <a:ext cx="1584088" cy="815608"/>
          </a:xfrm>
          <a:prstGeom prst="rect">
            <a:avLst/>
          </a:prstGeom>
        </p:spPr>
        <p:txBody>
          <a:bodyPr wrap="none">
            <a:spAutoFit/>
          </a:bodyPr>
          <a:lstStyle/>
          <a:p>
            <a:pPr fontAlgn="base"/>
            <a:r>
              <a:rPr lang="en-US" altLang="ja-JP" sz="1100" b="1" dirty="0">
                <a:latin typeface="メイリオ" panose="020B0604030504040204" pitchFamily="50" charset="-128"/>
                <a:ea typeface="メイリオ" panose="020B0604030504040204" pitchFamily="50" charset="-128"/>
              </a:rPr>
              <a:t>TISSOT</a:t>
            </a:r>
          </a:p>
          <a:p>
            <a:pPr fontAlgn="base"/>
            <a:r>
              <a:rPr lang="ja-JP" altLang="en-US" sz="900" dirty="0">
                <a:latin typeface="メイリオ" panose="020B0604030504040204" pitchFamily="50" charset="-128"/>
                <a:ea typeface="メイリオ" panose="020B0604030504040204" pitchFamily="50" charset="-128"/>
              </a:rPr>
              <a:t>（ティソ）</a:t>
            </a:r>
            <a:r>
              <a:rPr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a:p>
            <a:pPr fontAlgn="base"/>
            <a:r>
              <a:rPr lang="en-US" altLang="ja-JP" sz="1050" dirty="0">
                <a:latin typeface="メイリオ" panose="020B0604030504040204" pitchFamily="50" charset="-128"/>
                <a:ea typeface="メイリオ" panose="020B0604030504040204" pitchFamily="50" charset="-128"/>
              </a:rPr>
              <a:t>T1204073705100</a:t>
            </a:r>
            <a:r>
              <a:rPr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p:txBody>
      </p:sp>
      <p:sp>
        <p:nvSpPr>
          <p:cNvPr id="27" name="正方形/長方形 26"/>
          <p:cNvSpPr/>
          <p:nvPr/>
        </p:nvSpPr>
        <p:spPr>
          <a:xfrm>
            <a:off x="239740" y="9020189"/>
            <a:ext cx="1170513" cy="723275"/>
          </a:xfrm>
          <a:prstGeom prst="rect">
            <a:avLst/>
          </a:prstGeom>
        </p:spPr>
        <p:txBody>
          <a:bodyPr wrap="none">
            <a:spAutoFit/>
          </a:bodyPr>
          <a:lstStyle/>
          <a:p>
            <a:pPr fontAlgn="base"/>
            <a:r>
              <a:rPr lang="en-US" altLang="ja-JP" sz="1100" b="1" dirty="0">
                <a:latin typeface="メイリオ" panose="020B0604030504040204" pitchFamily="50" charset="-128"/>
                <a:ea typeface="メイリオ" panose="020B0604030504040204" pitchFamily="50" charset="-128"/>
              </a:rPr>
              <a:t>DUFA</a:t>
            </a:r>
            <a:r>
              <a:rPr lang="en-US" altLang="ja-JP" sz="2000" b="1" dirty="0">
                <a:latin typeface="メイリオ" panose="020B0604030504040204" pitchFamily="50" charset="-128"/>
                <a:ea typeface="メイリオ" panose="020B0604030504040204" pitchFamily="50" charset="-128"/>
              </a:rPr>
              <a:t> </a:t>
            </a:r>
          </a:p>
          <a:p>
            <a:pPr fontAlgn="base"/>
            <a:r>
              <a:rPr lang="ja-JP" altLang="en-US" sz="1000" dirty="0">
                <a:latin typeface="メイリオ" panose="020B0604030504040204" pitchFamily="50" charset="-128"/>
                <a:ea typeface="メイリオ" panose="020B0604030504040204" pitchFamily="50" charset="-128"/>
              </a:rPr>
              <a:t>（ドゥッファ）</a:t>
            </a:r>
            <a:r>
              <a:rPr lang="en-US" altLang="ja-JP" sz="900" dirty="0">
                <a:latin typeface="メイリオ" panose="020B0604030504040204" pitchFamily="50" charset="-128"/>
                <a:ea typeface="メイリオ" panose="020B0604030504040204" pitchFamily="50" charset="-128"/>
              </a:rPr>
              <a:t> </a:t>
            </a:r>
          </a:p>
          <a:p>
            <a:pPr fontAlgn="base"/>
            <a:r>
              <a:rPr lang="en-US" altLang="ja-JP" sz="1050" dirty="0">
                <a:latin typeface="メイリオ" panose="020B0604030504040204" pitchFamily="50" charset="-128"/>
                <a:ea typeface="メイリオ" panose="020B0604030504040204" pitchFamily="50" charset="-128"/>
              </a:rPr>
              <a:t>DF-9021-100Y</a:t>
            </a:r>
          </a:p>
        </p:txBody>
      </p:sp>
      <p:sp>
        <p:nvSpPr>
          <p:cNvPr id="36" name="正方形/長方形 35"/>
          <p:cNvSpPr/>
          <p:nvPr/>
        </p:nvSpPr>
        <p:spPr>
          <a:xfrm>
            <a:off x="404664" y="210689"/>
            <a:ext cx="1107996" cy="276999"/>
          </a:xfrm>
          <a:prstGeom prst="rect">
            <a:avLst/>
          </a:prstGeom>
        </p:spPr>
        <p:txBody>
          <a:bodyPr wrap="none">
            <a:spAutoFit/>
          </a:bodyPr>
          <a:lstStyle/>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受賞商品</a:t>
            </a:r>
            <a:r>
              <a:rPr lang="en-US" altLang="ja-JP" sz="1200" dirty="0">
                <a:latin typeface="メイリオ" panose="020B0604030504040204" pitchFamily="50" charset="-128"/>
                <a:ea typeface="メイリオ" panose="020B0604030504040204" pitchFamily="50" charset="-128"/>
              </a:rPr>
              <a:t>】</a:t>
            </a:r>
          </a:p>
        </p:txBody>
      </p:sp>
      <p:pic>
        <p:nvPicPr>
          <p:cNvPr id="32" name="Picture 2">
            <a:extLst>
              <a:ext uri="{FF2B5EF4-FFF2-40B4-BE49-F238E27FC236}">
                <a16:creationId xmlns:a16="http://schemas.microsoft.com/office/drawing/2014/main" id="{D087995D-C247-E844-8B87-65A2EB90C3C9}"/>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50566" y1="19570" x2="47547" y2="77088"/>
                        <a14:foregroundMark x1="15472" y1="40573" x2="83396" y2="41050"/>
                        <a14:foregroundMark x1="18868" y1="47017" x2="32453" y2="58473"/>
                        <a14:foregroundMark x1="69811" y1="48449" x2="56604" y2="63723"/>
                      </a14:backgroundRemoval>
                    </a14:imgEffect>
                  </a14:imgLayer>
                </a14:imgProps>
              </a:ext>
              <a:ext uri="{28A0092B-C50C-407E-A947-70E740481C1C}">
                <a14:useLocalDpi xmlns:a14="http://schemas.microsoft.com/office/drawing/2010/main" val="0"/>
              </a:ext>
            </a:extLst>
          </a:blip>
          <a:srcRect/>
          <a:stretch>
            <a:fillRect/>
          </a:stretch>
        </p:blipFill>
        <p:spPr bwMode="auto">
          <a:xfrm>
            <a:off x="204847" y="-55633"/>
            <a:ext cx="408057" cy="64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descr="C:\Users\tsugawa_naoto\Desktop\ＰＲ強化プロジェクト\時計屋大賞\ロゴデータ\金透過.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61200" y="589559"/>
            <a:ext cx="278289" cy="45488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tsugawa_naoto\Desktop\ＰＲ強化プロジェクト\時計屋大賞\ロゴデータ\金透過.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67867" y="2385223"/>
            <a:ext cx="278289" cy="45488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5511" t="9736" r="26178" b="9296"/>
          <a:stretch/>
        </p:blipFill>
        <p:spPr bwMode="auto">
          <a:xfrm>
            <a:off x="1105707" y="4448626"/>
            <a:ext cx="902986" cy="1513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9319"/>
          <a:stretch/>
        </p:blipFill>
        <p:spPr bwMode="auto">
          <a:xfrm>
            <a:off x="1801747" y="14024343"/>
            <a:ext cx="10441160" cy="9468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0840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40" y="483837"/>
            <a:ext cx="961949" cy="538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021" t="7546" r="9093" b="12676"/>
          <a:stretch/>
        </p:blipFill>
        <p:spPr bwMode="auto">
          <a:xfrm>
            <a:off x="1021972" y="558049"/>
            <a:ext cx="946333" cy="1552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462" t="11071" r="24443" b="8895"/>
          <a:stretch/>
        </p:blipFill>
        <p:spPr bwMode="auto">
          <a:xfrm>
            <a:off x="1412776" y="7153790"/>
            <a:ext cx="981683" cy="1400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424" t="4538" r="10249" b="5120"/>
          <a:stretch/>
        </p:blipFill>
        <p:spPr bwMode="auto">
          <a:xfrm>
            <a:off x="1020395" y="4711083"/>
            <a:ext cx="1083177" cy="1624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テキスト ボックス 19"/>
          <p:cNvSpPr txBox="1"/>
          <p:nvPr/>
        </p:nvSpPr>
        <p:spPr>
          <a:xfrm>
            <a:off x="147800" y="200472"/>
            <a:ext cx="1048952" cy="261610"/>
          </a:xfrm>
          <a:prstGeom prst="rect">
            <a:avLst/>
          </a:prstGeom>
          <a:noFill/>
        </p:spPr>
        <p:txBody>
          <a:bodyPr wrap="square" rtlCol="0">
            <a:spAutoFit/>
          </a:bodyPr>
          <a:lstStyle/>
          <a:p>
            <a:pPr algn="ctr"/>
            <a:r>
              <a:rPr lang="ja-JP" altLang="en-US" sz="1100" dirty="0">
                <a:latin typeface="メイリオ" panose="020B0604030504040204" pitchFamily="50" charset="-128"/>
                <a:ea typeface="メイリオ" panose="020B0604030504040204" pitchFamily="50" charset="-128"/>
              </a:rPr>
              <a:t>北欧</a:t>
            </a:r>
            <a:r>
              <a:rPr kumimoji="1" lang="ja-JP" altLang="en-US" sz="1100" dirty="0">
                <a:latin typeface="メイリオ" panose="020B0604030504040204" pitchFamily="50" charset="-128"/>
                <a:ea typeface="メイリオ" panose="020B0604030504040204" pitchFamily="50" charset="-128"/>
              </a:rPr>
              <a:t>部門</a:t>
            </a:r>
          </a:p>
        </p:txBody>
      </p:sp>
      <p:sp>
        <p:nvSpPr>
          <p:cNvPr id="21" name="テキスト ボックス 20"/>
          <p:cNvSpPr txBox="1"/>
          <p:nvPr/>
        </p:nvSpPr>
        <p:spPr>
          <a:xfrm>
            <a:off x="229695" y="2494905"/>
            <a:ext cx="1688490"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その他欧州</a:t>
            </a:r>
            <a:r>
              <a:rPr kumimoji="1" lang="ja-JP" altLang="en-US" sz="1100" dirty="0">
                <a:latin typeface="メイリオ" panose="020B0604030504040204" pitchFamily="50" charset="-128"/>
                <a:ea typeface="メイリオ" panose="020B0604030504040204" pitchFamily="50" charset="-128"/>
              </a:rPr>
              <a:t>部門</a:t>
            </a:r>
          </a:p>
        </p:txBody>
      </p:sp>
      <p:sp>
        <p:nvSpPr>
          <p:cNvPr id="22" name="テキスト ボックス 21"/>
          <p:cNvSpPr txBox="1"/>
          <p:nvPr/>
        </p:nvSpPr>
        <p:spPr>
          <a:xfrm>
            <a:off x="363824" y="4415117"/>
            <a:ext cx="1048952"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日本</a:t>
            </a:r>
            <a:r>
              <a:rPr kumimoji="1" lang="ja-JP" altLang="en-US" sz="1100" dirty="0">
                <a:latin typeface="メイリオ" panose="020B0604030504040204" pitchFamily="50" charset="-128"/>
                <a:ea typeface="メイリオ" panose="020B0604030504040204" pitchFamily="50" charset="-128"/>
              </a:rPr>
              <a:t>部門</a:t>
            </a:r>
          </a:p>
        </p:txBody>
      </p:sp>
      <p:pic>
        <p:nvPicPr>
          <p:cNvPr id="24"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2656" y="2793660"/>
            <a:ext cx="716633" cy="476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19" descr="「日本」の画像検索結果"/>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1091" y="4698101"/>
            <a:ext cx="752849" cy="501900"/>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29" name="正方形/長方形 28"/>
          <p:cNvSpPr/>
          <p:nvPr/>
        </p:nvSpPr>
        <p:spPr>
          <a:xfrm>
            <a:off x="2012458" y="2494905"/>
            <a:ext cx="4512886" cy="2146742"/>
          </a:xfrm>
          <a:prstGeom prst="rect">
            <a:avLst/>
          </a:prstGeom>
        </p:spPr>
        <p:txBody>
          <a:bodyPr wrap="square">
            <a:spAutoFit/>
          </a:bodyPr>
          <a:lstStyle/>
          <a:p>
            <a:r>
              <a:rPr lang="ja-JP" altLang="en-US" sz="1050" dirty="0">
                <a:latin typeface="メイリオ" panose="020B0604030504040204" pitchFamily="50" charset="-128"/>
                <a:ea typeface="メイリオ" panose="020B0604030504040204" pitchFamily="50" charset="-128"/>
              </a:rPr>
              <a:t>フレンチカジュアルを代表するパリのブランド。流行に捉われず、着心地の良さやカッティングにこだわった独自のスタイルを持つアニエスベー。ウオッチラインは</a:t>
            </a:r>
            <a:r>
              <a:rPr lang="en-US" altLang="ja-JP" sz="1050" dirty="0">
                <a:latin typeface="メイリオ" panose="020B0604030504040204" pitchFamily="50" charset="-128"/>
                <a:ea typeface="メイリオ" panose="020B0604030504040204" pitchFamily="50" charset="-128"/>
              </a:rPr>
              <a:t>1989</a:t>
            </a:r>
            <a:r>
              <a:rPr lang="ja-JP" altLang="en-US" sz="1050" dirty="0">
                <a:latin typeface="メイリオ" panose="020B0604030504040204" pitchFamily="50" charset="-128"/>
                <a:ea typeface="メイリオ" panose="020B0604030504040204" pitchFamily="50" charset="-128"/>
              </a:rPr>
              <a:t>年のスタート以来、エスプリの効いたディテールとシンプルなフォルム、着ける人の個性で魅力が広がるデザインで、幅広い世代に親しまれています。</a:t>
            </a:r>
            <a:endParaRPr lang="en-US" altLang="ja-JP" sz="1050" dirty="0">
              <a:latin typeface="メイリオ" panose="020B0604030504040204" pitchFamily="50" charset="-128"/>
              <a:ea typeface="メイリオ" panose="020B0604030504040204" pitchFamily="50" charset="-128"/>
            </a:endParaRPr>
          </a:p>
          <a:p>
            <a:r>
              <a:rPr lang="ja-JP" altLang="en-US" sz="900" b="1" dirty="0">
                <a:latin typeface="メイリオ" panose="020B0604030504040204" pitchFamily="50" charset="-128"/>
                <a:ea typeface="メイリオ" panose="020B0604030504040204" pitchFamily="50" charset="-128"/>
              </a:rPr>
              <a:t>推薦コメント</a:t>
            </a:r>
            <a:endParaRPr lang="en-US" altLang="ja-JP" sz="900" b="1" dirty="0">
              <a:latin typeface="メイリオ" panose="020B0604030504040204" pitchFamily="50" charset="-128"/>
              <a:ea typeface="メイリオ" panose="020B0604030504040204" pitchFamily="50" charset="-128"/>
            </a:endParaRPr>
          </a:p>
          <a:p>
            <a:r>
              <a:rPr lang="ja-JP" altLang="ja-JP" sz="900" dirty="0">
                <a:solidFill>
                  <a:srgbClr val="0070C0"/>
                </a:solidFill>
                <a:latin typeface="メイリオ" panose="020B0604030504040204" pitchFamily="50" charset="-128"/>
                <a:ea typeface="メイリオ" panose="020B0604030504040204" pitchFamily="50" charset="-128"/>
              </a:rPr>
              <a:t>・手書きフォントのインデックスが可愛すぎ！ベルトの着脱のしやすさもクセになります！２１歳女性店員</a:t>
            </a:r>
          </a:p>
          <a:p>
            <a:r>
              <a:rPr lang="ja-JP" altLang="ja-JP" sz="900" dirty="0">
                <a:solidFill>
                  <a:srgbClr val="0070C0"/>
                </a:solidFill>
                <a:latin typeface="メイリオ" panose="020B0604030504040204" pitchFamily="50" charset="-128"/>
                <a:ea typeface="メイリオ" panose="020B0604030504040204" pitchFamily="50" charset="-128"/>
              </a:rPr>
              <a:t>・時代に左右されずどこかゆったりとしたデザイン。カジュアルにもフォーマルにも相性抜群です。４９歳女性店員</a:t>
            </a:r>
          </a:p>
          <a:p>
            <a:r>
              <a:rPr lang="ja-JP" altLang="ja-JP" sz="900" dirty="0">
                <a:solidFill>
                  <a:srgbClr val="0070C0"/>
                </a:solidFill>
                <a:latin typeface="メイリオ" panose="020B0604030504040204" pitchFamily="50" charset="-128"/>
                <a:ea typeface="メイリオ" panose="020B0604030504040204" pitchFamily="50" charset="-128"/>
              </a:rPr>
              <a:t>・このデザインとソーラーという機能面＋</a:t>
            </a:r>
            <a:r>
              <a:rPr lang="en-US" altLang="ja-JP" sz="900" dirty="0">
                <a:solidFill>
                  <a:srgbClr val="0070C0"/>
                </a:solidFill>
                <a:latin typeface="メイリオ" panose="020B0604030504040204" pitchFamily="50" charset="-128"/>
                <a:ea typeface="メイリオ" panose="020B0604030504040204" pitchFamily="50" charset="-128"/>
              </a:rPr>
              <a:t>SEIKO</a:t>
            </a:r>
            <a:r>
              <a:rPr lang="ja-JP" altLang="ja-JP" sz="900" dirty="0">
                <a:solidFill>
                  <a:srgbClr val="0070C0"/>
                </a:solidFill>
                <a:latin typeface="メイリオ" panose="020B0604030504040204" pitchFamily="50" charset="-128"/>
                <a:ea typeface="メイリオ" panose="020B0604030504040204" pitchFamily="50" charset="-128"/>
              </a:rPr>
              <a:t>製が世代問わず人気の理由。大ぶりなサイズ感が多い中</a:t>
            </a:r>
            <a:r>
              <a:rPr lang="ja-JP" altLang="en-US" sz="900" dirty="0">
                <a:solidFill>
                  <a:srgbClr val="0070C0"/>
                </a:solidFill>
                <a:latin typeface="メイリオ" panose="020B0604030504040204" pitchFamily="50" charset="-128"/>
                <a:ea typeface="メイリオ" panose="020B0604030504040204" pitchFamily="50" charset="-128"/>
              </a:rPr>
              <a:t>、</a:t>
            </a:r>
            <a:r>
              <a:rPr lang="ja-JP" altLang="ja-JP" sz="900" dirty="0">
                <a:solidFill>
                  <a:srgbClr val="0070C0"/>
                </a:solidFill>
                <a:latin typeface="メイリオ" panose="020B0604030504040204" pitchFamily="50" charset="-128"/>
                <a:ea typeface="メイリオ" panose="020B0604030504040204" pitchFamily="50" charset="-128"/>
              </a:rPr>
              <a:t>手に馴染む大きさが良いです。２８歳女性店員</a:t>
            </a:r>
          </a:p>
          <a:p>
            <a:r>
              <a:rPr lang="en-US" altLang="ja-JP" sz="900" dirty="0">
                <a:solidFill>
                  <a:srgbClr val="0070C0"/>
                </a:solidFill>
              </a:rPr>
              <a:t> </a:t>
            </a:r>
            <a:endParaRPr lang="ja-JP" altLang="ja-JP" sz="900" dirty="0">
              <a:solidFill>
                <a:srgbClr val="0070C0"/>
              </a:solidFill>
            </a:endParaRPr>
          </a:p>
          <a:p>
            <a:endParaRPr lang="ja-JP" altLang="en-US" sz="900" b="1" dirty="0">
              <a:latin typeface="メイリオ" panose="020B0604030504040204" pitchFamily="50" charset="-128"/>
              <a:ea typeface="メイリオ" panose="020B0604030504040204" pitchFamily="50" charset="-128"/>
            </a:endParaRPr>
          </a:p>
        </p:txBody>
      </p:sp>
      <p:sp>
        <p:nvSpPr>
          <p:cNvPr id="28" name="正方形/長方形 27"/>
          <p:cNvSpPr/>
          <p:nvPr/>
        </p:nvSpPr>
        <p:spPr>
          <a:xfrm>
            <a:off x="2039632" y="4415117"/>
            <a:ext cx="4587429" cy="2215991"/>
          </a:xfrm>
          <a:prstGeom prst="rect">
            <a:avLst/>
          </a:prstGeom>
        </p:spPr>
        <p:txBody>
          <a:bodyPr wrap="square">
            <a:spAutoFit/>
          </a:bodyPr>
          <a:lstStyle/>
          <a:p>
            <a:r>
              <a:rPr lang="en-US" altLang="ja-JP" sz="1050" dirty="0">
                <a:latin typeface="メイリオ" panose="020B0604030504040204" pitchFamily="50" charset="-128"/>
                <a:ea typeface="メイリオ" panose="020B0604030504040204" pitchFamily="50" charset="-128"/>
              </a:rPr>
              <a:t>Absolute</a:t>
            </a: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Toughness</a:t>
            </a:r>
          </a:p>
          <a:p>
            <a:r>
              <a:rPr lang="en-US" altLang="ja-JP" sz="1050" dirty="0">
                <a:latin typeface="メイリオ" panose="020B0604030504040204" pitchFamily="50" charset="-128"/>
                <a:ea typeface="メイリオ" panose="020B0604030504040204" pitchFamily="50" charset="-128"/>
              </a:rPr>
              <a:t>200</a:t>
            </a:r>
            <a:r>
              <a:rPr lang="ja-JP" altLang="en-US" sz="1050" dirty="0">
                <a:latin typeface="メイリオ" panose="020B0604030504040204" pitchFamily="50" charset="-128"/>
                <a:ea typeface="メイリオ" panose="020B0604030504040204" pitchFamily="50" charset="-128"/>
              </a:rPr>
              <a:t>を超える試作と約</a:t>
            </a:r>
            <a:r>
              <a:rPr lang="en-US" altLang="ja-JP" sz="1050" dirty="0">
                <a:latin typeface="メイリオ" panose="020B0604030504040204" pitchFamily="50" charset="-128"/>
                <a:ea typeface="メイリオ" panose="020B0604030504040204" pitchFamily="50" charset="-128"/>
              </a:rPr>
              <a:t>2</a:t>
            </a:r>
            <a:r>
              <a:rPr lang="ja-JP" altLang="en-US" sz="1050" dirty="0">
                <a:latin typeface="メイリオ" panose="020B0604030504040204" pitchFamily="50" charset="-128"/>
                <a:ea typeface="メイリオ" panose="020B0604030504040204" pitchFamily="50" charset="-128"/>
              </a:rPr>
              <a:t>年の歳月を経て誕生。</a:t>
            </a:r>
          </a:p>
          <a:p>
            <a:r>
              <a:rPr lang="en-US" altLang="ja-JP" sz="1050" dirty="0">
                <a:latin typeface="メイリオ" panose="020B0604030504040204" pitchFamily="50" charset="-128"/>
                <a:ea typeface="メイリオ" panose="020B0604030504040204" pitchFamily="50" charset="-128"/>
              </a:rPr>
              <a:t>G-SHOCK</a:t>
            </a:r>
            <a:r>
              <a:rPr lang="ja-JP" altLang="en-US" sz="1050" dirty="0">
                <a:latin typeface="メイリオ" panose="020B0604030504040204" pitchFamily="50" charset="-128"/>
                <a:ea typeface="メイリオ" panose="020B0604030504040204" pitchFamily="50" charset="-128"/>
              </a:rPr>
              <a:t>のコアテクノロジー、耐衝撃構造。その無骨な形状、堅牢なスタイルは</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壊れない時計をつくる</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という開発者の信念から生まれました。</a:t>
            </a:r>
            <a:r>
              <a:rPr lang="en-US" altLang="ja-JP" sz="1050" dirty="0">
                <a:latin typeface="メイリオ" panose="020B0604030504040204" pitchFamily="50" charset="-128"/>
                <a:ea typeface="メイリオ" panose="020B0604030504040204" pitchFamily="50" charset="-128"/>
              </a:rPr>
              <a:t>1983</a:t>
            </a:r>
            <a:r>
              <a:rPr lang="ja-JP" altLang="en-US" sz="1050" dirty="0">
                <a:latin typeface="メイリオ" panose="020B0604030504040204" pitchFamily="50" charset="-128"/>
                <a:ea typeface="メイリオ" panose="020B0604030504040204" pitchFamily="50" charset="-128"/>
              </a:rPr>
              <a:t>年の誕生以来、タフネスウオッチとして、独自の基本構造を継承しながらあくなき進化を続けています。</a:t>
            </a:r>
            <a:r>
              <a:rPr lang="en-US" altLang="ja-JP" sz="1050" dirty="0">
                <a:latin typeface="メイリオ" panose="020B0604030504040204" pitchFamily="50" charset="-128"/>
                <a:ea typeface="メイリオ" panose="020B0604030504040204" pitchFamily="50" charset="-128"/>
              </a:rPr>
              <a:t>2018</a:t>
            </a:r>
            <a:r>
              <a:rPr lang="ja-JP" altLang="en-US" sz="1050" dirty="0">
                <a:latin typeface="メイリオ" panose="020B0604030504040204" pitchFamily="50" charset="-128"/>
                <a:ea typeface="メイリオ" panose="020B0604030504040204" pitchFamily="50" charset="-128"/>
              </a:rPr>
              <a:t>年には生誕</a:t>
            </a:r>
            <a:r>
              <a:rPr lang="en-US" altLang="ja-JP" sz="1050" dirty="0">
                <a:latin typeface="メイリオ" panose="020B0604030504040204" pitchFamily="50" charset="-128"/>
                <a:ea typeface="メイリオ" panose="020B0604030504040204" pitchFamily="50" charset="-128"/>
              </a:rPr>
              <a:t>35</a:t>
            </a:r>
            <a:r>
              <a:rPr lang="ja-JP" altLang="en-US" sz="1050" dirty="0">
                <a:latin typeface="メイリオ" panose="020B0604030504040204" pitchFamily="50" charset="-128"/>
                <a:ea typeface="メイリオ" panose="020B0604030504040204" pitchFamily="50" charset="-128"/>
              </a:rPr>
              <a:t>周年を向かえ、累計出荷本数も</a:t>
            </a:r>
            <a:r>
              <a:rPr lang="en-US" altLang="ja-JP" sz="1050" dirty="0">
                <a:latin typeface="メイリオ" panose="020B0604030504040204" pitchFamily="50" charset="-128"/>
                <a:ea typeface="メイリオ" panose="020B0604030504040204" pitchFamily="50" charset="-128"/>
              </a:rPr>
              <a:t>1</a:t>
            </a:r>
            <a:r>
              <a:rPr lang="ja-JP" altLang="en-US" sz="1050" dirty="0">
                <a:latin typeface="メイリオ" panose="020B0604030504040204" pitchFamily="50" charset="-128"/>
                <a:ea typeface="メイリオ" panose="020B0604030504040204" pitchFamily="50" charset="-128"/>
              </a:rPr>
              <a:t>億本も突破、グローバルで愛される</a:t>
            </a:r>
            <a:r>
              <a:rPr lang="en-US" altLang="ja-JP" sz="1050" dirty="0">
                <a:latin typeface="メイリオ" panose="020B0604030504040204" pitchFamily="50" charset="-128"/>
                <a:ea typeface="メイリオ" panose="020B0604030504040204" pitchFamily="50" charset="-128"/>
              </a:rPr>
              <a:t>JAPAN</a:t>
            </a:r>
            <a:r>
              <a:rPr lang="ja-JP" altLang="en-US" sz="1050" dirty="0">
                <a:latin typeface="メイリオ" panose="020B0604030504040204" pitchFamily="50" charset="-128"/>
                <a:ea typeface="メイリオ" panose="020B0604030504040204" pitchFamily="50" charset="-128"/>
              </a:rPr>
              <a:t>ブランドとなりました。</a:t>
            </a:r>
            <a:endParaRPr lang="en-US" altLang="ja-JP" sz="1050" dirty="0">
              <a:latin typeface="メイリオ" panose="020B0604030504040204" pitchFamily="50" charset="-128"/>
              <a:ea typeface="メイリオ" panose="020B0604030504040204" pitchFamily="50" charset="-128"/>
            </a:endParaRPr>
          </a:p>
          <a:p>
            <a:r>
              <a:rPr lang="ja-JP" altLang="en-US" sz="900" b="1" dirty="0">
                <a:latin typeface="メイリオ" panose="020B0604030504040204" pitchFamily="50" charset="-128"/>
                <a:ea typeface="メイリオ" panose="020B0604030504040204" pitchFamily="50" charset="-128"/>
              </a:rPr>
              <a:t>推薦コメント</a:t>
            </a:r>
            <a:endParaRPr lang="en-US" altLang="ja-JP" sz="900" b="1" dirty="0">
              <a:latin typeface="メイリオ" panose="020B0604030504040204" pitchFamily="50" charset="-128"/>
              <a:ea typeface="メイリオ" panose="020B0604030504040204" pitchFamily="50" charset="-128"/>
            </a:endParaRPr>
          </a:p>
          <a:p>
            <a:r>
              <a:rPr lang="ja-JP" altLang="en-US" sz="900" dirty="0">
                <a:solidFill>
                  <a:srgbClr val="0070C0"/>
                </a:solidFill>
                <a:latin typeface="メイリオ" panose="020B0604030504040204" pitchFamily="50" charset="-128"/>
                <a:ea typeface="メイリオ" panose="020B0604030504040204" pitchFamily="50" charset="-128"/>
              </a:rPr>
              <a:t>・</a:t>
            </a:r>
            <a:r>
              <a:rPr lang="ja-JP" altLang="ja-JP" sz="900" dirty="0">
                <a:solidFill>
                  <a:srgbClr val="0070C0"/>
                </a:solidFill>
                <a:latin typeface="メイリオ" panose="020B0604030504040204" pitchFamily="50" charset="-128"/>
                <a:ea typeface="メイリオ" panose="020B0604030504040204" pitchFamily="50" charset="-128"/>
              </a:rPr>
              <a:t>軽量化されたカーボンコアガードデザイン、</a:t>
            </a:r>
            <a:r>
              <a:rPr lang="en-US" altLang="ja-JP" sz="900" dirty="0">
                <a:solidFill>
                  <a:srgbClr val="0070C0"/>
                </a:solidFill>
                <a:latin typeface="メイリオ" panose="020B0604030504040204" pitchFamily="50" charset="-128"/>
                <a:ea typeface="メイリオ" panose="020B0604030504040204" pitchFamily="50" charset="-128"/>
              </a:rPr>
              <a:t>G</a:t>
            </a:r>
            <a:r>
              <a:rPr lang="ja-JP" altLang="ja-JP" sz="900" dirty="0">
                <a:solidFill>
                  <a:srgbClr val="0070C0"/>
                </a:solidFill>
                <a:latin typeface="メイリオ" panose="020B0604030504040204" pitchFamily="50" charset="-128"/>
                <a:ea typeface="メイリオ" panose="020B0604030504040204" pitchFamily="50" charset="-128"/>
              </a:rPr>
              <a:t>ショックならではの耐久性の高さが評判でした。２４歳男性店員</a:t>
            </a:r>
          </a:p>
          <a:p>
            <a:r>
              <a:rPr lang="ja-JP" altLang="en-US" sz="900" dirty="0">
                <a:solidFill>
                  <a:srgbClr val="0070C0"/>
                </a:solidFill>
                <a:latin typeface="メイリオ" panose="020B0604030504040204" pitchFamily="50" charset="-128"/>
                <a:ea typeface="メイリオ" panose="020B0604030504040204" pitchFamily="50" charset="-128"/>
              </a:rPr>
              <a:t>・</a:t>
            </a:r>
            <a:r>
              <a:rPr lang="ja-JP" altLang="ja-JP" sz="900" dirty="0">
                <a:solidFill>
                  <a:srgbClr val="0070C0"/>
                </a:solidFill>
                <a:latin typeface="メイリオ" panose="020B0604030504040204" pitchFamily="50" charset="-128"/>
                <a:ea typeface="メイリオ" panose="020B0604030504040204" pitchFamily="50" charset="-128"/>
              </a:rPr>
              <a:t>不動のジャパンブランドカジュアルウォッチナンバーワン。３４歳男性店員</a:t>
            </a:r>
          </a:p>
          <a:p>
            <a:r>
              <a:rPr lang="ja-JP" altLang="ja-JP" sz="900" dirty="0">
                <a:solidFill>
                  <a:srgbClr val="0070C0"/>
                </a:solidFill>
                <a:latin typeface="メイリオ" panose="020B0604030504040204" pitchFamily="50" charset="-128"/>
                <a:ea typeface="メイリオ" panose="020B0604030504040204" pitchFamily="50" charset="-128"/>
              </a:rPr>
              <a:t>・男女問わず強さと使いやすさデザイン全てにおいてダントツ１位。２３歳女性店員</a:t>
            </a:r>
          </a:p>
          <a:p>
            <a:endParaRPr lang="ja-JP" altLang="en-US" sz="900" b="1" dirty="0">
              <a:solidFill>
                <a:srgbClr val="0070C0"/>
              </a:solidFill>
              <a:latin typeface="メイリオ" panose="020B0604030504040204" pitchFamily="50" charset="-128"/>
              <a:ea typeface="メイリオ" panose="020B0604030504040204" pitchFamily="50" charset="-128"/>
            </a:endParaRPr>
          </a:p>
        </p:txBody>
      </p:sp>
      <p:sp>
        <p:nvSpPr>
          <p:cNvPr id="31" name="テキスト ボックス 30"/>
          <p:cNvSpPr txBox="1"/>
          <p:nvPr/>
        </p:nvSpPr>
        <p:spPr>
          <a:xfrm>
            <a:off x="547719" y="6695523"/>
            <a:ext cx="1225097" cy="307777"/>
          </a:xfrm>
          <a:prstGeom prst="rect">
            <a:avLst/>
          </a:prstGeom>
          <a:ln w="127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400" b="1" dirty="0">
                <a:latin typeface="メイリオ" panose="020B0604030504040204" pitchFamily="50" charset="-128"/>
                <a:ea typeface="メイリオ" panose="020B0604030504040204" pitchFamily="50" charset="-128"/>
              </a:rPr>
              <a:t>～特別賞～</a:t>
            </a:r>
            <a:endParaRPr kumimoji="1" lang="ja-JP" altLang="en-US" sz="1400" b="1" dirty="0">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272311" y="7977336"/>
            <a:ext cx="1716529" cy="577081"/>
          </a:xfrm>
          <a:prstGeom prst="rect">
            <a:avLst/>
          </a:prstGeom>
          <a:noFill/>
        </p:spPr>
        <p:txBody>
          <a:bodyPr wrap="square" rtlCol="0">
            <a:spAutoFit/>
          </a:bodyPr>
          <a:lstStyle/>
          <a:p>
            <a:r>
              <a:rPr lang="en-US" altLang="ja-JP" sz="1100" b="1" dirty="0">
                <a:latin typeface="メイリオ" panose="020B0604030504040204" pitchFamily="50" charset="-128"/>
                <a:ea typeface="メイリオ" panose="020B0604030504040204" pitchFamily="50" charset="-128"/>
              </a:rPr>
              <a:t>FUTURE FUNK</a:t>
            </a:r>
          </a:p>
          <a:p>
            <a:r>
              <a:rPr lang="ja-JP" altLang="en-US" sz="900" dirty="0"/>
              <a:t>（フューチャーファンク）</a:t>
            </a:r>
            <a:endParaRPr lang="en-US" altLang="ja-JP" sz="900" dirty="0"/>
          </a:p>
          <a:p>
            <a:r>
              <a:rPr lang="en-US" altLang="ja-JP" sz="1050" dirty="0"/>
              <a:t>FF102-SVBU-LBK</a:t>
            </a:r>
          </a:p>
        </p:txBody>
      </p:sp>
      <p:sp>
        <p:nvSpPr>
          <p:cNvPr id="26" name="正方形/長方形 25"/>
          <p:cNvSpPr/>
          <p:nvPr/>
        </p:nvSpPr>
        <p:spPr>
          <a:xfrm>
            <a:off x="206264" y="191465"/>
            <a:ext cx="6430014" cy="2232249"/>
          </a:xfrm>
          <a:prstGeom prst="rect">
            <a:avLst/>
          </a:prstGeom>
          <a:ln>
            <a:solidFill>
              <a:schemeClr val="tx1"/>
            </a:solidFill>
          </a:ln>
        </p:spPr>
        <p:txBody>
          <a:bodyPr wrap="square" rtlCol="0" anchor="ctr">
            <a:spAutoFit/>
          </a:bodyPr>
          <a:lstStyle/>
          <a:p>
            <a:pPr algn="ct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p:cNvSpPr/>
          <p:nvPr/>
        </p:nvSpPr>
        <p:spPr>
          <a:xfrm>
            <a:off x="239888" y="7003299"/>
            <a:ext cx="6396390" cy="1674483"/>
          </a:xfrm>
          <a:prstGeom prst="rect">
            <a:avLst/>
          </a:prstGeom>
          <a:ln>
            <a:solidFill>
              <a:schemeClr val="tx1"/>
            </a:solidFill>
          </a:ln>
        </p:spPr>
        <p:txBody>
          <a:bodyPr wrap="square" rtlCol="0" anchor="ctr">
            <a:spAutoFit/>
          </a:bodyPr>
          <a:lstStyle/>
          <a:p>
            <a:pPr algn="ct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正方形/長方形 35"/>
          <p:cNvSpPr/>
          <p:nvPr/>
        </p:nvSpPr>
        <p:spPr>
          <a:xfrm>
            <a:off x="229695" y="4415116"/>
            <a:ext cx="6397366" cy="2122059"/>
          </a:xfrm>
          <a:prstGeom prst="rect">
            <a:avLst/>
          </a:prstGeom>
          <a:ln>
            <a:solidFill>
              <a:schemeClr val="tx1"/>
            </a:solidFill>
          </a:ln>
        </p:spPr>
        <p:txBody>
          <a:bodyPr wrap="square" rtlCol="0" anchor="ctr">
            <a:spAutoFit/>
          </a:bodyPr>
          <a:lstStyle/>
          <a:p>
            <a:pPr algn="ct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正方形/長方形 36"/>
          <p:cNvSpPr/>
          <p:nvPr/>
        </p:nvSpPr>
        <p:spPr>
          <a:xfrm>
            <a:off x="215481" y="2494905"/>
            <a:ext cx="6411580" cy="1838292"/>
          </a:xfrm>
          <a:prstGeom prst="rect">
            <a:avLst/>
          </a:prstGeom>
          <a:ln>
            <a:solidFill>
              <a:schemeClr val="tx1"/>
            </a:solidFill>
          </a:ln>
        </p:spPr>
        <p:txBody>
          <a:bodyPr wrap="square" rtlCol="0" anchor="ctr">
            <a:spAutoFit/>
          </a:bodyPr>
          <a:lstStyle/>
          <a:p>
            <a:pPr algn="ct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角丸四角形 37"/>
          <p:cNvSpPr/>
          <p:nvPr/>
        </p:nvSpPr>
        <p:spPr>
          <a:xfrm>
            <a:off x="123122" y="98502"/>
            <a:ext cx="6613809" cy="9714959"/>
          </a:xfrm>
          <a:prstGeom prst="roundRect">
            <a:avLst>
              <a:gd name="adj" fmla="val 0"/>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90000" rIns="0" rtlCol="0" anchor="t"/>
          <a:lstStyle/>
          <a:p>
            <a:pPr algn="ctr">
              <a:lnSpc>
                <a:spcPct val="130000"/>
              </a:lnSpc>
            </a:pPr>
            <a:endParaRPr lang="en-US" altLang="ja-JP" sz="300" b="1" u="sng"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2039632" y="237601"/>
            <a:ext cx="4485712" cy="2354491"/>
          </a:xfrm>
          <a:prstGeom prst="rect">
            <a:avLst/>
          </a:prstGeom>
        </p:spPr>
        <p:txBody>
          <a:bodyPr wrap="square">
            <a:spAutoFit/>
          </a:bodyPr>
          <a:lstStyle/>
          <a:p>
            <a:r>
              <a:rPr lang="en-US" altLang="ja-JP" sz="1100" dirty="0">
                <a:latin typeface="メイリオ" panose="020B0604030504040204" pitchFamily="50" charset="-128"/>
                <a:ea typeface="メイリオ" panose="020B0604030504040204" pitchFamily="50" charset="-128"/>
              </a:rPr>
              <a:t>2010</a:t>
            </a:r>
            <a:r>
              <a:rPr lang="ja-JP" altLang="en-US" sz="1100" dirty="0">
                <a:latin typeface="メイリオ" panose="020B0604030504040204" pitchFamily="50" charset="-128"/>
                <a:ea typeface="メイリオ" panose="020B0604030504040204" pitchFamily="50" charset="-128"/>
              </a:rPr>
              <a:t>年にデンマークの冒険家によって創設。神秘的な氷の世界「北極」の地からインスパイアされた</a:t>
            </a:r>
            <a:r>
              <a:rPr lang="en-US" altLang="ja-JP" sz="1100" dirty="0">
                <a:latin typeface="メイリオ" panose="020B0604030504040204" pitchFamily="50" charset="-128"/>
                <a:ea typeface="メイリオ" panose="020B0604030504040204" pitchFamily="50" charset="-128"/>
              </a:rPr>
              <a:t>BERING</a:t>
            </a:r>
            <a:r>
              <a:rPr lang="ja-JP" altLang="en-US" sz="1100" dirty="0">
                <a:latin typeface="メイリオ" panose="020B0604030504040204" pitchFamily="50" charset="-128"/>
                <a:ea typeface="メイリオ" panose="020B0604030504040204" pitchFamily="50" charset="-128"/>
              </a:rPr>
              <a:t>のウォッチコレクションは、高品質な素材とミニマルなデザイン、実用的な機能が融合した商品ラインアップが特徴で、全世界</a:t>
            </a:r>
            <a:r>
              <a:rPr lang="en-US" altLang="ja-JP" sz="1100" dirty="0">
                <a:latin typeface="メイリオ" panose="020B0604030504040204" pitchFamily="50" charset="-128"/>
                <a:ea typeface="メイリオ" panose="020B0604030504040204" pitchFamily="50" charset="-128"/>
              </a:rPr>
              <a:t>70</a:t>
            </a:r>
            <a:r>
              <a:rPr lang="ja-JP" altLang="en-US" sz="1100" dirty="0">
                <a:latin typeface="メイリオ" panose="020B0604030504040204" pitchFamily="50" charset="-128"/>
                <a:ea typeface="メイリオ" panose="020B0604030504040204" pitchFamily="50" charset="-128"/>
              </a:rPr>
              <a:t>ヶ国以上にて展開。創設当初から、北極の大自然で生きるシロクマの保護活動の支援を続けている。</a:t>
            </a:r>
            <a:endParaRPr lang="en-US" altLang="ja-JP" sz="1100" dirty="0">
              <a:latin typeface="メイリオ" panose="020B0604030504040204" pitchFamily="50" charset="-128"/>
              <a:ea typeface="メイリオ" panose="020B0604030504040204" pitchFamily="50" charset="-128"/>
            </a:endParaRPr>
          </a:p>
          <a:p>
            <a:r>
              <a:rPr lang="ja-JP" altLang="en-US" sz="900" b="1" dirty="0">
                <a:latin typeface="メイリオ" panose="020B0604030504040204" pitchFamily="50" charset="-128"/>
                <a:ea typeface="メイリオ" panose="020B0604030504040204" pitchFamily="50" charset="-128"/>
              </a:rPr>
              <a:t>推薦コメント</a:t>
            </a:r>
            <a:endParaRPr lang="en-US" altLang="ja-JP" sz="900" b="1" dirty="0">
              <a:latin typeface="メイリオ" panose="020B0604030504040204" pitchFamily="50" charset="-128"/>
              <a:ea typeface="メイリオ" panose="020B0604030504040204" pitchFamily="50" charset="-128"/>
            </a:endParaRPr>
          </a:p>
          <a:p>
            <a:r>
              <a:rPr lang="ja-JP" altLang="ja-JP" sz="900" dirty="0">
                <a:solidFill>
                  <a:srgbClr val="0070C0"/>
                </a:solidFill>
                <a:latin typeface="メイリオ" panose="020B0604030504040204" pitchFamily="50" charset="-128"/>
                <a:ea typeface="メイリオ" panose="020B0604030504040204" pitchFamily="50" charset="-128"/>
              </a:rPr>
              <a:t>・デザインとカラーのサイズ感のバランスがとても良い！女性ウケします。</a:t>
            </a:r>
            <a:r>
              <a:rPr lang="en-US" altLang="ja-JP" sz="900" dirty="0">
                <a:solidFill>
                  <a:srgbClr val="0070C0"/>
                </a:solidFill>
                <a:latin typeface="メイリオ" panose="020B0604030504040204" pitchFamily="50" charset="-128"/>
                <a:ea typeface="メイリオ" panose="020B0604030504040204" pitchFamily="50" charset="-128"/>
              </a:rPr>
              <a:t>28</a:t>
            </a:r>
            <a:r>
              <a:rPr lang="ja-JP" altLang="ja-JP" sz="900" dirty="0">
                <a:solidFill>
                  <a:srgbClr val="0070C0"/>
                </a:solidFill>
                <a:latin typeface="メイリオ" panose="020B0604030504040204" pitchFamily="50" charset="-128"/>
                <a:ea typeface="メイリオ" panose="020B0604030504040204" pitchFamily="50" charset="-128"/>
              </a:rPr>
              <a:t>歳男性店員</a:t>
            </a:r>
          </a:p>
          <a:p>
            <a:r>
              <a:rPr lang="ja-JP" altLang="ja-JP" sz="900" dirty="0">
                <a:solidFill>
                  <a:srgbClr val="0070C0"/>
                </a:solidFill>
                <a:latin typeface="メイリオ" panose="020B0604030504040204" pitchFamily="50" charset="-128"/>
                <a:ea typeface="メイリオ" panose="020B0604030504040204" pitchFamily="50" charset="-128"/>
              </a:rPr>
              <a:t>・北欧を代表する定番アイテム、ソーラーバッテリーが魅力です。</a:t>
            </a:r>
            <a:r>
              <a:rPr lang="en-US" altLang="ja-JP" sz="900" dirty="0">
                <a:solidFill>
                  <a:srgbClr val="0070C0"/>
                </a:solidFill>
                <a:latin typeface="メイリオ" panose="020B0604030504040204" pitchFamily="50" charset="-128"/>
                <a:ea typeface="メイリオ" panose="020B0604030504040204" pitchFamily="50" charset="-128"/>
              </a:rPr>
              <a:t>27</a:t>
            </a:r>
            <a:r>
              <a:rPr lang="ja-JP" altLang="ja-JP" sz="900" dirty="0">
                <a:solidFill>
                  <a:srgbClr val="0070C0"/>
                </a:solidFill>
                <a:latin typeface="メイリオ" panose="020B0604030504040204" pitchFamily="50" charset="-128"/>
                <a:ea typeface="メイリオ" panose="020B0604030504040204" pitchFamily="50" charset="-128"/>
              </a:rPr>
              <a:t>歳男性店員。</a:t>
            </a:r>
          </a:p>
          <a:p>
            <a:r>
              <a:rPr lang="ja-JP" altLang="ja-JP" sz="900" dirty="0">
                <a:solidFill>
                  <a:srgbClr val="0070C0"/>
                </a:solidFill>
                <a:latin typeface="メイリオ" panose="020B0604030504040204" pitchFamily="50" charset="-128"/>
                <a:ea typeface="メイリオ" panose="020B0604030504040204" pitchFamily="50" charset="-128"/>
              </a:rPr>
              <a:t>・３針、デイト機能付きでソーラーウォッチと実用性があり、メッシュベルトのため、腕が細い女性でもなじみやすい。２８歳女性店員</a:t>
            </a:r>
          </a:p>
          <a:p>
            <a:r>
              <a:rPr lang="ja-JP" altLang="ja-JP" sz="900" dirty="0">
                <a:solidFill>
                  <a:srgbClr val="0070C0"/>
                </a:solidFill>
                <a:latin typeface="メイリオ" panose="020B0604030504040204" pitchFamily="50" charset="-128"/>
                <a:ea typeface="メイリオ" panose="020B0604030504040204" pitchFamily="50" charset="-128"/>
              </a:rPr>
              <a:t>・軽くてシンプル！</a:t>
            </a:r>
            <a:r>
              <a:rPr lang="ja-JP" altLang="en-US" sz="900" dirty="0">
                <a:solidFill>
                  <a:srgbClr val="0070C0"/>
                </a:solidFill>
                <a:latin typeface="メイリオ" panose="020B0604030504040204" pitchFamily="50" charset="-128"/>
                <a:ea typeface="メイリオ" panose="020B0604030504040204" pitchFamily="50" charset="-128"/>
              </a:rPr>
              <a:t>見や</a:t>
            </a:r>
            <a:r>
              <a:rPr lang="ja-JP" altLang="ja-JP" sz="900" dirty="0">
                <a:solidFill>
                  <a:srgbClr val="0070C0"/>
                </a:solidFill>
                <a:latin typeface="メイリオ" panose="020B0604030504040204" pitchFamily="50" charset="-128"/>
                <a:ea typeface="メイリオ" panose="020B0604030504040204" pitchFamily="50" charset="-128"/>
              </a:rPr>
              <a:t>すさ最高名の上に、ソーラー機能付きは最強すぎます！１８歳女性店員</a:t>
            </a:r>
          </a:p>
          <a:p>
            <a:endParaRPr lang="ja-JP" altLang="en-US" sz="900" b="1" dirty="0">
              <a:solidFill>
                <a:srgbClr val="0070C0"/>
              </a:solidFill>
            </a:endParaRPr>
          </a:p>
        </p:txBody>
      </p:sp>
      <p:sp>
        <p:nvSpPr>
          <p:cNvPr id="3" name="正方形/長方形 2"/>
          <p:cNvSpPr/>
          <p:nvPr/>
        </p:nvSpPr>
        <p:spPr>
          <a:xfrm>
            <a:off x="2379536" y="7041232"/>
            <a:ext cx="4294056" cy="1723549"/>
          </a:xfrm>
          <a:prstGeom prst="rect">
            <a:avLst/>
          </a:prstGeom>
        </p:spPr>
        <p:txBody>
          <a:bodyPr wrap="square">
            <a:spAutoFit/>
          </a:bodyPr>
          <a:lstStyle/>
          <a:p>
            <a:r>
              <a:rPr lang="en-US" altLang="ja-JP" sz="1100" dirty="0">
                <a:latin typeface="メイリオ" panose="020B0604030504040204" pitchFamily="50" charset="-128"/>
                <a:ea typeface="メイリオ" panose="020B0604030504040204" pitchFamily="50" charset="-128"/>
              </a:rPr>
              <a:t>1970</a:t>
            </a:r>
            <a:r>
              <a:rPr lang="ja-JP" altLang="ja-JP" sz="1100" dirty="0">
                <a:latin typeface="メイリオ" panose="020B0604030504040204" pitchFamily="50" charset="-128"/>
                <a:ea typeface="メイリオ" panose="020B0604030504040204" pitchFamily="50" charset="-128"/>
              </a:rPr>
              <a:t>年代に業界人に魅了されたローラー式腕時計が、現代の最新技術により</a:t>
            </a:r>
            <a:r>
              <a:rPr lang="en-US" altLang="ja-JP" sz="1100" dirty="0">
                <a:latin typeface="メイリオ" panose="020B0604030504040204" pitchFamily="50" charset="-128"/>
                <a:ea typeface="メイリオ" panose="020B0604030504040204" pitchFamily="50" charset="-128"/>
              </a:rPr>
              <a:t>FUTURE FUNK</a:t>
            </a:r>
            <a:r>
              <a:rPr lang="ja-JP" altLang="ja-JP" sz="1100" dirty="0">
                <a:latin typeface="メイリオ" panose="020B0604030504040204" pitchFamily="50" charset="-128"/>
                <a:ea typeface="メイリオ" panose="020B0604030504040204" pitchFamily="50" charset="-128"/>
              </a:rPr>
              <a:t>として蘇りました。</a:t>
            </a:r>
          </a:p>
          <a:p>
            <a:r>
              <a:rPr lang="ja-JP" altLang="ja-JP" sz="1100" dirty="0">
                <a:latin typeface="メイリオ" panose="020B0604030504040204" pitchFamily="50" charset="-128"/>
                <a:ea typeface="メイリオ" panose="020B0604030504040204" pitchFamily="50" charset="-128"/>
              </a:rPr>
              <a:t>ローラーを縦に回転させることによって時刻を表示することができる、クォーツ時計としては画期的なムーブメントを内蔵した腕時計です。時計の技術者の復刻の夢を叶えた一品です。</a:t>
            </a:r>
            <a:r>
              <a:rPr lang="en-US" altLang="ja-JP" sz="1100" dirty="0">
                <a:latin typeface="メイリオ" panose="020B0604030504040204" pitchFamily="50" charset="-128"/>
                <a:ea typeface="メイリオ" panose="020B0604030504040204" pitchFamily="50" charset="-128"/>
              </a:rPr>
              <a:t>70</a:t>
            </a:r>
            <a:r>
              <a:rPr lang="ja-JP" altLang="ja-JP" sz="1100" dirty="0">
                <a:latin typeface="メイリオ" panose="020B0604030504040204" pitchFamily="50" charset="-128"/>
                <a:ea typeface="メイリオ" panose="020B0604030504040204" pitchFamily="50" charset="-128"/>
              </a:rPr>
              <a:t>’テイストをお楽しみください。</a:t>
            </a:r>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900" b="1" dirty="0">
                <a:latin typeface="メイリオ" panose="020B0604030504040204" pitchFamily="50" charset="-128"/>
                <a:ea typeface="メイリオ" panose="020B0604030504040204" pitchFamily="50" charset="-128"/>
              </a:rPr>
              <a:t>推薦コメント（松崎会長）</a:t>
            </a:r>
            <a:endParaRPr lang="en-US" altLang="ja-JP" sz="900" b="1" dirty="0">
              <a:latin typeface="メイリオ" panose="020B0604030504040204" pitchFamily="50" charset="-128"/>
              <a:ea typeface="メイリオ" panose="020B0604030504040204" pitchFamily="50" charset="-128"/>
            </a:endParaRPr>
          </a:p>
          <a:p>
            <a:r>
              <a:rPr lang="ja-JP" altLang="ja-JP" sz="900" dirty="0">
                <a:solidFill>
                  <a:srgbClr val="0070C0"/>
                </a:solidFill>
                <a:latin typeface="メイリオ" panose="020B0604030504040204" pitchFamily="50" charset="-128"/>
                <a:ea typeface="メイリオ" panose="020B0604030504040204" pitchFamily="50" charset="-128"/>
              </a:rPr>
              <a:t>受賞時計の中で、最も個性が強く特徴的な時計だった。時代を象徴している。</a:t>
            </a:r>
          </a:p>
          <a:p>
            <a:endParaRPr lang="ja-JP" altLang="ja-JP" sz="1100" b="1" dirty="0">
              <a:solidFill>
                <a:srgbClr val="0070C0"/>
              </a:solidFill>
            </a:endParaRPr>
          </a:p>
        </p:txBody>
      </p:sp>
      <p:sp>
        <p:nvSpPr>
          <p:cNvPr id="4" name="正方形/長方形 3"/>
          <p:cNvSpPr/>
          <p:nvPr/>
        </p:nvSpPr>
        <p:spPr>
          <a:xfrm>
            <a:off x="229695" y="1825477"/>
            <a:ext cx="1454830" cy="577081"/>
          </a:xfrm>
          <a:prstGeom prst="rect">
            <a:avLst/>
          </a:prstGeom>
        </p:spPr>
        <p:txBody>
          <a:bodyPr wrap="square">
            <a:spAutoFit/>
          </a:bodyPr>
          <a:lstStyle/>
          <a:p>
            <a:pPr lvl="0" fontAlgn="base"/>
            <a:r>
              <a:rPr lang="en-US" altLang="ja-JP" sz="1100" b="1" dirty="0">
                <a:solidFill>
                  <a:prstClr val="black"/>
                </a:solidFill>
                <a:latin typeface="メイリオ" panose="020B0604030504040204" pitchFamily="50" charset="-128"/>
                <a:ea typeface="メイリオ" panose="020B0604030504040204" pitchFamily="50" charset="-128"/>
              </a:rPr>
              <a:t>BERING</a:t>
            </a:r>
            <a:r>
              <a:rPr lang="ja-JP" altLang="en-US" sz="1050" dirty="0">
                <a:solidFill>
                  <a:prstClr val="black"/>
                </a:solidFill>
                <a:latin typeface="メイリオ" panose="020B0604030504040204" pitchFamily="50" charset="-128"/>
                <a:ea typeface="メイリオ" panose="020B0604030504040204" pitchFamily="50" charset="-128"/>
              </a:rPr>
              <a:t>　</a:t>
            </a:r>
            <a:endParaRPr lang="en-US" altLang="ja-JP" sz="1050" dirty="0">
              <a:solidFill>
                <a:prstClr val="black"/>
              </a:solidFill>
              <a:latin typeface="メイリオ" panose="020B0604030504040204" pitchFamily="50" charset="-128"/>
              <a:ea typeface="メイリオ" panose="020B0604030504040204" pitchFamily="50" charset="-128"/>
            </a:endParaRPr>
          </a:p>
          <a:p>
            <a:pPr lvl="0" fontAlgn="base"/>
            <a:r>
              <a:rPr lang="ja-JP" altLang="en-US" sz="1000" dirty="0">
                <a:solidFill>
                  <a:prstClr val="black"/>
                </a:solidFill>
                <a:latin typeface="メイリオ" panose="020B0604030504040204" pitchFamily="50" charset="-128"/>
                <a:ea typeface="メイリオ" panose="020B0604030504040204" pitchFamily="50" charset="-128"/>
              </a:rPr>
              <a:t>（ベーリング）</a:t>
            </a:r>
            <a:endParaRPr lang="en-US" altLang="ja-JP" sz="900" dirty="0">
              <a:solidFill>
                <a:prstClr val="black"/>
              </a:solidFill>
              <a:latin typeface="メイリオ" panose="020B0604030504040204" pitchFamily="50" charset="-128"/>
              <a:ea typeface="メイリオ" panose="020B0604030504040204" pitchFamily="50" charset="-128"/>
            </a:endParaRPr>
          </a:p>
          <a:p>
            <a:pPr lvl="0" fontAlgn="base"/>
            <a:r>
              <a:rPr lang="en-US" altLang="ja-JP" sz="1050" dirty="0">
                <a:solidFill>
                  <a:prstClr val="black"/>
                </a:solidFill>
                <a:latin typeface="メイリオ" panose="020B0604030504040204" pitchFamily="50" charset="-128"/>
                <a:ea typeface="メイリオ" panose="020B0604030504040204" pitchFamily="50" charset="-128"/>
              </a:rPr>
              <a:t>BER-14639-166</a:t>
            </a:r>
          </a:p>
        </p:txBody>
      </p:sp>
      <p:sp>
        <p:nvSpPr>
          <p:cNvPr id="5" name="正方形/長方形 4"/>
          <p:cNvSpPr/>
          <p:nvPr/>
        </p:nvSpPr>
        <p:spPr>
          <a:xfrm>
            <a:off x="250470" y="3771505"/>
            <a:ext cx="1234314" cy="561692"/>
          </a:xfrm>
          <a:prstGeom prst="rect">
            <a:avLst/>
          </a:prstGeom>
        </p:spPr>
        <p:txBody>
          <a:bodyPr wrap="square">
            <a:spAutoFit/>
          </a:bodyPr>
          <a:lstStyle/>
          <a:p>
            <a:pPr lvl="0"/>
            <a:r>
              <a:rPr lang="en-US" altLang="ja-JP" sz="1100" b="1" dirty="0">
                <a:solidFill>
                  <a:prstClr val="black"/>
                </a:solidFill>
                <a:latin typeface="メイリオ" panose="020B0604030504040204" pitchFamily="50" charset="-128"/>
                <a:ea typeface="メイリオ" panose="020B0604030504040204" pitchFamily="50" charset="-128"/>
              </a:rPr>
              <a:t>a</a:t>
            </a:r>
            <a:r>
              <a:rPr lang="en-US" altLang="ja-JP" sz="1100" b="1">
                <a:solidFill>
                  <a:prstClr val="black"/>
                </a:solidFill>
                <a:latin typeface="メイリオ" panose="020B0604030504040204" pitchFamily="50" charset="-128"/>
                <a:ea typeface="メイリオ" panose="020B0604030504040204" pitchFamily="50" charset="-128"/>
              </a:rPr>
              <a:t>gnes</a:t>
            </a:r>
            <a:r>
              <a:rPr lang="en-US" altLang="ja-JP" sz="1100" b="1" dirty="0">
                <a:solidFill>
                  <a:prstClr val="black"/>
                </a:solidFill>
                <a:latin typeface="メイリオ" panose="020B0604030504040204" pitchFamily="50" charset="-128"/>
                <a:ea typeface="メイリオ" panose="020B0604030504040204" pitchFamily="50" charset="-128"/>
              </a:rPr>
              <a:t> b</a:t>
            </a:r>
            <a:r>
              <a:rPr lang="ja-JP" altLang="en-US" sz="1050" dirty="0">
                <a:solidFill>
                  <a:prstClr val="black"/>
                </a:solidFill>
                <a:latin typeface="メイリオ" panose="020B0604030504040204" pitchFamily="50" charset="-128"/>
                <a:ea typeface="メイリオ" panose="020B0604030504040204" pitchFamily="50" charset="-128"/>
              </a:rPr>
              <a:t>　</a:t>
            </a:r>
            <a:endParaRPr lang="en-US" altLang="ja-JP" sz="1050" dirty="0">
              <a:solidFill>
                <a:prstClr val="black"/>
              </a:solidFill>
              <a:latin typeface="メイリオ" panose="020B0604030504040204" pitchFamily="50" charset="-128"/>
              <a:ea typeface="メイリオ" panose="020B0604030504040204" pitchFamily="50" charset="-128"/>
            </a:endParaRPr>
          </a:p>
          <a:p>
            <a:pPr lvl="0"/>
            <a:r>
              <a:rPr lang="ja-JP" altLang="en-US" sz="900" dirty="0">
                <a:solidFill>
                  <a:prstClr val="black"/>
                </a:solidFill>
                <a:latin typeface="メイリオ" panose="020B0604030504040204" pitchFamily="50" charset="-128"/>
                <a:ea typeface="メイリオ" panose="020B0604030504040204" pitchFamily="50" charset="-128"/>
              </a:rPr>
              <a:t>（アニエスベー）</a:t>
            </a:r>
            <a:endParaRPr lang="en-US" altLang="ja-JP" sz="900" dirty="0">
              <a:solidFill>
                <a:prstClr val="black"/>
              </a:solidFill>
              <a:latin typeface="メイリオ" panose="020B0604030504040204" pitchFamily="50" charset="-128"/>
              <a:ea typeface="メイリオ" panose="020B0604030504040204" pitchFamily="50" charset="-128"/>
            </a:endParaRPr>
          </a:p>
          <a:p>
            <a:pPr lvl="0"/>
            <a:r>
              <a:rPr lang="en-US" altLang="ja-JP" sz="1050" dirty="0">
                <a:solidFill>
                  <a:prstClr val="black"/>
                </a:solidFill>
                <a:latin typeface="メイリオ" panose="020B0604030504040204" pitchFamily="50" charset="-128"/>
                <a:ea typeface="メイリオ" panose="020B0604030504040204" pitchFamily="50" charset="-128"/>
              </a:rPr>
              <a:t>SD941</a:t>
            </a:r>
          </a:p>
        </p:txBody>
      </p:sp>
      <p:sp>
        <p:nvSpPr>
          <p:cNvPr id="7" name="正方形/長方形 6"/>
          <p:cNvSpPr/>
          <p:nvPr/>
        </p:nvSpPr>
        <p:spPr>
          <a:xfrm>
            <a:off x="274340" y="5779588"/>
            <a:ext cx="1354460" cy="746358"/>
          </a:xfrm>
          <a:prstGeom prst="rect">
            <a:avLst/>
          </a:prstGeom>
        </p:spPr>
        <p:txBody>
          <a:bodyPr wrap="square">
            <a:spAutoFit/>
          </a:bodyPr>
          <a:lstStyle/>
          <a:p>
            <a:pPr lvl="0"/>
            <a:endParaRPr lang="en-US" altLang="ja-JP" sz="1050" dirty="0">
              <a:solidFill>
                <a:prstClr val="black"/>
              </a:solidFill>
              <a:latin typeface="メイリオ" panose="020B0604030504040204" pitchFamily="50" charset="-128"/>
              <a:ea typeface="メイリオ" panose="020B0604030504040204" pitchFamily="50" charset="-128"/>
            </a:endParaRPr>
          </a:p>
          <a:p>
            <a:pPr lvl="0"/>
            <a:r>
              <a:rPr lang="en-US" altLang="ja-JP" sz="1100" b="1" dirty="0">
                <a:solidFill>
                  <a:prstClr val="black"/>
                </a:solidFill>
                <a:latin typeface="メイリオ" panose="020B0604030504040204" pitchFamily="50" charset="-128"/>
                <a:ea typeface="メイリオ" panose="020B0604030504040204" pitchFamily="50" charset="-128"/>
              </a:rPr>
              <a:t>G-SHOCK</a:t>
            </a:r>
          </a:p>
          <a:p>
            <a:pPr lvl="0"/>
            <a:r>
              <a:rPr lang="ja-JP" altLang="en-US" sz="900" b="1" dirty="0">
                <a:solidFill>
                  <a:prstClr val="black"/>
                </a:solidFill>
                <a:latin typeface="メイリオ" panose="020B0604030504040204" pitchFamily="50" charset="-128"/>
                <a:ea typeface="メイリオ" panose="020B0604030504040204" pitchFamily="50" charset="-128"/>
              </a:rPr>
              <a:t>（</a:t>
            </a:r>
            <a:r>
              <a:rPr lang="en-US" altLang="ja-JP" sz="900" b="1" dirty="0">
                <a:solidFill>
                  <a:prstClr val="black"/>
                </a:solidFill>
                <a:latin typeface="メイリオ" panose="020B0604030504040204" pitchFamily="50" charset="-128"/>
                <a:ea typeface="メイリオ" panose="020B0604030504040204" pitchFamily="50" charset="-128"/>
              </a:rPr>
              <a:t>G</a:t>
            </a:r>
            <a:r>
              <a:rPr lang="ja-JP" altLang="en-US" sz="900" b="1" dirty="0">
                <a:solidFill>
                  <a:prstClr val="black"/>
                </a:solidFill>
                <a:latin typeface="メイリオ" panose="020B0604030504040204" pitchFamily="50" charset="-128"/>
                <a:ea typeface="メイリオ" panose="020B0604030504040204" pitchFamily="50" charset="-128"/>
              </a:rPr>
              <a:t>ショック）</a:t>
            </a:r>
            <a:r>
              <a:rPr lang="ja-JP" altLang="en-US" sz="1050" dirty="0">
                <a:solidFill>
                  <a:prstClr val="black"/>
                </a:solidFill>
                <a:latin typeface="メイリオ" panose="020B0604030504040204" pitchFamily="50" charset="-128"/>
                <a:ea typeface="メイリオ" panose="020B0604030504040204" pitchFamily="50" charset="-128"/>
              </a:rPr>
              <a:t>　</a:t>
            </a:r>
            <a:endParaRPr lang="en-US" altLang="ja-JP" sz="1050" dirty="0">
              <a:solidFill>
                <a:prstClr val="black"/>
              </a:solidFill>
              <a:latin typeface="メイリオ" panose="020B0604030504040204" pitchFamily="50" charset="-128"/>
              <a:ea typeface="メイリオ" panose="020B0604030504040204" pitchFamily="50" charset="-128"/>
            </a:endParaRPr>
          </a:p>
          <a:p>
            <a:pPr lvl="0"/>
            <a:r>
              <a:rPr lang="en-US" altLang="ja-JP" sz="1050" dirty="0">
                <a:solidFill>
                  <a:prstClr val="black"/>
                </a:solidFill>
                <a:latin typeface="メイリオ" panose="020B0604030504040204" pitchFamily="50" charset="-128"/>
                <a:ea typeface="メイリオ" panose="020B0604030504040204" pitchFamily="50" charset="-128"/>
              </a:rPr>
              <a:t>GA-2100-1A1JF</a:t>
            </a:r>
            <a:endParaRPr lang="ja-JP" altLang="en-US" dirty="0"/>
          </a:p>
        </p:txBody>
      </p:sp>
      <p:pic>
        <p:nvPicPr>
          <p:cNvPr id="39" name="Picture 2">
            <a:extLst>
              <a:ext uri="{FF2B5EF4-FFF2-40B4-BE49-F238E27FC236}">
                <a16:creationId xmlns:a16="http://schemas.microsoft.com/office/drawing/2014/main" id="{D087995D-C247-E844-8B87-65A2EB90C3C9}"/>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50566" y1="19570" x2="47547" y2="77088"/>
                        <a14:foregroundMark x1="15472" y1="40573" x2="83396" y2="41050"/>
                        <a14:foregroundMark x1="18868" y1="47017" x2="32453" y2="58473"/>
                        <a14:foregroundMark x1="69811" y1="48449" x2="56604" y2="63723"/>
                      </a14:backgroundRemoval>
                    </a14:imgEffect>
                  </a14:imgLayer>
                </a14:imgProps>
              </a:ext>
              <a:ext uri="{28A0092B-C50C-407E-A947-70E740481C1C}">
                <a14:useLocalDpi xmlns:a14="http://schemas.microsoft.com/office/drawing/2010/main" val="0"/>
              </a:ext>
            </a:extLst>
          </a:blip>
          <a:srcRect/>
          <a:stretch>
            <a:fillRect/>
          </a:stretch>
        </p:blipFill>
        <p:spPr bwMode="auto">
          <a:xfrm>
            <a:off x="262089" y="6537176"/>
            <a:ext cx="408057" cy="64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正方形/長方形 39"/>
          <p:cNvSpPr/>
          <p:nvPr/>
        </p:nvSpPr>
        <p:spPr>
          <a:xfrm>
            <a:off x="4250797" y="8830895"/>
            <a:ext cx="2376264" cy="246221"/>
          </a:xfrm>
          <a:prstGeom prst="rect">
            <a:avLst/>
          </a:prstGeom>
        </p:spPr>
        <p:txBody>
          <a:bodyPr wrap="square">
            <a:spAutoFit/>
          </a:bodyPr>
          <a:lstStyle/>
          <a:p>
            <a:pPr algn="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URL</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https//tokeiyataisho.jp </a:t>
            </a:r>
            <a:endParaRPr lang="ja-JP" altLang="ja-JP" sz="1000" dirty="0"/>
          </a:p>
        </p:txBody>
      </p:sp>
      <p:pic>
        <p:nvPicPr>
          <p:cNvPr id="41" name="Picture 2" descr="C:\Users\tsugawa_naoto\Desktop\ＰＲ強化プロジェクト\時計屋大賞\ロゴデータ\金透過.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39868" y="2529071"/>
            <a:ext cx="278289" cy="4548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36607" y="2756514"/>
            <a:ext cx="752337" cy="1548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5" descr="https://appdata.chatwork.com/uploadfile/147779/147779866/9f017cd498095c5d6cd2eab731ca41ec.dat?response-content-type=image%2Fjpeg&amp;response-content-disposition=inline&amp;Expires=1575515721&amp;Signature=FZkZnYX~h8gHELpgy-QDjEsdsh80U18t9PgqV5phb3HeEhrDLN4DZZeXzhTD0JzSu~XSwnr6qvVhKPbS7Dwkgf9sIRikC3IWqwnwUf4l99mCpuyV9Lo6YaYsxTSvTMuI9~~WE8ixqSi4bQcJi9vA8Ukn4HUz86OYySRIrwsSREh~PI2ay2YtnQpuNcUtdUj4s-EFT8fWXrXP3LsStuvWQU~cufA9oNKzqkvnnRO5lTlnuuXDYu5h75~CdL1DcJOCNZEbDdxD-UsUAg8IG0qtyR3UiBQVxRkfPqnCEWcK17jmnWOOUFNA48lqFeN6Vt74MjMCEod6Bw~PP07YQ6J1Sw__&amp;Key-Pair-Id=APKAIZEFQUITKUSISS7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13828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3491782" y="6759578"/>
            <a:ext cx="3226133" cy="22121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grpSp>
        <p:nvGrpSpPr>
          <p:cNvPr id="3" name="グループ化 2"/>
          <p:cNvGrpSpPr/>
          <p:nvPr/>
        </p:nvGrpSpPr>
        <p:grpSpPr>
          <a:xfrm>
            <a:off x="-99392" y="9149626"/>
            <a:ext cx="6957392" cy="756374"/>
            <a:chOff x="-99392" y="9165178"/>
            <a:chExt cx="6957392" cy="756374"/>
          </a:xfrm>
        </p:grpSpPr>
        <p:cxnSp>
          <p:nvCxnSpPr>
            <p:cNvPr id="4" name="直線コネクタ 3"/>
            <p:cNvCxnSpPr/>
            <p:nvPr/>
          </p:nvCxnSpPr>
          <p:spPr>
            <a:xfrm>
              <a:off x="0" y="9165178"/>
              <a:ext cx="685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0" y="9165178"/>
              <a:ext cx="1556792" cy="75637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99392" y="9352165"/>
              <a:ext cx="1758931" cy="400110"/>
            </a:xfrm>
            <a:prstGeom prst="rect">
              <a:avLst/>
            </a:prstGeom>
          </p:spPr>
          <p:txBody>
            <a:bodyPr wrap="square">
              <a:spAutoFit/>
            </a:bodyPr>
            <a:lstStyle/>
            <a:p>
              <a:pPr algn="ctr"/>
              <a:r>
                <a:rPr lang="ja-JP" altLang="en-US" sz="1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本件</a:t>
              </a:r>
              <a:r>
                <a:rPr lang="ja-JP" altLang="ja-JP" sz="1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に関する</a:t>
              </a:r>
              <a:endParaRPr lang="en-US" altLang="ja-JP" sz="1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ja-JP" sz="1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お問い合わせ</a:t>
              </a:r>
            </a:p>
          </p:txBody>
        </p:sp>
      </p:grpSp>
      <p:sp>
        <p:nvSpPr>
          <p:cNvPr id="7" name="正方形/長方形 6"/>
          <p:cNvSpPr/>
          <p:nvPr/>
        </p:nvSpPr>
        <p:spPr>
          <a:xfrm>
            <a:off x="1649717" y="9336613"/>
            <a:ext cx="3429000" cy="430887"/>
          </a:xfrm>
          <a:prstGeom prst="rect">
            <a:avLst/>
          </a:prstGeom>
        </p:spPr>
        <p:txBody>
          <a:bodyPr>
            <a:spAutoFit/>
          </a:bodyPr>
          <a:lstStyle/>
          <a:p>
            <a:r>
              <a:rPr lang="ja-JP" altLang="en-US" sz="1200" b="1" dirty="0">
                <a:latin typeface="メイリオ" panose="020B0604030504040204" pitchFamily="50" charset="-128"/>
                <a:ea typeface="メイリオ" panose="020B0604030504040204" pitchFamily="50" charset="-128"/>
              </a:rPr>
              <a:t>ファッションウォッチ振興会</a:t>
            </a:r>
            <a:endParaRPr lang="en-US" altLang="ja-JP" sz="1200" b="1"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　　　　　　　　</a:t>
            </a:r>
            <a:r>
              <a:rPr lang="en-US" altLang="ja-JP" sz="1000" b="1" dirty="0">
                <a:latin typeface="メイリオ" panose="020B0604030504040204" pitchFamily="50" charset="-128"/>
                <a:ea typeface="メイリオ" panose="020B0604030504040204" pitchFamily="50" charset="-128"/>
              </a:rPr>
              <a:t>PR</a:t>
            </a:r>
            <a:r>
              <a:rPr lang="ja-JP" altLang="en-US" sz="1000" b="1">
                <a:latin typeface="メイリオ" panose="020B0604030504040204" pitchFamily="50" charset="-128"/>
                <a:ea typeface="メイリオ" panose="020B0604030504040204" pitchFamily="50" charset="-128"/>
              </a:rPr>
              <a:t>事務局</a:t>
            </a:r>
            <a:endParaRPr lang="en-US" altLang="ja-JP" sz="1000" b="1"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3853927" y="9259669"/>
            <a:ext cx="2848275" cy="553998"/>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電話：</a:t>
            </a:r>
            <a:r>
              <a:rPr lang="en-US" altLang="ja-JP" sz="1000" dirty="0">
                <a:latin typeface="メイリオ" panose="020B0604030504040204" pitchFamily="50" charset="-128"/>
                <a:ea typeface="メイリオ" panose="020B0604030504040204" pitchFamily="50" charset="-128"/>
              </a:rPr>
              <a:t>07045632625 </a:t>
            </a:r>
          </a:p>
          <a:p>
            <a:r>
              <a:rPr lang="ja-JP" altLang="en-US" sz="1000" dirty="0">
                <a:latin typeface="メイリオ" panose="020B0604030504040204" pitchFamily="50" charset="-128"/>
                <a:ea typeface="メイリオ" panose="020B0604030504040204" pitchFamily="50" charset="-128"/>
              </a:rPr>
              <a:t>メール：</a:t>
            </a:r>
            <a:r>
              <a:rPr lang="en-US" altLang="ja-JP" sz="1000" dirty="0">
                <a:latin typeface="メイリオ" panose="020B0604030504040204" pitchFamily="50" charset="-128"/>
                <a:ea typeface="メイリオ" panose="020B0604030504040204" pitchFamily="50" charset="-128"/>
                <a:hlinkClick r:id="rId2"/>
              </a:rPr>
              <a:t>jim@tokeiyataisho.jp</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住所：東京都渋谷区代々木</a:t>
            </a:r>
            <a:r>
              <a:rPr lang="en-US" altLang="ja-JP" sz="1000" dirty="0">
                <a:latin typeface="メイリオ" panose="020B0604030504040204" pitchFamily="50" charset="-128"/>
                <a:ea typeface="メイリオ" panose="020B0604030504040204" pitchFamily="50" charset="-128"/>
              </a:rPr>
              <a:t>2-26-5512</a:t>
            </a:r>
            <a:r>
              <a:rPr lang="ja-JP" altLang="en-US" sz="1000" dirty="0">
                <a:latin typeface="メイリオ" panose="020B0604030504040204" pitchFamily="50" charset="-128"/>
                <a:ea typeface="メイリオ" panose="020B0604030504040204" pitchFamily="50" charset="-128"/>
              </a:rPr>
              <a:t>号室</a:t>
            </a:r>
            <a:r>
              <a:rPr kumimoji="1" lang="ja-JP" altLang="en-US" sz="1000" dirty="0">
                <a:latin typeface="メイリオ" panose="020B0604030504040204" pitchFamily="50" charset="-128"/>
                <a:ea typeface="メイリオ" panose="020B0604030504040204" pitchFamily="50" charset="-128"/>
              </a:rPr>
              <a:t>　</a:t>
            </a:r>
            <a:endParaRPr kumimoji="1" lang="ja-JP" altLang="en-US" sz="800" dirty="0">
              <a:solidFill>
                <a:srgbClr val="FF0000"/>
              </a:solidFill>
              <a:latin typeface="メイリオ" panose="020B0604030504040204" pitchFamily="50" charset="-128"/>
              <a:ea typeface="メイリオ" panose="020B0604030504040204" pitchFamily="50" charset="-128"/>
            </a:endParaRPr>
          </a:p>
        </p:txBody>
      </p:sp>
      <p:sp>
        <p:nvSpPr>
          <p:cNvPr id="9" name="正方形/長方形 8"/>
          <p:cNvSpPr/>
          <p:nvPr/>
        </p:nvSpPr>
        <p:spPr>
          <a:xfrm>
            <a:off x="4042530" y="8954006"/>
            <a:ext cx="2376264" cy="215444"/>
          </a:xfrm>
          <a:prstGeom prst="rect">
            <a:avLst/>
          </a:prstGeom>
        </p:spPr>
        <p:txBody>
          <a:bodyPr wrap="square">
            <a:spAutoFit/>
          </a:bodyPr>
          <a:lstStyle/>
          <a:p>
            <a:pPr algn="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URL</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https//tokeiyataisho.jp </a:t>
            </a:r>
            <a:endParaRPr lang="ja-JP" altLang="ja-JP" sz="800" dirty="0"/>
          </a:p>
        </p:txBody>
      </p:sp>
      <p:sp>
        <p:nvSpPr>
          <p:cNvPr id="10" name="正方形/長方形 9"/>
          <p:cNvSpPr/>
          <p:nvPr/>
        </p:nvSpPr>
        <p:spPr>
          <a:xfrm>
            <a:off x="224852" y="3728863"/>
            <a:ext cx="6408295" cy="285302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spc="3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「ファッションウォッチ振興会」とは</a:t>
            </a:r>
          </a:p>
        </p:txBody>
      </p:sp>
      <p:sp>
        <p:nvSpPr>
          <p:cNvPr id="11" name="正方形/長方形 10"/>
          <p:cNvSpPr/>
          <p:nvPr/>
        </p:nvSpPr>
        <p:spPr>
          <a:xfrm>
            <a:off x="413377" y="3611270"/>
            <a:ext cx="936104" cy="261610"/>
          </a:xfrm>
          <a:prstGeom prst="rect">
            <a:avLst/>
          </a:prstGeom>
          <a:solidFill>
            <a:schemeClr val="bg1"/>
          </a:solidFill>
          <a:ln w="9525">
            <a:solidFill>
              <a:schemeClr val="tx1"/>
            </a:solidFill>
          </a:ln>
        </p:spPr>
        <p:txBody>
          <a:bodyPr wrap="square">
            <a:spAutoFit/>
          </a:bodyPr>
          <a:lstStyle/>
          <a:p>
            <a:pPr algn="ctr"/>
            <a:r>
              <a:rPr kumimoji="0"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開催概要</a:t>
            </a:r>
            <a:endParaRPr kumimoji="0"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302627" y="3908445"/>
            <a:ext cx="6078544" cy="2700739"/>
          </a:xfrm>
          <a:prstGeom prst="rect">
            <a:avLst/>
          </a:prstGeom>
        </p:spPr>
        <p:txBody>
          <a:bodyPr wrap="square">
            <a:spAutoFit/>
          </a:bodyPr>
          <a:lstStyle/>
          <a:p>
            <a:pPr>
              <a:lnSpc>
                <a:spcPct val="150000"/>
              </a:lnSpc>
            </a:pPr>
            <a:r>
              <a:rPr lang="ja-JP" altLang="en-US" sz="1000" b="1" dirty="0">
                <a:solidFill>
                  <a:srgbClr val="000000"/>
                </a:solidFill>
                <a:latin typeface="Meiryo UI" panose="020B0604030504040204" pitchFamily="50" charset="-128"/>
                <a:ea typeface="Meiryo UI" panose="020B0604030504040204" pitchFamily="50" charset="-128"/>
              </a:rPr>
              <a:t>■名称　：　第</a:t>
            </a:r>
            <a:r>
              <a:rPr lang="en-US" altLang="ja-JP" sz="1000" b="1" dirty="0">
                <a:solidFill>
                  <a:srgbClr val="000000"/>
                </a:solidFill>
                <a:latin typeface="Meiryo UI" panose="020B0604030504040204" pitchFamily="50" charset="-128"/>
                <a:ea typeface="Meiryo UI" panose="020B0604030504040204" pitchFamily="50" charset="-128"/>
              </a:rPr>
              <a:t>1</a:t>
            </a:r>
            <a:r>
              <a:rPr lang="ja-JP" altLang="en-US" sz="1000" b="1" dirty="0">
                <a:solidFill>
                  <a:srgbClr val="000000"/>
                </a:solidFill>
                <a:latin typeface="Meiryo UI" panose="020B0604030504040204" pitchFamily="50" charset="-128"/>
                <a:ea typeface="Meiryo UI" panose="020B0604030504040204" pitchFamily="50" charset="-128"/>
              </a:rPr>
              <a:t>回　</a:t>
            </a:r>
            <a:r>
              <a:rPr lang="en-US" altLang="ja-JP" sz="1000" b="1" dirty="0">
                <a:solidFill>
                  <a:srgbClr val="000000"/>
                </a:solidFill>
                <a:latin typeface="Meiryo UI" panose="020B0604030504040204" pitchFamily="50" charset="-128"/>
                <a:ea typeface="Meiryo UI" panose="020B0604030504040204" pitchFamily="50" charset="-128"/>
              </a:rPr>
              <a:t>『</a:t>
            </a:r>
            <a:r>
              <a:rPr lang="ja-JP" altLang="en-US" sz="1000" b="1" dirty="0">
                <a:solidFill>
                  <a:srgbClr val="000000"/>
                </a:solidFill>
                <a:latin typeface="Meiryo UI" panose="020B0604030504040204" pitchFamily="50" charset="-128"/>
                <a:ea typeface="Meiryo UI" panose="020B0604030504040204" pitchFamily="50" charset="-128"/>
              </a:rPr>
              <a:t>時計屋大賞</a:t>
            </a:r>
            <a:r>
              <a:rPr lang="en-US" altLang="ja-JP" sz="1000" b="1" dirty="0">
                <a:solidFill>
                  <a:srgbClr val="000000"/>
                </a:solidFill>
                <a:latin typeface="Meiryo UI" panose="020B0604030504040204" pitchFamily="50" charset="-128"/>
                <a:ea typeface="Meiryo UI" panose="020B0604030504040204" pitchFamily="50" charset="-128"/>
              </a:rPr>
              <a:t> 2019』</a:t>
            </a:r>
          </a:p>
          <a:p>
            <a:pPr>
              <a:lnSpc>
                <a:spcPct val="150000"/>
              </a:lnSpc>
            </a:pPr>
            <a:r>
              <a:rPr lang="ja-JP" altLang="en-US" sz="1000" b="1" dirty="0">
                <a:solidFill>
                  <a:srgbClr val="000000"/>
                </a:solidFill>
                <a:latin typeface="Meiryo UI" panose="020B0604030504040204" pitchFamily="50" charset="-128"/>
                <a:ea typeface="Meiryo UI" panose="020B0604030504040204" pitchFamily="50" charset="-128"/>
              </a:rPr>
              <a:t>■主催　：　ファッションウォッチ振興会　（会長：松崎</a:t>
            </a:r>
            <a:r>
              <a:rPr lang="en-US" altLang="ja-JP" sz="1000" b="1" dirty="0">
                <a:solidFill>
                  <a:srgbClr val="000000"/>
                </a:solidFill>
                <a:latin typeface="Meiryo UI" panose="020B0604030504040204" pitchFamily="50" charset="-128"/>
                <a:ea typeface="Meiryo UI" panose="020B0604030504040204" pitchFamily="50" charset="-128"/>
              </a:rPr>
              <a:t> </a:t>
            </a:r>
            <a:r>
              <a:rPr lang="ja-JP" altLang="en-US" sz="1000" b="1" dirty="0">
                <a:solidFill>
                  <a:srgbClr val="000000"/>
                </a:solidFill>
                <a:latin typeface="Meiryo UI" panose="020B0604030504040204" pitchFamily="50" charset="-128"/>
                <a:ea typeface="Meiryo UI" panose="020B0604030504040204" pitchFamily="50" charset="-128"/>
              </a:rPr>
              <a:t>充広）</a:t>
            </a:r>
            <a:endParaRPr lang="en-US" altLang="ja-JP" sz="1000" b="1" dirty="0">
              <a:solidFill>
                <a:srgbClr val="000000"/>
              </a:solidFill>
              <a:latin typeface="Meiryo UI" panose="020B0604030504040204" pitchFamily="50" charset="-128"/>
              <a:ea typeface="Meiryo UI" panose="020B0604030504040204" pitchFamily="50" charset="-128"/>
            </a:endParaRPr>
          </a:p>
          <a:p>
            <a:pPr>
              <a:lnSpc>
                <a:spcPct val="150000"/>
              </a:lnSpc>
            </a:pPr>
            <a:r>
              <a:rPr lang="ja-JP" altLang="en-US" sz="1000" b="1" dirty="0">
                <a:solidFill>
                  <a:srgbClr val="000000"/>
                </a:solidFill>
                <a:latin typeface="Meiryo UI" panose="020B0604030504040204" pitchFamily="50" charset="-128"/>
                <a:ea typeface="Meiryo UI" panose="020B0604030504040204" pitchFamily="50" charset="-128"/>
              </a:rPr>
              <a:t>■テーマ：　国・地域別</a:t>
            </a:r>
            <a:endParaRPr lang="en-US" altLang="ja-JP" sz="1000" b="1" dirty="0">
              <a:solidFill>
                <a:srgbClr val="000000"/>
              </a:solidFill>
              <a:latin typeface="Meiryo UI" panose="020B0604030504040204" pitchFamily="50" charset="-128"/>
              <a:ea typeface="Meiryo UI" panose="020B0604030504040204" pitchFamily="50" charset="-128"/>
            </a:endParaRPr>
          </a:p>
          <a:p>
            <a:pPr>
              <a:lnSpc>
                <a:spcPct val="150000"/>
              </a:lnSpc>
            </a:pPr>
            <a:r>
              <a:rPr lang="ja-JP" altLang="en-US" sz="1000" b="1" dirty="0">
                <a:solidFill>
                  <a:srgbClr val="000000"/>
                </a:solidFill>
                <a:latin typeface="Meiryo UI" panose="020B0604030504040204" pitchFamily="50" charset="-128"/>
                <a:ea typeface="Meiryo UI" panose="020B0604030504040204" pitchFamily="50" charset="-128"/>
              </a:rPr>
              <a:t>■目的　：　優れた時計を発表し、ファッションウォッチの魅力を世に広める事</a:t>
            </a:r>
            <a:endParaRPr lang="en-US" altLang="ja-JP" sz="1000" b="1" dirty="0">
              <a:solidFill>
                <a:srgbClr val="000000"/>
              </a:solidFill>
              <a:latin typeface="Meiryo UI" panose="020B0604030504040204" pitchFamily="50" charset="-128"/>
              <a:ea typeface="Meiryo UI" panose="020B0604030504040204" pitchFamily="50" charset="-128"/>
            </a:endParaRPr>
          </a:p>
          <a:p>
            <a:pPr>
              <a:lnSpc>
                <a:spcPct val="150000"/>
              </a:lnSpc>
            </a:pPr>
            <a:endParaRPr lang="en-US" altLang="ja-JP" sz="1000" b="1" dirty="0">
              <a:solidFill>
                <a:srgbClr val="000000"/>
              </a:solidFill>
              <a:latin typeface="Meiryo UI" panose="020B0604030504040204" pitchFamily="50" charset="-128"/>
              <a:ea typeface="Meiryo UI" panose="020B0604030504040204" pitchFamily="50" charset="-128"/>
            </a:endParaRPr>
          </a:p>
          <a:p>
            <a:pPr>
              <a:lnSpc>
                <a:spcPct val="150000"/>
              </a:lnSpc>
            </a:pPr>
            <a:r>
              <a:rPr lang="ja-JP" altLang="en-US" sz="1000" b="1" dirty="0">
                <a:solidFill>
                  <a:srgbClr val="000000"/>
                </a:solidFill>
                <a:latin typeface="Meiryo UI" panose="020B0604030504040204" pitchFamily="50" charset="-128"/>
                <a:ea typeface="Meiryo UI" panose="020B0604030504040204" pitchFamily="50" charset="-128"/>
              </a:rPr>
              <a:t>■内容　：　</a:t>
            </a:r>
            <a:r>
              <a:rPr lang="ja-JP" altLang="en-US" sz="1000" dirty="0">
                <a:latin typeface="メイリオ" panose="020B0604030504040204" pitchFamily="50" charset="-128"/>
                <a:ea typeface="メイリオ" panose="020B0604030504040204" pitchFamily="50" charset="-128"/>
                <a:cs typeface="Meiryo UI" panose="020B0604030504040204" pitchFamily="50" charset="-128"/>
              </a:rPr>
              <a:t>時計屋大賞とは、腕時計のスペシャリストである</a:t>
            </a:r>
            <a:endParaRPr lang="en-US" altLang="ja-JP" sz="1000" dirty="0">
              <a:latin typeface="メイリオ" panose="020B0604030504040204" pitchFamily="50" charset="-128"/>
              <a:ea typeface="メイリオ" panose="020B0604030504040204" pitchFamily="50" charset="-128"/>
              <a:cs typeface="Meiryo UI" panose="020B0604030504040204" pitchFamily="50" charset="-128"/>
            </a:endParaRPr>
          </a:p>
          <a:p>
            <a:pPr>
              <a:lnSpc>
                <a:spcPct val="150000"/>
              </a:lnSpc>
            </a:pPr>
            <a:r>
              <a:rPr lang="ja-JP" altLang="en-US" sz="1000" dirty="0">
                <a:latin typeface="メイリオ" panose="020B0604030504040204" pitchFamily="50" charset="-128"/>
                <a:ea typeface="メイリオ" panose="020B0604030504040204" pitchFamily="50" charset="-128"/>
                <a:cs typeface="Meiryo UI" panose="020B0604030504040204" pitchFamily="50" charset="-128"/>
              </a:rPr>
              <a:t>　　　　　全国の</a:t>
            </a:r>
            <a:r>
              <a:rPr lang="en-US" altLang="ja-JP" sz="1000" dirty="0">
                <a:latin typeface="メイリオ" panose="020B0604030504040204" pitchFamily="50" charset="-128"/>
                <a:ea typeface="メイリオ" panose="020B0604030504040204" pitchFamily="50" charset="-128"/>
                <a:cs typeface="Meiryo UI" panose="020B0604030504040204" pitchFamily="50" charset="-128"/>
              </a:rPr>
              <a:t>200</a:t>
            </a:r>
            <a:r>
              <a:rPr lang="ja-JP" altLang="en-US" sz="1000" dirty="0">
                <a:latin typeface="メイリオ" panose="020B0604030504040204" pitchFamily="50" charset="-128"/>
                <a:ea typeface="メイリオ" panose="020B0604030504040204" pitchFamily="50" charset="-128"/>
                <a:cs typeface="Meiryo UI" panose="020B0604030504040204" pitchFamily="50" charset="-128"/>
              </a:rPr>
              <a:t>名を超える時計屋店員に「自分も欲しい」と　　　　　　</a:t>
            </a:r>
            <a:endParaRPr lang="en-US" altLang="ja-JP" sz="1000" dirty="0">
              <a:latin typeface="メイリオ" panose="020B0604030504040204" pitchFamily="50" charset="-128"/>
              <a:ea typeface="メイリオ" panose="020B0604030504040204" pitchFamily="50" charset="-128"/>
              <a:cs typeface="Meiryo UI" panose="020B0604030504040204" pitchFamily="50" charset="-128"/>
            </a:endParaRPr>
          </a:p>
          <a:p>
            <a:pPr>
              <a:lnSpc>
                <a:spcPct val="150000"/>
              </a:lnSpc>
            </a:pPr>
            <a:r>
              <a:rPr lang="ja-JP" altLang="en-US" sz="1000" dirty="0">
                <a:latin typeface="メイリオ" panose="020B0604030504040204" pitchFamily="50" charset="-128"/>
                <a:ea typeface="メイリオ" panose="020B0604030504040204" pitchFamily="50" charset="-128"/>
                <a:cs typeface="Meiryo UI" panose="020B0604030504040204" pitchFamily="50" charset="-128"/>
              </a:rPr>
              <a:t>　　　　　思う一押しの時計をアンケートを実施し、</a:t>
            </a:r>
            <a:endParaRPr lang="en-US" altLang="ja-JP" sz="1000" dirty="0">
              <a:latin typeface="メイリオ" panose="020B0604030504040204" pitchFamily="50" charset="-128"/>
              <a:ea typeface="メイリオ" panose="020B0604030504040204" pitchFamily="50" charset="-128"/>
              <a:cs typeface="Meiryo UI" panose="020B0604030504040204" pitchFamily="50" charset="-128"/>
            </a:endParaRPr>
          </a:p>
          <a:p>
            <a:pPr>
              <a:lnSpc>
                <a:spcPct val="150000"/>
              </a:lnSpc>
            </a:pPr>
            <a:r>
              <a:rPr lang="ja-JP" altLang="en-US" sz="1000" dirty="0">
                <a:latin typeface="メイリオ" panose="020B0604030504040204" pitchFamily="50" charset="-128"/>
                <a:ea typeface="メイリオ" panose="020B0604030504040204" pitchFamily="50" charset="-128"/>
                <a:cs typeface="Meiryo UI" panose="020B0604030504040204" pitchFamily="50" charset="-128"/>
              </a:rPr>
              <a:t>　　　　　毎年のテーマに沿って最も支持されたファッション</a:t>
            </a:r>
            <a:endParaRPr lang="en-US" altLang="ja-JP" sz="1000" dirty="0">
              <a:latin typeface="メイリオ" panose="020B0604030504040204" pitchFamily="50" charset="-128"/>
              <a:ea typeface="メイリオ" panose="020B0604030504040204" pitchFamily="50" charset="-128"/>
              <a:cs typeface="Meiryo UI" panose="020B0604030504040204" pitchFamily="50" charset="-128"/>
            </a:endParaRPr>
          </a:p>
          <a:p>
            <a:pPr>
              <a:lnSpc>
                <a:spcPct val="150000"/>
              </a:lnSpc>
            </a:pPr>
            <a:r>
              <a:rPr lang="ja-JP" altLang="en-US" sz="1000" dirty="0">
                <a:latin typeface="メイリオ" panose="020B0604030504040204" pitchFamily="50" charset="-128"/>
                <a:ea typeface="メイリオ" panose="020B0604030504040204" pitchFamily="50" charset="-128"/>
                <a:cs typeface="Meiryo UI" panose="020B0604030504040204" pitchFamily="50" charset="-128"/>
              </a:rPr>
              <a:t>　　　　　ウォッチを表彰する年に一度の祭典です。</a:t>
            </a:r>
            <a:endParaRPr lang="en-US" altLang="ja-JP" sz="1000" dirty="0">
              <a:latin typeface="メイリオ" panose="020B0604030504040204" pitchFamily="50" charset="-128"/>
              <a:ea typeface="メイリオ" panose="020B0604030504040204" pitchFamily="50" charset="-128"/>
              <a:cs typeface="Meiryo UI" panose="020B0604030504040204" pitchFamily="50" charset="-128"/>
            </a:endParaRPr>
          </a:p>
          <a:p>
            <a:pPr>
              <a:lnSpc>
                <a:spcPct val="150000"/>
              </a:lnSpc>
            </a:pPr>
            <a:r>
              <a:rPr lang="en-US" altLang="ja-JP" sz="300" dirty="0">
                <a:solidFill>
                  <a:srgbClr val="000000"/>
                </a:solidFill>
                <a:latin typeface="Meiryo UI" panose="020B0604030504040204" pitchFamily="50" charset="-128"/>
                <a:ea typeface="Meiryo UI" panose="020B0604030504040204" pitchFamily="50" charset="-128"/>
              </a:rPr>
              <a:t/>
            </a:r>
            <a:br>
              <a:rPr lang="en-US" altLang="ja-JP" sz="300" dirty="0">
                <a:solidFill>
                  <a:srgbClr val="000000"/>
                </a:solidFill>
                <a:latin typeface="Meiryo UI" panose="020B0604030504040204" pitchFamily="50" charset="-128"/>
                <a:ea typeface="Meiryo UI" panose="020B0604030504040204" pitchFamily="50" charset="-128"/>
              </a:rPr>
            </a:br>
            <a:r>
              <a:rPr lang="ja-JP" altLang="en-US" sz="1000" b="1" dirty="0">
                <a:solidFill>
                  <a:srgbClr val="000000"/>
                </a:solidFill>
                <a:latin typeface="Meiryo UI" panose="020B0604030504040204" pitchFamily="50" charset="-128"/>
                <a:ea typeface="Meiryo UI" panose="020B0604030504040204" pitchFamily="50" charset="-128"/>
              </a:rPr>
              <a:t>■後援：　株式会社ヌーヴ・エイ　</a:t>
            </a:r>
            <a:r>
              <a:rPr lang="en-US" altLang="ja-JP" sz="1000" b="1" dirty="0">
                <a:solidFill>
                  <a:srgbClr val="000000"/>
                </a:solidFill>
                <a:latin typeface="Meiryo UI" panose="020B0604030504040204" pitchFamily="50" charset="-128"/>
                <a:ea typeface="Meiryo UI" panose="020B0604030504040204" pitchFamily="50" charset="-128"/>
              </a:rPr>
              <a:t>/</a:t>
            </a:r>
            <a:r>
              <a:rPr lang="ja-JP" altLang="en-US" sz="1000" b="1" dirty="0">
                <a:solidFill>
                  <a:srgbClr val="000000"/>
                </a:solidFill>
                <a:latin typeface="Meiryo UI" panose="020B0604030504040204" pitchFamily="50" charset="-128"/>
                <a:ea typeface="Meiryo UI" panose="020B0604030504040204" pitchFamily="50" charset="-128"/>
              </a:rPr>
              <a:t>　シチズンリテイルプラニング株式会社　</a:t>
            </a:r>
            <a:r>
              <a:rPr lang="en-US" altLang="ja-JP" sz="1000" b="1" dirty="0">
                <a:solidFill>
                  <a:srgbClr val="000000"/>
                </a:solidFill>
                <a:latin typeface="Meiryo UI" panose="020B0604030504040204" pitchFamily="50" charset="-128"/>
                <a:ea typeface="Meiryo UI" panose="020B0604030504040204" pitchFamily="50" charset="-128"/>
              </a:rPr>
              <a:t>/</a:t>
            </a:r>
            <a:r>
              <a:rPr lang="ja-JP" altLang="en-US" sz="1000" b="1" dirty="0">
                <a:solidFill>
                  <a:srgbClr val="000000"/>
                </a:solidFill>
                <a:latin typeface="Meiryo UI" panose="020B0604030504040204" pitchFamily="50" charset="-128"/>
                <a:ea typeface="Meiryo UI" panose="020B0604030504040204" pitchFamily="50" charset="-128"/>
              </a:rPr>
              <a:t>　株式会社ピーナッツファーム</a:t>
            </a:r>
            <a:endParaRPr lang="en-US" altLang="ja-JP" sz="300" b="1" dirty="0">
              <a:solidFill>
                <a:srgbClr val="000000"/>
              </a:solidFill>
              <a:latin typeface="Meiryo UI" panose="020B0604030504040204" pitchFamily="50" charset="-128"/>
              <a:ea typeface="Meiryo UI" panose="020B0604030504040204" pitchFamily="50" charset="-128"/>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004" y="4160912"/>
            <a:ext cx="2469048"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正方形/長方形 13"/>
          <p:cNvSpPr/>
          <p:nvPr/>
        </p:nvSpPr>
        <p:spPr>
          <a:xfrm>
            <a:off x="4203671" y="4051012"/>
            <a:ext cx="771365" cy="253916"/>
          </a:xfrm>
          <a:prstGeom prst="rect">
            <a:avLst/>
          </a:prstGeom>
        </p:spPr>
        <p:txBody>
          <a:bodyPr wrap="none">
            <a:spAutoFit/>
          </a:bodyPr>
          <a:lstStyle/>
          <a:p>
            <a:r>
              <a:rPr lang="ja-JP" altLang="en-US" sz="1050" b="1" dirty="0">
                <a:solidFill>
                  <a:srgbClr val="000000"/>
                </a:solidFill>
                <a:latin typeface="Meiryo UI" panose="020B0604030504040204" pitchFamily="50" charset="-128"/>
                <a:ea typeface="Meiryo UI" panose="020B0604030504040204" pitchFamily="50" charset="-128"/>
              </a:rPr>
              <a:t>■スキーム</a:t>
            </a:r>
            <a:endParaRPr lang="ja-JP" altLang="en-US" sz="1050" dirty="0"/>
          </a:p>
        </p:txBody>
      </p:sp>
      <p:sp>
        <p:nvSpPr>
          <p:cNvPr id="15" name="正方形/長方形 14"/>
          <p:cNvSpPr/>
          <p:nvPr/>
        </p:nvSpPr>
        <p:spPr>
          <a:xfrm>
            <a:off x="191699" y="6758356"/>
            <a:ext cx="3226133" cy="22121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16" name="正方形/長方形 15"/>
          <p:cNvSpPr/>
          <p:nvPr/>
        </p:nvSpPr>
        <p:spPr>
          <a:xfrm>
            <a:off x="244647" y="7146920"/>
            <a:ext cx="3120238" cy="1823576"/>
          </a:xfrm>
          <a:prstGeom prst="rect">
            <a:avLst/>
          </a:prstGeom>
          <a:noFill/>
        </p:spPr>
        <p:txBody>
          <a:bodyPr wrap="square">
            <a:spAutoFit/>
          </a:bodyPr>
          <a:lstStyle/>
          <a:p>
            <a:pPr algn="just"/>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日常的に使いやすく、</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algn="just"/>
            <a:r>
              <a:rPr lang="ja-JP" altLang="en-US" sz="1400" b="1" dirty="0">
                <a:latin typeface="メイリオ" panose="020B0604030504040204" pitchFamily="50" charset="-128"/>
                <a:ea typeface="メイリオ" panose="020B0604030504040204" pitchFamily="50" charset="-128"/>
                <a:cs typeface="Meiryo UI" panose="020B0604030504040204" pitchFamily="50" charset="-128"/>
              </a:rPr>
              <a:t>服のように「着替えらえる時計」</a:t>
            </a:r>
            <a:endParaRPr lang="en-US" altLang="ja-JP" sz="1400" b="1" dirty="0">
              <a:latin typeface="メイリオ" panose="020B0604030504040204" pitchFamily="50" charset="-128"/>
              <a:ea typeface="メイリオ" panose="020B0604030504040204" pitchFamily="50" charset="-128"/>
              <a:cs typeface="Meiryo UI" panose="020B0604030504040204" pitchFamily="50" charset="-128"/>
            </a:endParaRPr>
          </a:p>
          <a:p>
            <a:pPr algn="just"/>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を総称しています。</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algn="just"/>
            <a:endParaRPr lang="en-US" altLang="ja-JP" sz="1050" dirty="0">
              <a:latin typeface="メイリオ" panose="020B0604030504040204" pitchFamily="50" charset="-128"/>
              <a:ea typeface="メイリオ" panose="020B0604030504040204" pitchFamily="50" charset="-128"/>
              <a:cs typeface="Meiryo UI" panose="020B0604030504040204" pitchFamily="50" charset="-128"/>
            </a:endParaRPr>
          </a:p>
          <a:p>
            <a:pPr algn="just"/>
            <a:r>
              <a:rPr lang="en-US" altLang="ja-JP" sz="1000" dirty="0">
                <a:latin typeface="メイリオ" panose="020B0604030504040204" pitchFamily="50" charset="-128"/>
                <a:ea typeface="メイリオ" panose="020B0604030504040204" pitchFamily="50" charset="-128"/>
                <a:cs typeface="Meiryo UI" panose="020B0604030504040204" pitchFamily="50" charset="-128"/>
              </a:rPr>
              <a:t>1</a:t>
            </a:r>
            <a:r>
              <a:rPr lang="ja-JP" altLang="en-US" sz="1000" dirty="0">
                <a:latin typeface="メイリオ" panose="020B0604030504040204" pitchFamily="50" charset="-128"/>
                <a:ea typeface="メイリオ" panose="020B0604030504040204" pitchFamily="50" charset="-128"/>
                <a:cs typeface="Meiryo UI" panose="020B0604030504040204" pitchFamily="50" charset="-128"/>
              </a:rPr>
              <a:t>万円から</a:t>
            </a:r>
            <a:r>
              <a:rPr lang="en-US" altLang="ja-JP" sz="1000" dirty="0">
                <a:latin typeface="メイリオ" panose="020B0604030504040204" pitchFamily="50" charset="-128"/>
                <a:ea typeface="メイリオ" panose="020B0604030504040204" pitchFamily="50" charset="-128"/>
                <a:cs typeface="Meiryo UI" panose="020B0604030504040204" pitchFamily="50" charset="-128"/>
              </a:rPr>
              <a:t>5</a:t>
            </a:r>
            <a:r>
              <a:rPr lang="ja-JP" altLang="en-US" sz="1000" dirty="0">
                <a:latin typeface="メイリオ" panose="020B0604030504040204" pitchFamily="50" charset="-128"/>
                <a:ea typeface="メイリオ" panose="020B0604030504040204" pitchFamily="50" charset="-128"/>
                <a:cs typeface="Meiryo UI" panose="020B0604030504040204" pitchFamily="50" charset="-128"/>
              </a:rPr>
              <a:t>万円を中心価格帯とするファッションウォッチは、手頃に購入でき、気軽に着けられるため、幅広い年齢の方に着用されています。</a:t>
            </a:r>
            <a:endParaRPr lang="en-US" altLang="ja-JP" sz="1000" dirty="0">
              <a:latin typeface="メイリオ" panose="020B0604030504040204" pitchFamily="50" charset="-128"/>
              <a:ea typeface="メイリオ" panose="020B0604030504040204" pitchFamily="50" charset="-128"/>
              <a:cs typeface="Meiryo UI" panose="020B0604030504040204" pitchFamily="50" charset="-128"/>
            </a:endParaRPr>
          </a:p>
          <a:p>
            <a:pPr algn="just"/>
            <a:endParaRPr lang="en-US" altLang="ja-JP" sz="1000" dirty="0">
              <a:latin typeface="メイリオ" panose="020B0604030504040204" pitchFamily="50" charset="-128"/>
              <a:ea typeface="メイリオ" panose="020B0604030504040204" pitchFamily="50" charset="-128"/>
              <a:cs typeface="Meiryo UI" panose="020B0604030504040204" pitchFamily="50" charset="-128"/>
            </a:endParaRPr>
          </a:p>
          <a:p>
            <a:pPr algn="just"/>
            <a:r>
              <a:rPr lang="ja-JP" altLang="en-US" sz="1000" dirty="0">
                <a:latin typeface="メイリオ" panose="020B0604030504040204" pitchFamily="50" charset="-128"/>
                <a:ea typeface="メイリオ" panose="020B0604030504040204" pitchFamily="50" charset="-128"/>
                <a:cs typeface="Meiryo UI" panose="020B0604030504040204" pitchFamily="50" charset="-128"/>
              </a:rPr>
              <a:t>今回の表彰式会場には、トレンドを作り上げる</a:t>
            </a:r>
            <a:endParaRPr lang="en-US" altLang="ja-JP" sz="1000" dirty="0">
              <a:latin typeface="メイリオ" panose="020B0604030504040204" pitchFamily="50" charset="-128"/>
              <a:ea typeface="メイリオ" panose="020B0604030504040204" pitchFamily="50" charset="-128"/>
              <a:cs typeface="Meiryo UI" panose="020B0604030504040204" pitchFamily="50" charset="-128"/>
            </a:endParaRPr>
          </a:p>
          <a:p>
            <a:pPr algn="just"/>
            <a:r>
              <a:rPr lang="ja-JP" altLang="en-US" sz="1000" dirty="0">
                <a:latin typeface="メイリオ" panose="020B0604030504040204" pitchFamily="50" charset="-128"/>
                <a:ea typeface="メイリオ" panose="020B0604030504040204" pitchFamily="50" charset="-128"/>
                <a:cs typeface="Meiryo UI" panose="020B0604030504040204" pitchFamily="50" charset="-128"/>
              </a:rPr>
              <a:t>ファッションウォッチが一挙に集結します。</a:t>
            </a:r>
            <a:endParaRPr lang="en-US" altLang="ja-JP" sz="10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7" name="正方形/長方形 16"/>
          <p:cNvSpPr/>
          <p:nvPr/>
        </p:nvSpPr>
        <p:spPr>
          <a:xfrm>
            <a:off x="3491782" y="7152000"/>
            <a:ext cx="3226133" cy="1977464"/>
          </a:xfrm>
          <a:prstGeom prst="rect">
            <a:avLst/>
          </a:prstGeom>
          <a:noFill/>
        </p:spPr>
        <p:txBody>
          <a:bodyPr wrap="square">
            <a:spAutoFit/>
          </a:bodyPr>
          <a:lstStyle/>
          <a:p>
            <a:pPr algn="just"/>
            <a:r>
              <a:rPr lang="ja-JP" altLang="en-US" sz="1000" dirty="0">
                <a:latin typeface="メイリオ" panose="020B0604030504040204" pitchFamily="50" charset="-128"/>
                <a:ea typeface="メイリオ" panose="020B0604030504040204" pitchFamily="50" charset="-128"/>
                <a:cs typeface="Meiryo UI" panose="020B0604030504040204" pitchFamily="50" charset="-128"/>
              </a:rPr>
              <a:t>ファッションウォッチが世界中でブームになり</a:t>
            </a:r>
            <a:r>
              <a:rPr lang="ja-JP" altLang="en-US" sz="700" dirty="0">
                <a:latin typeface="メイリオ" panose="020B0604030504040204" pitchFamily="50" charset="-128"/>
                <a:ea typeface="メイリオ" panose="020B0604030504040204" pitchFamily="50" charset="-128"/>
                <a:cs typeface="Meiryo UI" panose="020B0604030504040204" pitchFamily="50" charset="-128"/>
              </a:rPr>
              <a:t>、</a:t>
            </a:r>
            <a:endParaRPr lang="en-US" altLang="ja-JP" sz="700" dirty="0">
              <a:latin typeface="メイリオ" panose="020B0604030504040204" pitchFamily="50" charset="-128"/>
              <a:ea typeface="メイリオ" panose="020B0604030504040204" pitchFamily="50" charset="-128"/>
              <a:cs typeface="Meiryo UI" panose="020B0604030504040204" pitchFamily="50" charset="-128"/>
            </a:endParaRPr>
          </a:p>
          <a:p>
            <a:pPr algn="just"/>
            <a:r>
              <a:rPr lang="ja-JP" altLang="en-US" sz="1050" dirty="0">
                <a:latin typeface="メイリオ" panose="020B0604030504040204" pitchFamily="50" charset="-128"/>
                <a:ea typeface="メイリオ" panose="020B0604030504040204" pitchFamily="50" charset="-128"/>
                <a:cs typeface="Meiryo UI" panose="020B0604030504040204" pitchFamily="50" charset="-128"/>
              </a:rPr>
              <a:t>時計を着替える時代として世間を賑わわせる中、</a:t>
            </a:r>
            <a:r>
              <a:rPr lang="ja-JP" altLang="en-US" sz="1400" b="1" dirty="0">
                <a:latin typeface="メイリオ" panose="020B0604030504040204" pitchFamily="50" charset="-128"/>
                <a:ea typeface="メイリオ" panose="020B0604030504040204" pitchFamily="50" charset="-128"/>
                <a:cs typeface="Meiryo UI" panose="020B0604030504040204" pitchFamily="50" charset="-128"/>
              </a:rPr>
              <a:t>多くの方にファッションウォッチの魅力を感じていただきたいという想いで結成された振興会です。</a:t>
            </a:r>
            <a:endParaRPr lang="en-US" altLang="ja-JP" sz="1400" b="1"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0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■会長：松崎 充広</a:t>
            </a:r>
          </a:p>
          <a:p>
            <a:r>
              <a:rPr lang="ja-JP" altLang="en-US" sz="1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理事：</a:t>
            </a:r>
            <a:r>
              <a:rPr lang="ja-JP" altLang="en-US" sz="1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ガンダーラ</a:t>
            </a:r>
            <a:r>
              <a:rPr lang="en-US" altLang="ja-JP" sz="1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井上　</a:t>
            </a:r>
            <a:r>
              <a:rPr lang="en-US" altLang="ja-JP" sz="1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丹青社</a:t>
            </a:r>
            <a:r>
              <a:rPr lang="en-US" altLang="ja-JP" sz="1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上垣内</a:t>
            </a:r>
            <a:r>
              <a:rPr lang="en-US" altLang="ja-JP" sz="1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泰輔</a:t>
            </a:r>
            <a:endParaRPr lang="en-US" altLang="ja-JP" sz="1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スタイリスト</a:t>
            </a:r>
            <a:r>
              <a:rPr lang="en-US" altLang="ja-JP" sz="1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児嶋 里美</a:t>
            </a:r>
            <a:r>
              <a:rPr lang="en-US" altLang="ja-JP" sz="1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br>
            <a:endParaRPr lang="en-US" altLang="ja-JP" sz="1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p:nvPr/>
        </p:nvSpPr>
        <p:spPr>
          <a:xfrm>
            <a:off x="3491782" y="6758356"/>
            <a:ext cx="3226133" cy="307777"/>
          </a:xfrm>
          <a:prstGeom prst="rect">
            <a:avLst/>
          </a:prstGeom>
          <a:solidFill>
            <a:schemeClr val="accent2">
              <a:lumMod val="75000"/>
            </a:schemeClr>
          </a:solidFill>
        </p:spPr>
        <p:txBody>
          <a:bodyPr wrap="square">
            <a:spAutoFit/>
          </a:bodyPr>
          <a:lstStyle/>
          <a:p>
            <a:pPr algn="ctr"/>
            <a:r>
              <a:rPr lang="ja-JP" altLang="en-US" sz="1400" b="1" spc="3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「ファッションウォッチ振興会」とは</a:t>
            </a:r>
          </a:p>
        </p:txBody>
      </p:sp>
      <p:sp>
        <p:nvSpPr>
          <p:cNvPr id="19" name="正方形/長方形 18"/>
          <p:cNvSpPr/>
          <p:nvPr/>
        </p:nvSpPr>
        <p:spPr>
          <a:xfrm>
            <a:off x="199848" y="6759578"/>
            <a:ext cx="3226133" cy="307777"/>
          </a:xfrm>
          <a:prstGeom prst="rect">
            <a:avLst/>
          </a:prstGeom>
          <a:solidFill>
            <a:srgbClr val="C00000"/>
          </a:solidFill>
        </p:spPr>
        <p:txBody>
          <a:bodyPr wrap="square">
            <a:spAutoFit/>
          </a:bodyPr>
          <a:lstStyle/>
          <a:p>
            <a:pPr algn="ctr"/>
            <a:r>
              <a:rPr lang="ja-JP" altLang="en-US" sz="1400" b="1" spc="3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「ファッションウォッチ」とは</a:t>
            </a:r>
            <a:endParaRPr lang="en-US" altLang="ja-JP" sz="1400" b="1" spc="3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442926" y="170854"/>
            <a:ext cx="1773454" cy="307777"/>
          </a:xfrm>
          <a:prstGeom prst="rect">
            <a:avLst/>
          </a:prstGeom>
          <a:ln w="127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400" b="1" dirty="0">
                <a:latin typeface="メイリオ" panose="020B0604030504040204" pitchFamily="50" charset="-128"/>
                <a:ea typeface="メイリオ" panose="020B0604030504040204" pitchFamily="50" charset="-128"/>
              </a:rPr>
              <a:t>～部門賞</a:t>
            </a:r>
            <a:r>
              <a:rPr lang="en-US" altLang="ja-JP" sz="1400" b="1" dirty="0">
                <a:latin typeface="メイリオ" panose="020B0604030504040204" pitchFamily="50" charset="-128"/>
                <a:ea typeface="メイリオ" panose="020B0604030504040204" pitchFamily="50" charset="-128"/>
              </a:rPr>
              <a:t>2</a:t>
            </a:r>
            <a:r>
              <a:rPr lang="ja-JP" altLang="en-US" sz="1400" b="1" dirty="0">
                <a:latin typeface="メイリオ" panose="020B0604030504040204" pitchFamily="50" charset="-128"/>
                <a:ea typeface="メイリオ" panose="020B0604030504040204" pitchFamily="50" charset="-128"/>
              </a:rPr>
              <a:t>位～</a:t>
            </a:r>
            <a:endParaRPr kumimoji="1" lang="ja-JP" altLang="en-US" sz="1400" b="1" dirty="0">
              <a:latin typeface="メイリオ" panose="020B0604030504040204" pitchFamily="50" charset="-128"/>
              <a:ea typeface="メイリオ" panose="020B0604030504040204" pitchFamily="50" charset="-128"/>
            </a:endParaRPr>
          </a:p>
        </p:txBody>
      </p:sp>
      <p:pic>
        <p:nvPicPr>
          <p:cNvPr id="22" name="Picture 2">
            <a:extLst>
              <a:ext uri="{FF2B5EF4-FFF2-40B4-BE49-F238E27FC236}">
                <a16:creationId xmlns:a16="http://schemas.microsoft.com/office/drawing/2014/main" id="{D087995D-C247-E844-8B87-65A2EB90C3C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50566" y1="19570" x2="47547" y2="77088"/>
                        <a14:foregroundMark x1="15472" y1="40573" x2="83396" y2="41050"/>
                        <a14:foregroundMark x1="18868" y1="47017" x2="32453" y2="58473"/>
                        <a14:foregroundMark x1="69811" y1="48449" x2="56604" y2="63723"/>
                      </a14:backgroundRemoval>
                    </a14:imgEffect>
                  </a14:imgLayer>
                </a14:imgProps>
              </a:ext>
              <a:ext uri="{28A0092B-C50C-407E-A947-70E740481C1C}">
                <a14:useLocalDpi xmlns:a14="http://schemas.microsoft.com/office/drawing/2010/main" val="0"/>
              </a:ext>
            </a:extLst>
          </a:blip>
          <a:srcRect/>
          <a:stretch>
            <a:fillRect/>
          </a:stretch>
        </p:blipFill>
        <p:spPr bwMode="auto">
          <a:xfrm>
            <a:off x="191699" y="-102242"/>
            <a:ext cx="408057" cy="64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754445" y="632520"/>
            <a:ext cx="982373" cy="907941"/>
          </a:xfrm>
          <a:prstGeom prst="rect">
            <a:avLst/>
          </a:prstGeom>
        </p:spPr>
        <p:txBody>
          <a:bodyPr wrap="square">
            <a:spAutoFit/>
          </a:bodyPr>
          <a:lstStyle/>
          <a:p>
            <a:r>
              <a:rPr lang="ja-JP" altLang="en-US" sz="1100" dirty="0"/>
              <a:t>アメリカ部門</a:t>
            </a:r>
            <a:endParaRPr lang="en-US" altLang="ja-JP" sz="1100" dirty="0"/>
          </a:p>
          <a:p>
            <a:r>
              <a:rPr lang="en-US" altLang="ja-JP" sz="1100" dirty="0" err="1"/>
              <a:t>CalvinKlein</a:t>
            </a:r>
            <a:endParaRPr lang="en-US" altLang="ja-JP" sz="1100" dirty="0"/>
          </a:p>
          <a:p>
            <a:r>
              <a:rPr lang="ja-JP" altLang="en-US" sz="900" dirty="0"/>
              <a:t>カルバンクライン</a:t>
            </a:r>
            <a:endParaRPr lang="en-US" altLang="ja-JP" sz="900" dirty="0"/>
          </a:p>
          <a:p>
            <a:r>
              <a:rPr lang="en-US" altLang="ja-JP" sz="1100" dirty="0"/>
              <a:t>K8M211CN</a:t>
            </a:r>
          </a:p>
          <a:p>
            <a:r>
              <a:rPr lang="en-US" altLang="ja-JP" sz="1100" dirty="0"/>
              <a:t>\23000</a:t>
            </a:r>
            <a:endParaRPr lang="ja-JP" altLang="en-US" sz="1100" dirty="0"/>
          </a:p>
        </p:txBody>
      </p:sp>
      <p:sp>
        <p:nvSpPr>
          <p:cNvPr id="23" name="正方形/長方形 22"/>
          <p:cNvSpPr/>
          <p:nvPr/>
        </p:nvSpPr>
        <p:spPr>
          <a:xfrm>
            <a:off x="2302611" y="632520"/>
            <a:ext cx="982373" cy="938719"/>
          </a:xfrm>
          <a:prstGeom prst="rect">
            <a:avLst/>
          </a:prstGeom>
        </p:spPr>
        <p:txBody>
          <a:bodyPr wrap="square">
            <a:spAutoFit/>
          </a:bodyPr>
          <a:lstStyle/>
          <a:p>
            <a:r>
              <a:rPr lang="ja-JP" altLang="en-US" sz="1100" dirty="0"/>
              <a:t>イギリス部門</a:t>
            </a:r>
            <a:endParaRPr lang="en-US" altLang="ja-JP" sz="1100" dirty="0"/>
          </a:p>
          <a:p>
            <a:r>
              <a:rPr lang="en-US" altLang="ja-JP" sz="1100" dirty="0"/>
              <a:t>PAUL SMITH</a:t>
            </a:r>
          </a:p>
          <a:p>
            <a:r>
              <a:rPr lang="ja-JP" altLang="en-US" sz="900" dirty="0"/>
              <a:t>ポールスミス</a:t>
            </a:r>
            <a:endParaRPr lang="en-US" altLang="ja-JP" sz="900" dirty="0"/>
          </a:p>
          <a:p>
            <a:r>
              <a:rPr lang="en-US" altLang="ja-JP" sz="1100" dirty="0"/>
              <a:t>BH2-014-90</a:t>
            </a:r>
          </a:p>
          <a:p>
            <a:r>
              <a:rPr lang="en-US" altLang="ja-JP" sz="1100" dirty="0"/>
              <a:t>\35000</a:t>
            </a:r>
          </a:p>
        </p:txBody>
      </p:sp>
      <p:pic>
        <p:nvPicPr>
          <p:cNvPr id="24" name="Picture 2" descr="CALVIN　KLEIN　カルバン　クライン　High Noon　ハイヌーン　3針モデル　腕時計　メンズ K8M211C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2526" t="1179" r="20405" b="783"/>
          <a:stretch/>
        </p:blipFill>
        <p:spPr bwMode="auto">
          <a:xfrm>
            <a:off x="251752" y="648129"/>
            <a:ext cx="429725" cy="73822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0343" r="15188"/>
          <a:stretch/>
        </p:blipFill>
        <p:spPr bwMode="auto">
          <a:xfrm>
            <a:off x="1758362" y="718936"/>
            <a:ext cx="430271" cy="667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正方形/長方形 26"/>
          <p:cNvSpPr/>
          <p:nvPr/>
        </p:nvSpPr>
        <p:spPr>
          <a:xfrm>
            <a:off x="3766832" y="632520"/>
            <a:ext cx="982373" cy="907941"/>
          </a:xfrm>
          <a:prstGeom prst="rect">
            <a:avLst/>
          </a:prstGeom>
        </p:spPr>
        <p:txBody>
          <a:bodyPr wrap="square">
            <a:spAutoFit/>
          </a:bodyPr>
          <a:lstStyle/>
          <a:p>
            <a:r>
              <a:rPr lang="ja-JP" altLang="en-US" sz="1100" dirty="0"/>
              <a:t>イタリア部門</a:t>
            </a:r>
            <a:endParaRPr lang="en-US" altLang="ja-JP" sz="1100" dirty="0"/>
          </a:p>
          <a:p>
            <a:r>
              <a:rPr lang="en-US" altLang="ja-JP" sz="1100" dirty="0"/>
              <a:t>OROBIANCO</a:t>
            </a:r>
          </a:p>
          <a:p>
            <a:r>
              <a:rPr lang="ja-JP" altLang="en-US" sz="900" dirty="0"/>
              <a:t>オロビアンコ</a:t>
            </a:r>
            <a:endParaRPr lang="en-US" altLang="ja-JP" sz="900" dirty="0"/>
          </a:p>
          <a:p>
            <a:r>
              <a:rPr lang="en-US" altLang="ja-JP" sz="1100" dirty="0"/>
              <a:t>OR0071-5</a:t>
            </a:r>
          </a:p>
          <a:p>
            <a:r>
              <a:rPr lang="en-US" altLang="ja-JP" sz="1100" dirty="0"/>
              <a:t>\19900</a:t>
            </a:r>
          </a:p>
        </p:txBody>
      </p:sp>
      <p:pic>
        <p:nvPicPr>
          <p:cNvPr id="28"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80862" y="713228"/>
            <a:ext cx="530592" cy="763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正方形/長方形 28"/>
          <p:cNvSpPr/>
          <p:nvPr/>
        </p:nvSpPr>
        <p:spPr>
          <a:xfrm>
            <a:off x="5445224" y="648129"/>
            <a:ext cx="982373" cy="938719"/>
          </a:xfrm>
          <a:prstGeom prst="rect">
            <a:avLst/>
          </a:prstGeom>
        </p:spPr>
        <p:txBody>
          <a:bodyPr wrap="square">
            <a:spAutoFit/>
          </a:bodyPr>
          <a:lstStyle/>
          <a:p>
            <a:r>
              <a:rPr lang="ja-JP" altLang="en-US" sz="1100" dirty="0"/>
              <a:t>スイス部門</a:t>
            </a:r>
            <a:endParaRPr lang="en-US" altLang="ja-JP" sz="1100" dirty="0"/>
          </a:p>
          <a:p>
            <a:r>
              <a:rPr lang="en-US" altLang="ja-JP" sz="1100" dirty="0"/>
              <a:t>SWATCH</a:t>
            </a:r>
          </a:p>
          <a:p>
            <a:r>
              <a:rPr lang="ja-JP" altLang="en-US" sz="900" dirty="0"/>
              <a:t>スウォッチ</a:t>
            </a:r>
            <a:endParaRPr lang="en-US" altLang="ja-JP" sz="900" dirty="0"/>
          </a:p>
          <a:p>
            <a:r>
              <a:rPr lang="en-US" altLang="ja-JP" sz="1100" dirty="0"/>
              <a:t>SO27B100</a:t>
            </a:r>
          </a:p>
          <a:p>
            <a:r>
              <a:rPr lang="en-US" altLang="ja-JP" sz="1100" dirty="0"/>
              <a:t>\13200</a:t>
            </a:r>
          </a:p>
        </p:txBody>
      </p:sp>
      <p:pic>
        <p:nvPicPr>
          <p:cNvPr id="30" name="図 29"/>
          <p:cNvPicPr>
            <a:picLocks noChangeAspect="1"/>
          </p:cNvPicPr>
          <p:nvPr/>
        </p:nvPicPr>
        <p:blipFill rotWithShape="1">
          <a:blip r:embed="rId9">
            <a:extLst>
              <a:ext uri="{BEBA8EAE-BF5A-486C-A8C5-ECC9F3942E4B}">
                <a14:imgProps xmlns:a14="http://schemas.microsoft.com/office/drawing/2010/main">
                  <a14:imgLayer r:embed="rId10">
                    <a14:imgEffect>
                      <a14:backgroundRemoval t="667" b="100000" l="15000" r="85667"/>
                    </a14:imgEffect>
                  </a14:imgLayer>
                </a14:imgProps>
              </a:ext>
            </a:extLst>
          </a:blip>
          <a:srcRect l="15502" r="18785"/>
          <a:stretch/>
        </p:blipFill>
        <p:spPr>
          <a:xfrm>
            <a:off x="4830258" y="660949"/>
            <a:ext cx="518234" cy="783388"/>
          </a:xfrm>
          <a:prstGeom prst="rect">
            <a:avLst/>
          </a:prstGeom>
        </p:spPr>
      </p:pic>
      <p:sp>
        <p:nvSpPr>
          <p:cNvPr id="31" name="正方形/長方形 30"/>
          <p:cNvSpPr/>
          <p:nvPr/>
        </p:nvSpPr>
        <p:spPr>
          <a:xfrm>
            <a:off x="790443" y="1569970"/>
            <a:ext cx="982373" cy="938719"/>
          </a:xfrm>
          <a:prstGeom prst="rect">
            <a:avLst/>
          </a:prstGeom>
        </p:spPr>
        <p:txBody>
          <a:bodyPr wrap="square">
            <a:spAutoFit/>
          </a:bodyPr>
          <a:lstStyle/>
          <a:p>
            <a:r>
              <a:rPr lang="ja-JP" altLang="en-US" sz="1100" dirty="0"/>
              <a:t>ドイツ部門</a:t>
            </a:r>
            <a:endParaRPr lang="en-US" altLang="ja-JP" sz="1100" dirty="0"/>
          </a:p>
          <a:p>
            <a:r>
              <a:rPr lang="en-US" altLang="ja-JP" sz="1100" dirty="0"/>
              <a:t>ZEPPELIN</a:t>
            </a:r>
          </a:p>
          <a:p>
            <a:r>
              <a:rPr lang="ja-JP" altLang="en-US" sz="900" dirty="0"/>
              <a:t>ツェッペリン</a:t>
            </a:r>
            <a:endParaRPr lang="en-US" altLang="ja-JP" sz="900" dirty="0"/>
          </a:p>
          <a:p>
            <a:r>
              <a:rPr lang="en-US" altLang="ja-JP" sz="1100" dirty="0"/>
              <a:t>8680-4</a:t>
            </a:r>
          </a:p>
          <a:p>
            <a:r>
              <a:rPr lang="en-US" altLang="ja-JP" sz="1100" dirty="0"/>
              <a:t>\57000</a:t>
            </a:r>
          </a:p>
        </p:txBody>
      </p:sp>
      <p:pic>
        <p:nvPicPr>
          <p:cNvPr id="32" name="図 31"/>
          <p:cNvPicPr>
            <a:picLocks noChangeAspect="1"/>
          </p:cNvPicPr>
          <p:nvPr/>
        </p:nvPicPr>
        <p:blipFill rotWithShape="1">
          <a:blip r:embed="rId11"/>
          <a:srcRect l="24017" t="8254" r="16082" b="7288"/>
          <a:stretch/>
        </p:blipFill>
        <p:spPr>
          <a:xfrm>
            <a:off x="265139" y="1610764"/>
            <a:ext cx="530690" cy="743421"/>
          </a:xfrm>
          <a:prstGeom prst="rect">
            <a:avLst/>
          </a:prstGeom>
        </p:spPr>
      </p:pic>
      <p:sp>
        <p:nvSpPr>
          <p:cNvPr id="33" name="正方形/長方形 32"/>
          <p:cNvSpPr/>
          <p:nvPr/>
        </p:nvSpPr>
        <p:spPr>
          <a:xfrm>
            <a:off x="2279161" y="1566009"/>
            <a:ext cx="1212621" cy="877163"/>
          </a:xfrm>
          <a:prstGeom prst="rect">
            <a:avLst/>
          </a:prstGeom>
        </p:spPr>
        <p:txBody>
          <a:bodyPr wrap="square">
            <a:spAutoFit/>
          </a:bodyPr>
          <a:lstStyle/>
          <a:p>
            <a:r>
              <a:rPr lang="ja-JP" altLang="en-US" sz="1100" dirty="0"/>
              <a:t>北欧部門</a:t>
            </a:r>
            <a:endParaRPr lang="en-US" altLang="ja-JP" sz="1100" dirty="0"/>
          </a:p>
          <a:p>
            <a:r>
              <a:rPr lang="en-US" altLang="ja-JP" sz="1100" dirty="0"/>
              <a:t>TRIWA</a:t>
            </a:r>
          </a:p>
          <a:p>
            <a:r>
              <a:rPr lang="ja-JP" altLang="en-US" sz="900" dirty="0"/>
              <a:t>トリワ</a:t>
            </a:r>
            <a:endParaRPr lang="en-US" altLang="ja-JP" sz="900" dirty="0"/>
          </a:p>
          <a:p>
            <a:r>
              <a:rPr lang="en-US" altLang="ja-JP" sz="900" dirty="0"/>
              <a:t>NEST122-CL010217</a:t>
            </a:r>
          </a:p>
          <a:p>
            <a:r>
              <a:rPr lang="en-US" altLang="ja-JP" sz="1100" dirty="0"/>
              <a:t>\37000</a:t>
            </a:r>
          </a:p>
        </p:txBody>
      </p:sp>
      <p:pic>
        <p:nvPicPr>
          <p:cNvPr id="34" name="図 33"/>
          <p:cNvPicPr>
            <a:picLocks noChangeAspect="1"/>
          </p:cNvPicPr>
          <p:nvPr/>
        </p:nvPicPr>
        <p:blipFill rotWithShape="1">
          <a:blip r:embed="rId12"/>
          <a:srcRect l="13937" t="4176" r="12618" b="7119"/>
          <a:stretch/>
        </p:blipFill>
        <p:spPr>
          <a:xfrm>
            <a:off x="1736818" y="1597646"/>
            <a:ext cx="497044" cy="720382"/>
          </a:xfrm>
          <a:prstGeom prst="rect">
            <a:avLst/>
          </a:prstGeom>
        </p:spPr>
      </p:pic>
      <p:pic>
        <p:nvPicPr>
          <p:cNvPr id="35" name="図 34"/>
          <p:cNvPicPr>
            <a:picLocks noChangeAspect="1"/>
          </p:cNvPicPr>
          <p:nvPr/>
        </p:nvPicPr>
        <p:blipFill rotWithShape="1">
          <a:blip r:embed="rId13"/>
          <a:srcRect l="22003" r="15927"/>
          <a:stretch/>
        </p:blipFill>
        <p:spPr>
          <a:xfrm>
            <a:off x="199848" y="2542852"/>
            <a:ext cx="526470" cy="842795"/>
          </a:xfrm>
          <a:prstGeom prst="rect">
            <a:avLst/>
          </a:prstGeom>
        </p:spPr>
      </p:pic>
      <p:sp>
        <p:nvSpPr>
          <p:cNvPr id="37" name="正方形/長方形 36"/>
          <p:cNvSpPr/>
          <p:nvPr/>
        </p:nvSpPr>
        <p:spPr>
          <a:xfrm>
            <a:off x="703904" y="2521551"/>
            <a:ext cx="1152128" cy="938719"/>
          </a:xfrm>
          <a:prstGeom prst="rect">
            <a:avLst/>
          </a:prstGeom>
        </p:spPr>
        <p:txBody>
          <a:bodyPr wrap="square">
            <a:spAutoFit/>
          </a:bodyPr>
          <a:lstStyle/>
          <a:p>
            <a:r>
              <a:rPr lang="ja-JP" altLang="en-US" sz="1100" dirty="0"/>
              <a:t>その他欧州部門</a:t>
            </a:r>
            <a:endParaRPr lang="en-US" altLang="ja-JP" sz="1100" dirty="0"/>
          </a:p>
          <a:p>
            <a:r>
              <a:rPr lang="en-US" altLang="ja-JP" sz="1100" dirty="0"/>
              <a:t>ROSEFIELD</a:t>
            </a:r>
          </a:p>
          <a:p>
            <a:r>
              <a:rPr lang="ja-JP" altLang="en-US" sz="900" dirty="0"/>
              <a:t>ローズフィールド</a:t>
            </a:r>
            <a:endParaRPr lang="en-US" altLang="ja-JP" sz="900" dirty="0"/>
          </a:p>
          <a:p>
            <a:r>
              <a:rPr lang="en-US" altLang="ja-JP" sz="1100" dirty="0"/>
              <a:t>WSBR-W81</a:t>
            </a:r>
          </a:p>
          <a:p>
            <a:r>
              <a:rPr lang="en-US" altLang="ja-JP" sz="1100" dirty="0"/>
              <a:t>\15000</a:t>
            </a:r>
          </a:p>
        </p:txBody>
      </p:sp>
      <p:sp>
        <p:nvSpPr>
          <p:cNvPr id="38" name="正方形/長方形 37"/>
          <p:cNvSpPr/>
          <p:nvPr/>
        </p:nvSpPr>
        <p:spPr>
          <a:xfrm>
            <a:off x="2360088" y="2521551"/>
            <a:ext cx="1152128" cy="892552"/>
          </a:xfrm>
          <a:prstGeom prst="rect">
            <a:avLst/>
          </a:prstGeom>
        </p:spPr>
        <p:txBody>
          <a:bodyPr wrap="square">
            <a:spAutoFit/>
          </a:bodyPr>
          <a:lstStyle/>
          <a:p>
            <a:r>
              <a:rPr lang="ja-JP" altLang="en-US" sz="1100" dirty="0"/>
              <a:t>日本部門</a:t>
            </a:r>
            <a:endParaRPr lang="en-US" altLang="ja-JP" sz="1100" dirty="0"/>
          </a:p>
          <a:p>
            <a:r>
              <a:rPr lang="en-US" altLang="ja-JP" sz="1100" dirty="0"/>
              <a:t>FUTURE FUNK</a:t>
            </a:r>
          </a:p>
          <a:p>
            <a:r>
              <a:rPr lang="ja-JP" altLang="en-US" sz="800" dirty="0"/>
              <a:t>フューチャーファンク</a:t>
            </a:r>
            <a:endParaRPr lang="en-US" altLang="ja-JP" sz="800" dirty="0"/>
          </a:p>
          <a:p>
            <a:r>
              <a:rPr lang="en-US" altLang="ja-JP" sz="1100" dirty="0"/>
              <a:t>FF102-SVBU-LBK</a:t>
            </a:r>
          </a:p>
          <a:p>
            <a:r>
              <a:rPr lang="en-US" altLang="ja-JP" sz="1100" dirty="0"/>
              <a:t>\9800</a:t>
            </a:r>
          </a:p>
        </p:txBody>
      </p:sp>
      <p:pic>
        <p:nvPicPr>
          <p:cNvPr id="39" name="図 38"/>
          <p:cNvPicPr>
            <a:picLocks noChangeAspect="1"/>
          </p:cNvPicPr>
          <p:nvPr/>
        </p:nvPicPr>
        <p:blipFill rotWithShape="1">
          <a:blip r:embed="rId14"/>
          <a:srcRect l="13679" t="10316" r="21138" b="9763"/>
          <a:stretch/>
        </p:blipFill>
        <p:spPr>
          <a:xfrm>
            <a:off x="1703611" y="2592290"/>
            <a:ext cx="601257" cy="732458"/>
          </a:xfrm>
          <a:prstGeom prst="rect">
            <a:avLst/>
          </a:prstGeom>
        </p:spPr>
      </p:pic>
      <p:pic>
        <p:nvPicPr>
          <p:cNvPr id="2050" name="Picture 2" descr="C:\Users\tsugawa_naoto\Desktop\セレクト\ｓ_A7_583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546158" y="1769875"/>
            <a:ext cx="3030921" cy="1644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92515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wrap="square">
        <a:spAutoFit/>
      </a:bodyPr>
      <a:lstStyle>
        <a:defPPr>
          <a:defRPr sz="1200" b="1" dirty="0" smtClean="0">
            <a:latin typeface="メイリオ" panose="020B0604030504040204" pitchFamily="50" charset="-128"/>
            <a:ea typeface="メイリオ" panose="020B0604030504040204" pitchFamily="50" charset="-128"/>
            <a:cs typeface="メイリオ" panose="020B0604030504040204" pitchFamily="50" charset="-128"/>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9898</TotalTime>
  <Words>2166</Words>
  <Application>Microsoft Office PowerPoint</Application>
  <PresentationFormat>A4 210 x 297 mm</PresentationFormat>
  <Paragraphs>240</Paragraphs>
  <Slides>4</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Meiryo UI</vt:lpstr>
      <vt:lpstr>ＭＳ Ｐゴシック</vt: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WAT023</dc:creator>
  <cp:lastModifiedBy>0401-RPC</cp:lastModifiedBy>
  <cp:revision>516</cp:revision>
  <cp:lastPrinted>2019-12-02T08:11:41Z</cp:lastPrinted>
  <dcterms:created xsi:type="dcterms:W3CDTF">2014-11-18T06:29:09Z</dcterms:created>
  <dcterms:modified xsi:type="dcterms:W3CDTF">2019-12-09T07:59:35Z</dcterms:modified>
</cp:coreProperties>
</file>