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10691813" cy="7559675"/>
  <p:notesSz cx="6735763" cy="9866313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buyuki Toda（戸田晋行）" initials="NT" lastIdx="1" clrIdx="0">
    <p:extLst>
      <p:ext uri="{19B8F6BF-5375-455C-9EA6-DF929625EA0E}">
        <p15:presenceInfo xmlns:p15="http://schemas.microsoft.com/office/powerpoint/2012/main" userId="S::4537973@coe.ntt.com::6e538d09-dd1c-4fa7-9dc4-538e27c647f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50" autoAdjust="0"/>
    <p:restoredTop sz="94660"/>
  </p:normalViewPr>
  <p:slideViewPr>
    <p:cSldViewPr>
      <p:cViewPr varScale="1">
        <p:scale>
          <a:sx n="74" d="100"/>
          <a:sy n="74" d="100"/>
        </p:scale>
        <p:origin x="912" y="7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r">
              <a:defRPr sz="1300"/>
            </a:lvl1pPr>
          </a:lstStyle>
          <a:p>
            <a:fld id="{6269CBFB-B302-48BA-ADE5-62CDF2A01BDA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r">
              <a:defRPr sz="1300"/>
            </a:lvl1pPr>
          </a:lstStyle>
          <a:p>
            <a:fld id="{022D00B0-FF0E-4C3D-9D7A-D41555C811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812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r">
              <a:defRPr sz="1300"/>
            </a:lvl1pPr>
          </a:lstStyle>
          <a:p>
            <a:fld id="{52335C13-BB54-4E67-B603-692796511A25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52475" y="739775"/>
            <a:ext cx="523081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8" tIns="47429" rIns="94858" bIns="474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4858" tIns="47429" rIns="94858" bIns="474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r">
              <a:defRPr sz="1300"/>
            </a:lvl1pPr>
          </a:lstStyle>
          <a:p>
            <a:fld id="{1437B1FD-9357-4869-9952-96A9769CF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7987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99" y="0"/>
            <a:ext cx="649357" cy="2365898"/>
          </a:xfrm>
          <a:prstGeom prst="rect">
            <a:avLst/>
          </a:prstGeom>
        </p:spPr>
      </p:pic>
      <p:sp>
        <p:nvSpPr>
          <p:cNvPr id="9" name="Holder 3"/>
          <p:cNvSpPr>
            <a:spLocks noGrp="1"/>
          </p:cNvSpPr>
          <p:nvPr>
            <p:ph type="body" idx="10" hasCustomPrompt="1"/>
          </p:nvPr>
        </p:nvSpPr>
        <p:spPr>
          <a:xfrm>
            <a:off x="429357" y="314105"/>
            <a:ext cx="8189554" cy="373429"/>
          </a:xfrm>
        </p:spPr>
        <p:txBody>
          <a:bodyPr lIns="0" tIns="0" rIns="0" bIns="0" anchor="t" anchorCtr="0"/>
          <a:lstStyle>
            <a:lvl1pPr marL="0" indent="0">
              <a:buFontTx/>
              <a:buNone/>
              <a:defRPr sz="2400" b="1">
                <a:solidFill>
                  <a:schemeClr val="accent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タイトル </a:t>
            </a:r>
            <a:r>
              <a:rPr lang="en-US" altLang="ja-JP" dirty="0"/>
              <a:t>XXXXXXXXXXXXXXXXXXX</a:t>
            </a:r>
            <a:r>
              <a:rPr lang="ja-JP" altLang="en-US" dirty="0"/>
              <a:t>（</a:t>
            </a:r>
            <a:r>
              <a:rPr lang="en-US" altLang="ja-JP" dirty="0"/>
              <a:t>24pt</a:t>
            </a:r>
            <a:r>
              <a:rPr lang="ja-JP" altLang="en-US" dirty="0"/>
              <a:t>）</a:t>
            </a:r>
            <a:endParaRPr dirty="0"/>
          </a:p>
        </p:txBody>
      </p:sp>
      <p:pic>
        <p:nvPicPr>
          <p:cNvPr id="10" name="Picture 4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V="1">
            <a:off x="3153692" y="7402514"/>
            <a:ext cx="7161924" cy="50905"/>
          </a:xfrm>
          <a:prstGeom prst="rect">
            <a:avLst/>
          </a:prstGeom>
        </p:spPr>
      </p:pic>
      <p:sp>
        <p:nvSpPr>
          <p:cNvPr id="11" name="object 3"/>
          <p:cNvSpPr txBox="1"/>
          <p:nvPr userDrawn="1"/>
        </p:nvSpPr>
        <p:spPr>
          <a:xfrm>
            <a:off x="146584" y="7382719"/>
            <a:ext cx="3101855" cy="1274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chemeClr val="accent1"/>
                </a:solidFill>
                <a:latin typeface="+mn-ea"/>
                <a:ea typeface="+mn-ea"/>
                <a:cs typeface="Arial"/>
              </a:rPr>
              <a:t>Copyrigh</a:t>
            </a:r>
            <a:r>
              <a:rPr sz="600" spc="0" dirty="0">
                <a:solidFill>
                  <a:schemeClr val="accent1"/>
                </a:solidFill>
                <a:latin typeface="+mn-ea"/>
                <a:ea typeface="+mn-ea"/>
                <a:cs typeface="Arial"/>
              </a:rPr>
              <a:t>t</a:t>
            </a:r>
            <a:r>
              <a:rPr sz="600" spc="-40" dirty="0">
                <a:solidFill>
                  <a:schemeClr val="accent1"/>
                </a:solidFill>
                <a:latin typeface="+mn-ea"/>
                <a:ea typeface="+mn-ea"/>
                <a:cs typeface="Arial"/>
              </a:rPr>
              <a:t> </a:t>
            </a:r>
            <a:r>
              <a:rPr sz="600" spc="0" dirty="0">
                <a:solidFill>
                  <a:schemeClr val="accent1"/>
                </a:solidFill>
                <a:latin typeface="+mn-ea"/>
                <a:ea typeface="+mn-ea"/>
                <a:cs typeface="Arial"/>
              </a:rPr>
              <a:t>©</a:t>
            </a:r>
            <a:r>
              <a:rPr sz="600" spc="-40" dirty="0">
                <a:solidFill>
                  <a:schemeClr val="accent1"/>
                </a:solidFill>
                <a:latin typeface="+mn-ea"/>
                <a:ea typeface="+mn-ea"/>
                <a:cs typeface="Arial"/>
              </a:rPr>
              <a:t> </a:t>
            </a:r>
            <a:r>
              <a:rPr sz="600" spc="-20" dirty="0">
                <a:solidFill>
                  <a:schemeClr val="accent1"/>
                </a:solidFill>
                <a:latin typeface="+mn-ea"/>
                <a:ea typeface="+mn-ea"/>
                <a:cs typeface="Arial"/>
              </a:rPr>
              <a:t>NT</a:t>
            </a:r>
            <a:r>
              <a:rPr sz="600" spc="0" dirty="0">
                <a:solidFill>
                  <a:schemeClr val="accent1"/>
                </a:solidFill>
                <a:latin typeface="+mn-ea"/>
                <a:ea typeface="+mn-ea"/>
                <a:cs typeface="Arial"/>
              </a:rPr>
              <a:t>T</a:t>
            </a:r>
            <a:r>
              <a:rPr sz="600" spc="-50" dirty="0">
                <a:solidFill>
                  <a:schemeClr val="accent1"/>
                </a:solidFill>
                <a:latin typeface="+mn-ea"/>
                <a:ea typeface="+mn-ea"/>
                <a:cs typeface="Arial"/>
              </a:rPr>
              <a:t> </a:t>
            </a:r>
            <a:r>
              <a:rPr sz="600" spc="-20" dirty="0">
                <a:solidFill>
                  <a:schemeClr val="accent1"/>
                </a:solidFill>
                <a:latin typeface="+mn-ea"/>
                <a:ea typeface="+mn-ea"/>
                <a:cs typeface="Arial"/>
              </a:rPr>
              <a:t>Communication</a:t>
            </a:r>
            <a:r>
              <a:rPr sz="600" spc="0" dirty="0">
                <a:solidFill>
                  <a:schemeClr val="accent1"/>
                </a:solidFill>
                <a:latin typeface="+mn-ea"/>
                <a:ea typeface="+mn-ea"/>
                <a:cs typeface="Arial"/>
              </a:rPr>
              <a:t>s</a:t>
            </a:r>
            <a:r>
              <a:rPr sz="600" spc="-40" dirty="0">
                <a:solidFill>
                  <a:schemeClr val="accent1"/>
                </a:solidFill>
                <a:latin typeface="+mn-ea"/>
                <a:ea typeface="+mn-ea"/>
                <a:cs typeface="Arial"/>
              </a:rPr>
              <a:t> </a:t>
            </a:r>
            <a:r>
              <a:rPr sz="600" spc="-20" dirty="0">
                <a:solidFill>
                  <a:schemeClr val="accent1"/>
                </a:solidFill>
                <a:latin typeface="+mn-ea"/>
                <a:ea typeface="+mn-ea"/>
                <a:cs typeface="Arial"/>
              </a:rPr>
              <a:t>Corporation</a:t>
            </a:r>
            <a:r>
              <a:rPr sz="600" spc="0" dirty="0">
                <a:solidFill>
                  <a:schemeClr val="accent1"/>
                </a:solidFill>
                <a:latin typeface="+mn-ea"/>
                <a:ea typeface="+mn-ea"/>
                <a:cs typeface="Arial"/>
              </a:rPr>
              <a:t>.</a:t>
            </a:r>
            <a:r>
              <a:rPr sz="600" spc="-70" dirty="0">
                <a:solidFill>
                  <a:schemeClr val="accent1"/>
                </a:solidFill>
                <a:latin typeface="+mn-ea"/>
                <a:ea typeface="+mn-ea"/>
                <a:cs typeface="Arial"/>
              </a:rPr>
              <a:t> </a:t>
            </a:r>
            <a:r>
              <a:rPr sz="600" spc="-20" dirty="0">
                <a:solidFill>
                  <a:schemeClr val="accent1"/>
                </a:solidFill>
                <a:latin typeface="+mn-ea"/>
                <a:ea typeface="+mn-ea"/>
                <a:cs typeface="Arial"/>
              </a:rPr>
              <a:t>Al</a:t>
            </a:r>
            <a:r>
              <a:rPr sz="600" spc="0" dirty="0">
                <a:solidFill>
                  <a:schemeClr val="accent1"/>
                </a:solidFill>
                <a:latin typeface="+mn-ea"/>
                <a:ea typeface="+mn-ea"/>
                <a:cs typeface="Arial"/>
              </a:rPr>
              <a:t>l</a:t>
            </a:r>
            <a:r>
              <a:rPr sz="600" spc="-40" dirty="0">
                <a:solidFill>
                  <a:schemeClr val="accent1"/>
                </a:solidFill>
                <a:latin typeface="+mn-ea"/>
                <a:ea typeface="+mn-ea"/>
                <a:cs typeface="Arial"/>
              </a:rPr>
              <a:t> </a:t>
            </a:r>
            <a:r>
              <a:rPr sz="600" spc="-20" dirty="0">
                <a:solidFill>
                  <a:schemeClr val="accent1"/>
                </a:solidFill>
                <a:latin typeface="+mn-ea"/>
                <a:ea typeface="+mn-ea"/>
                <a:cs typeface="Arial"/>
              </a:rPr>
              <a:t>right</a:t>
            </a:r>
            <a:r>
              <a:rPr sz="600" spc="0" dirty="0">
                <a:solidFill>
                  <a:schemeClr val="accent1"/>
                </a:solidFill>
                <a:latin typeface="+mn-ea"/>
                <a:ea typeface="+mn-ea"/>
                <a:cs typeface="Arial"/>
              </a:rPr>
              <a:t>s</a:t>
            </a:r>
            <a:r>
              <a:rPr sz="600" spc="-40" dirty="0">
                <a:solidFill>
                  <a:schemeClr val="accent1"/>
                </a:solidFill>
                <a:latin typeface="+mn-ea"/>
                <a:ea typeface="+mn-ea"/>
                <a:cs typeface="Arial"/>
              </a:rPr>
              <a:t> </a:t>
            </a:r>
            <a:r>
              <a:rPr sz="600" spc="-20" dirty="0">
                <a:solidFill>
                  <a:schemeClr val="accent1"/>
                </a:solidFill>
                <a:latin typeface="+mn-ea"/>
                <a:ea typeface="+mn-ea"/>
                <a:cs typeface="Arial"/>
              </a:rPr>
              <a:t>reserved.</a:t>
            </a:r>
            <a:endParaRPr sz="600" dirty="0">
              <a:solidFill>
                <a:schemeClr val="accent1"/>
              </a:solidFill>
              <a:latin typeface="+mn-ea"/>
              <a:ea typeface="+mn-ea"/>
              <a:cs typeface="Arial"/>
            </a:endParaRPr>
          </a:p>
        </p:txBody>
      </p:sp>
      <p:sp>
        <p:nvSpPr>
          <p:cNvPr id="12" name="Holder 6"/>
          <p:cNvSpPr>
            <a:spLocks noGrp="1"/>
          </p:cNvSpPr>
          <p:nvPr>
            <p:ph type="sldNum" sz="quarter" idx="7"/>
          </p:nvPr>
        </p:nvSpPr>
        <p:spPr>
          <a:xfrm>
            <a:off x="10268692" y="7362041"/>
            <a:ext cx="319553" cy="16758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6" name="タイトル 1"/>
          <p:cNvSpPr>
            <a:spLocks noGrp="1"/>
          </p:cNvSpPr>
          <p:nvPr>
            <p:ph type="title" hasCustomPrompt="1"/>
          </p:nvPr>
        </p:nvSpPr>
        <p:spPr>
          <a:xfrm>
            <a:off x="3065199" y="3722297"/>
            <a:ext cx="4767678" cy="956655"/>
          </a:xfrm>
        </p:spPr>
        <p:txBody>
          <a:bodyPr lIns="0" tIns="0" rIns="0" bIns="0" anchor="ctr" anchorCtr="0">
            <a:normAutofit/>
          </a:bodyPr>
          <a:lstStyle>
            <a:lvl1pPr algn="ctr">
              <a:defRPr sz="3800" b="1" baseline="0">
                <a:solidFill>
                  <a:schemeClr val="accent1"/>
                </a:solidFill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中扉（</a:t>
            </a:r>
            <a:r>
              <a:rPr kumimoji="1" lang="en-US" altLang="ja-JP" dirty="0"/>
              <a:t>38pt</a:t>
            </a:r>
            <a:r>
              <a:rPr kumimoji="1" lang="ja-JP" altLang="en-US" dirty="0"/>
              <a:t>）</a:t>
            </a:r>
          </a:p>
        </p:txBody>
      </p:sp>
      <p:sp>
        <p:nvSpPr>
          <p:cNvPr id="20" name="正方形/長方形 19"/>
          <p:cNvSpPr/>
          <p:nvPr userDrawn="1"/>
        </p:nvSpPr>
        <p:spPr>
          <a:xfrm>
            <a:off x="189094" y="926954"/>
            <a:ext cx="10312969" cy="39683"/>
          </a:xfrm>
          <a:prstGeom prst="rect">
            <a:avLst/>
          </a:prstGeom>
          <a:solidFill>
            <a:srgbClr val="FFCF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kumimoji="1" lang="ja-JP" altLang="en-US" sz="1800"/>
          </a:p>
        </p:txBody>
      </p:sp>
      <p:pic>
        <p:nvPicPr>
          <p:cNvPr id="13" name="Picture 53" descr="NTT Com_Corporate brand mark+Corporate slogam_vertical typ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237" y="238617"/>
            <a:ext cx="1569433" cy="4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8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591" y="1763926"/>
            <a:ext cx="9622632" cy="4989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591" y="7006700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9305B-59BA-4A12-AB26-F4ABC01879E9}" type="datetime1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036" y="7006700"/>
            <a:ext cx="33857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466" y="7006700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32066-0D1A-4783-AD9C-507ECD7A6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TextBox 1"/>
          <p:cNvSpPr txBox="1"/>
          <p:nvPr/>
        </p:nvSpPr>
        <p:spPr>
          <a:xfrm>
            <a:off x="472402" y="7038008"/>
            <a:ext cx="9641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+mn-ea"/>
                <a:ea typeface="+mn-ea"/>
                <a:cs typeface="Arial"/>
              </a:rPr>
              <a:t>Transform your business, transcend expectations with our technologically advanced solutions.</a:t>
            </a:r>
          </a:p>
        </p:txBody>
      </p:sp>
      <p:sp>
        <p:nvSpPr>
          <p:cNvPr id="22" name="object 3"/>
          <p:cNvSpPr txBox="1"/>
          <p:nvPr/>
        </p:nvSpPr>
        <p:spPr>
          <a:xfrm>
            <a:off x="146585" y="7398318"/>
            <a:ext cx="3496308" cy="15286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chemeClr val="bg1"/>
                </a:solidFill>
                <a:latin typeface="+mn-ea"/>
                <a:ea typeface="+mn-ea"/>
                <a:cs typeface="Arial"/>
              </a:rPr>
              <a:t>Copyrigh</a:t>
            </a:r>
            <a:r>
              <a:rPr sz="600" spc="0" dirty="0">
                <a:solidFill>
                  <a:schemeClr val="bg1"/>
                </a:solidFill>
                <a:latin typeface="+mn-ea"/>
                <a:ea typeface="+mn-ea"/>
                <a:cs typeface="Arial"/>
              </a:rPr>
              <a:t>t</a:t>
            </a:r>
            <a:r>
              <a:rPr sz="600" spc="-40" dirty="0">
                <a:solidFill>
                  <a:schemeClr val="bg1"/>
                </a:solidFill>
                <a:latin typeface="+mn-ea"/>
                <a:ea typeface="+mn-ea"/>
                <a:cs typeface="Arial"/>
              </a:rPr>
              <a:t> </a:t>
            </a:r>
            <a:r>
              <a:rPr sz="600" spc="0" dirty="0">
                <a:solidFill>
                  <a:schemeClr val="bg1"/>
                </a:solidFill>
                <a:latin typeface="+mn-ea"/>
                <a:ea typeface="+mn-ea"/>
                <a:cs typeface="Arial"/>
              </a:rPr>
              <a:t>©</a:t>
            </a:r>
            <a:r>
              <a:rPr sz="600" spc="-40" dirty="0">
                <a:solidFill>
                  <a:schemeClr val="bg1"/>
                </a:solidFill>
                <a:latin typeface="+mn-ea"/>
                <a:ea typeface="+mn-ea"/>
                <a:cs typeface="Arial"/>
              </a:rPr>
              <a:t> </a:t>
            </a:r>
            <a:r>
              <a:rPr sz="600" spc="-20" dirty="0">
                <a:solidFill>
                  <a:schemeClr val="bg1"/>
                </a:solidFill>
                <a:latin typeface="+mn-ea"/>
                <a:ea typeface="+mn-ea"/>
                <a:cs typeface="Arial"/>
              </a:rPr>
              <a:t>NT</a:t>
            </a:r>
            <a:r>
              <a:rPr sz="600" spc="0" dirty="0">
                <a:solidFill>
                  <a:schemeClr val="bg1"/>
                </a:solidFill>
                <a:latin typeface="+mn-ea"/>
                <a:ea typeface="+mn-ea"/>
                <a:cs typeface="Arial"/>
              </a:rPr>
              <a:t>T</a:t>
            </a:r>
            <a:r>
              <a:rPr sz="600" spc="-50" dirty="0">
                <a:solidFill>
                  <a:schemeClr val="bg1"/>
                </a:solidFill>
                <a:latin typeface="+mn-ea"/>
                <a:ea typeface="+mn-ea"/>
                <a:cs typeface="Arial"/>
              </a:rPr>
              <a:t> </a:t>
            </a:r>
            <a:r>
              <a:rPr sz="600" spc="-20" dirty="0">
                <a:solidFill>
                  <a:schemeClr val="bg1"/>
                </a:solidFill>
                <a:latin typeface="+mn-ea"/>
                <a:ea typeface="+mn-ea"/>
                <a:cs typeface="Arial"/>
              </a:rPr>
              <a:t>Communication</a:t>
            </a:r>
            <a:r>
              <a:rPr sz="600" spc="0" dirty="0">
                <a:solidFill>
                  <a:schemeClr val="bg1"/>
                </a:solidFill>
                <a:latin typeface="+mn-ea"/>
                <a:ea typeface="+mn-ea"/>
                <a:cs typeface="Arial"/>
              </a:rPr>
              <a:t>s</a:t>
            </a:r>
            <a:r>
              <a:rPr sz="600" spc="-40" dirty="0">
                <a:solidFill>
                  <a:schemeClr val="bg1"/>
                </a:solidFill>
                <a:latin typeface="+mn-ea"/>
                <a:ea typeface="+mn-ea"/>
                <a:cs typeface="Arial"/>
              </a:rPr>
              <a:t> </a:t>
            </a:r>
            <a:r>
              <a:rPr sz="600" spc="-20" dirty="0">
                <a:solidFill>
                  <a:schemeClr val="bg1"/>
                </a:solidFill>
                <a:latin typeface="+mn-ea"/>
                <a:ea typeface="+mn-ea"/>
                <a:cs typeface="Arial"/>
              </a:rPr>
              <a:t>Corporation</a:t>
            </a:r>
            <a:r>
              <a:rPr sz="600" spc="0" dirty="0">
                <a:solidFill>
                  <a:schemeClr val="bg1"/>
                </a:solidFill>
                <a:latin typeface="+mn-ea"/>
                <a:ea typeface="+mn-ea"/>
                <a:cs typeface="Arial"/>
              </a:rPr>
              <a:t>.</a:t>
            </a:r>
            <a:r>
              <a:rPr sz="600" spc="-70" dirty="0">
                <a:solidFill>
                  <a:schemeClr val="bg1"/>
                </a:solidFill>
                <a:latin typeface="+mn-ea"/>
                <a:ea typeface="+mn-ea"/>
                <a:cs typeface="Arial"/>
              </a:rPr>
              <a:t> </a:t>
            </a:r>
            <a:r>
              <a:rPr sz="600" spc="-20" dirty="0">
                <a:solidFill>
                  <a:schemeClr val="bg1"/>
                </a:solidFill>
                <a:latin typeface="+mn-ea"/>
                <a:ea typeface="+mn-ea"/>
                <a:cs typeface="Arial"/>
              </a:rPr>
              <a:t>Al</a:t>
            </a:r>
            <a:r>
              <a:rPr sz="600" spc="0" dirty="0">
                <a:solidFill>
                  <a:schemeClr val="bg1"/>
                </a:solidFill>
                <a:latin typeface="+mn-ea"/>
                <a:ea typeface="+mn-ea"/>
                <a:cs typeface="Arial"/>
              </a:rPr>
              <a:t>l</a:t>
            </a:r>
            <a:r>
              <a:rPr sz="600" spc="-40" dirty="0">
                <a:solidFill>
                  <a:schemeClr val="bg1"/>
                </a:solidFill>
                <a:latin typeface="+mn-ea"/>
                <a:ea typeface="+mn-ea"/>
                <a:cs typeface="Arial"/>
              </a:rPr>
              <a:t> </a:t>
            </a:r>
            <a:r>
              <a:rPr sz="600" spc="-20" dirty="0">
                <a:solidFill>
                  <a:schemeClr val="bg1"/>
                </a:solidFill>
                <a:latin typeface="+mn-ea"/>
                <a:ea typeface="+mn-ea"/>
                <a:cs typeface="Arial"/>
              </a:rPr>
              <a:t>right</a:t>
            </a:r>
            <a:r>
              <a:rPr sz="600" spc="0" dirty="0">
                <a:solidFill>
                  <a:schemeClr val="bg1"/>
                </a:solidFill>
                <a:latin typeface="+mn-ea"/>
                <a:ea typeface="+mn-ea"/>
                <a:cs typeface="Arial"/>
              </a:rPr>
              <a:t>s</a:t>
            </a:r>
            <a:r>
              <a:rPr sz="600" spc="-40" dirty="0">
                <a:solidFill>
                  <a:schemeClr val="bg1"/>
                </a:solidFill>
                <a:latin typeface="+mn-ea"/>
                <a:ea typeface="+mn-ea"/>
                <a:cs typeface="Arial"/>
              </a:rPr>
              <a:t> </a:t>
            </a:r>
            <a:r>
              <a:rPr sz="600" spc="-20" dirty="0">
                <a:solidFill>
                  <a:schemeClr val="bg1"/>
                </a:solidFill>
                <a:latin typeface="+mn-ea"/>
                <a:ea typeface="+mn-ea"/>
                <a:cs typeface="Arial"/>
              </a:rPr>
              <a:t>reserved.</a:t>
            </a:r>
            <a:endParaRPr sz="600" dirty="0">
              <a:solidFill>
                <a:schemeClr val="bg1"/>
              </a:solidFill>
              <a:latin typeface="+mn-e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642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381471BD-4346-480B-875A-F8DDC6E72993}"/>
              </a:ext>
            </a:extLst>
          </p:cNvPr>
          <p:cNvCxnSpPr>
            <a:cxnSpLocks/>
          </p:cNvCxnSpPr>
          <p:nvPr/>
        </p:nvCxnSpPr>
        <p:spPr>
          <a:xfrm flipH="1">
            <a:off x="7110626" y="5166516"/>
            <a:ext cx="1958405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1A823A7C-95E7-4498-96C8-E042A88C5454}"/>
              </a:ext>
            </a:extLst>
          </p:cNvPr>
          <p:cNvCxnSpPr>
            <a:cxnSpLocks/>
          </p:cNvCxnSpPr>
          <p:nvPr/>
        </p:nvCxnSpPr>
        <p:spPr>
          <a:xfrm>
            <a:off x="9069031" y="5148681"/>
            <a:ext cx="0" cy="143453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3E945B21-0A22-44A9-990C-C4E137975E9A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29357" y="314105"/>
            <a:ext cx="3217263" cy="373429"/>
          </a:xfrm>
        </p:spPr>
        <p:txBody>
          <a:bodyPr>
            <a:normAutofit/>
          </a:bodyPr>
          <a:lstStyle/>
          <a:p>
            <a:r>
              <a:rPr lang="en-US" altLang="ja-JP" dirty="0"/>
              <a:t>[</a:t>
            </a:r>
            <a:r>
              <a:rPr lang="ja-JP" altLang="en-US" dirty="0"/>
              <a:t>別紙</a:t>
            </a:r>
            <a:r>
              <a:rPr lang="en-US" altLang="ja-JP" dirty="0"/>
              <a:t>] </a:t>
            </a:r>
            <a:r>
              <a:rPr lang="ja-JP" altLang="en-US" dirty="0"/>
              <a:t>モデルケース</a:t>
            </a:r>
            <a:endParaRPr kumimoji="1" lang="ja-JP" altLang="en-US" b="0" dirty="0"/>
          </a:p>
        </p:txBody>
      </p:sp>
      <p:graphicFrame>
        <p:nvGraphicFramePr>
          <p:cNvPr id="37" name="表 36">
            <a:extLst>
              <a:ext uri="{FF2B5EF4-FFF2-40B4-BE49-F238E27FC236}">
                <a16:creationId xmlns:a16="http://schemas.microsoft.com/office/drawing/2014/main" id="{074237D7-9BB6-4595-BD3D-26BB7EAC0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256870"/>
              </p:ext>
            </p:extLst>
          </p:nvPr>
        </p:nvGraphicFramePr>
        <p:xfrm>
          <a:off x="918607" y="2251931"/>
          <a:ext cx="9251835" cy="1278600"/>
        </p:xfrm>
        <a:graphic>
          <a:graphicData uri="http://schemas.openxmlformats.org/drawingml/2006/table">
            <a:tbl>
              <a:tblPr/>
              <a:tblGrid>
                <a:gridCol w="1907019">
                  <a:extLst>
                    <a:ext uri="{9D8B030D-6E8A-4147-A177-3AD203B41FA5}">
                      <a16:colId xmlns:a16="http://schemas.microsoft.com/office/drawing/2014/main" val="432127250"/>
                    </a:ext>
                  </a:extLst>
                </a:gridCol>
                <a:gridCol w="3280994">
                  <a:extLst>
                    <a:ext uri="{9D8B030D-6E8A-4147-A177-3AD203B41FA5}">
                      <a16:colId xmlns:a16="http://schemas.microsoft.com/office/drawing/2014/main" val="2641823149"/>
                    </a:ext>
                  </a:extLst>
                </a:gridCol>
                <a:gridCol w="751456">
                  <a:extLst>
                    <a:ext uri="{9D8B030D-6E8A-4147-A177-3AD203B41FA5}">
                      <a16:colId xmlns:a16="http://schemas.microsoft.com/office/drawing/2014/main" val="180736288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611431872"/>
                    </a:ext>
                  </a:extLst>
                </a:gridCol>
                <a:gridCol w="1512166">
                  <a:extLst>
                    <a:ext uri="{9D8B030D-6E8A-4147-A177-3AD203B41FA5}">
                      <a16:colId xmlns:a16="http://schemas.microsoft.com/office/drawing/2014/main" val="13196392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モデルケースで</a:t>
                      </a:r>
                      <a:endParaRPr kumimoji="1" lang="en-US" altLang="ja-JP" sz="11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kumimoji="1" lang="ja-JP" altLang="en-US" sz="11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利用しているメニュー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概要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品目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料金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(Paired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構成の場合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)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Verdana" panose="020B0604030504040204" pitchFamily="34" charset="0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料金の上限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Verdana" panose="020B0604030504040204" pitchFamily="34" charset="0"/>
                      </a:endParaRPr>
                    </a:p>
                  </a:txBody>
                  <a:tcPr marL="108000" marR="108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456823"/>
                  </a:ext>
                </a:extLst>
              </a:tr>
              <a:tr h="165917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FIC-Router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Verdana" panose="020B0604030504040204" pitchFamily="34" charset="0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「</a:t>
                      </a: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Flexible InterConnect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」上でルーティング</a:t>
                      </a:r>
                      <a:b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</a:b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機能を提供する仮想ルーター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─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1.388888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円</a:t>
                      </a: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/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分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40,000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円</a:t>
                      </a: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/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月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08363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FIC-Connection</a:t>
                      </a:r>
                    </a:p>
                  </a:txBody>
                  <a:tcPr marL="108000" marR="108000" marT="36000" marB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クラウドサービス、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VPN</a:t>
                      </a:r>
                      <a:r>
                        <a:rPr kumimoji="1" lang="ja-JP" alt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、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「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FIC-Router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」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</a:b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などの間の接続回線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Verdana" panose="020B0604030504040204" pitchFamily="34" charset="0"/>
                      </a:endParaRPr>
                    </a:p>
                  </a:txBody>
                  <a:tcPr marL="108000" marR="108000" marT="36000" marB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500M</a:t>
                      </a:r>
                    </a:p>
                  </a:txBody>
                  <a:tcPr marL="108000" marR="108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1.666666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48,000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円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/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月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Verdana" panose="020B0604030504040204" pitchFamily="34" charset="0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25906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1G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2.500000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72,000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円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/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Verdana" panose="020B0604030504040204" pitchFamily="34" charset="0"/>
                        </a:rPr>
                        <a:t>月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Verdana" panose="020B0604030504040204" pitchFamily="34" charset="0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967701"/>
                  </a:ext>
                </a:extLst>
              </a:tr>
            </a:tbl>
          </a:graphicData>
        </a:graphic>
      </p:graphicFrame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191E8F19-162F-4AF8-A543-5357186B7ED0}"/>
              </a:ext>
            </a:extLst>
          </p:cNvPr>
          <p:cNvSpPr/>
          <p:nvPr/>
        </p:nvSpPr>
        <p:spPr>
          <a:xfrm>
            <a:off x="1537318" y="4267446"/>
            <a:ext cx="3614893" cy="2182358"/>
          </a:xfrm>
          <a:prstGeom prst="roundRect">
            <a:avLst>
              <a:gd name="adj" fmla="val 3471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Flexible InterConnect</a:t>
            </a:r>
            <a:endParaRPr kumimoji="1"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75DB340B-4EE8-49BB-AD99-767C9CFB2EC1}"/>
              </a:ext>
            </a:extLst>
          </p:cNvPr>
          <p:cNvSpPr/>
          <p:nvPr/>
        </p:nvSpPr>
        <p:spPr>
          <a:xfrm>
            <a:off x="319434" y="4829727"/>
            <a:ext cx="1227730" cy="63131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Arcstar</a:t>
            </a:r>
          </a:p>
          <a:p>
            <a:pPr algn="ctr"/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Universal one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円柱 40">
            <a:extLst>
              <a:ext uri="{FF2B5EF4-FFF2-40B4-BE49-F238E27FC236}">
                <a16:creationId xmlns:a16="http://schemas.microsoft.com/office/drawing/2014/main" id="{FB3BAC55-5F1E-49F5-AD77-5E891CE0C219}"/>
              </a:ext>
            </a:extLst>
          </p:cNvPr>
          <p:cNvSpPr/>
          <p:nvPr/>
        </p:nvSpPr>
        <p:spPr>
          <a:xfrm>
            <a:off x="5145284" y="4787593"/>
            <a:ext cx="848694" cy="715581"/>
          </a:xfrm>
          <a:prstGeom prst="ca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AWS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B0617FC-F1EC-40F1-A0B9-D3FE02D9B747}"/>
              </a:ext>
            </a:extLst>
          </p:cNvPr>
          <p:cNvSpPr/>
          <p:nvPr/>
        </p:nvSpPr>
        <p:spPr>
          <a:xfrm>
            <a:off x="2656490" y="4872145"/>
            <a:ext cx="1105240" cy="5464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ルーター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513D1A89-2630-4D61-8175-35DEA0874396}"/>
              </a:ext>
            </a:extLst>
          </p:cNvPr>
          <p:cNvCxnSpPr>
            <a:cxnSpLocks/>
            <a:stCxn id="40" idx="6"/>
            <a:endCxn id="42" idx="1"/>
          </p:cNvCxnSpPr>
          <p:nvPr/>
        </p:nvCxnSpPr>
        <p:spPr>
          <a:xfrm>
            <a:off x="1547164" y="5145384"/>
            <a:ext cx="110932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2DD24145-B06B-4895-885A-A0356D713AAA}"/>
              </a:ext>
            </a:extLst>
          </p:cNvPr>
          <p:cNvCxnSpPr>
            <a:cxnSpLocks/>
            <a:stCxn id="41" idx="2"/>
            <a:endCxn id="42" idx="3"/>
          </p:cNvCxnSpPr>
          <p:nvPr/>
        </p:nvCxnSpPr>
        <p:spPr>
          <a:xfrm flipH="1">
            <a:off x="3761730" y="5145384"/>
            <a:ext cx="138355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円柱 44">
            <a:extLst>
              <a:ext uri="{FF2B5EF4-FFF2-40B4-BE49-F238E27FC236}">
                <a16:creationId xmlns:a16="http://schemas.microsoft.com/office/drawing/2014/main" id="{F33BB472-4D30-4C81-A625-D36B620FD2D1}"/>
              </a:ext>
            </a:extLst>
          </p:cNvPr>
          <p:cNvSpPr/>
          <p:nvPr/>
        </p:nvSpPr>
        <p:spPr>
          <a:xfrm>
            <a:off x="5145284" y="5718251"/>
            <a:ext cx="848694" cy="715581"/>
          </a:xfrm>
          <a:prstGeom prst="ca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Azure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F6ECE7EC-18DF-4F98-8A06-26B8AB46C7DA}"/>
              </a:ext>
            </a:extLst>
          </p:cNvPr>
          <p:cNvCxnSpPr>
            <a:cxnSpLocks/>
            <a:stCxn id="45" idx="2"/>
            <a:endCxn id="42" idx="3"/>
          </p:cNvCxnSpPr>
          <p:nvPr/>
        </p:nvCxnSpPr>
        <p:spPr>
          <a:xfrm flipH="1" flipV="1">
            <a:off x="3761730" y="5145384"/>
            <a:ext cx="1383554" cy="9306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01002ADA-8B95-477F-BAAB-2D080EC08B39}"/>
              </a:ext>
            </a:extLst>
          </p:cNvPr>
          <p:cNvSpPr txBox="1"/>
          <p:nvPr/>
        </p:nvSpPr>
        <p:spPr>
          <a:xfrm>
            <a:off x="3899814" y="4823705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500Mbps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31C764E-8016-4E4E-9A84-18EDC61CDAA2}"/>
              </a:ext>
            </a:extLst>
          </p:cNvPr>
          <p:cNvSpPr txBox="1"/>
          <p:nvPr/>
        </p:nvSpPr>
        <p:spPr>
          <a:xfrm>
            <a:off x="3896570" y="5735086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500Mbps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F9836CA-DA7E-4201-9FB3-AB217CB2953D}"/>
              </a:ext>
            </a:extLst>
          </p:cNvPr>
          <p:cNvSpPr txBox="1"/>
          <p:nvPr/>
        </p:nvSpPr>
        <p:spPr>
          <a:xfrm>
            <a:off x="1773852" y="4820923"/>
            <a:ext cx="655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1Gbps</a:t>
            </a:r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28496AA3-AE92-4616-8E19-C6797456FE47}"/>
              </a:ext>
            </a:extLst>
          </p:cNvPr>
          <p:cNvCxnSpPr>
            <a:cxnSpLocks/>
          </p:cNvCxnSpPr>
          <p:nvPr/>
        </p:nvCxnSpPr>
        <p:spPr>
          <a:xfrm>
            <a:off x="1547164" y="6527399"/>
            <a:ext cx="99895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6866BF05-CF36-4675-978A-812AACE3E251}"/>
              </a:ext>
            </a:extLst>
          </p:cNvPr>
          <p:cNvSpPr txBox="1"/>
          <p:nvPr/>
        </p:nvSpPr>
        <p:spPr>
          <a:xfrm>
            <a:off x="1503949" y="6609579"/>
            <a:ext cx="115576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FIC-Connection</a:t>
            </a:r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7B1F8728-68D6-4D82-BCEA-FD130AEBA263}"/>
              </a:ext>
            </a:extLst>
          </p:cNvPr>
          <p:cNvCxnSpPr>
            <a:cxnSpLocks/>
          </p:cNvCxnSpPr>
          <p:nvPr/>
        </p:nvCxnSpPr>
        <p:spPr>
          <a:xfrm>
            <a:off x="2609602" y="6527399"/>
            <a:ext cx="113827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CAD0AFA-D2CA-4C35-B28F-A930C352CD39}"/>
              </a:ext>
            </a:extLst>
          </p:cNvPr>
          <p:cNvSpPr txBox="1"/>
          <p:nvPr/>
        </p:nvSpPr>
        <p:spPr>
          <a:xfrm>
            <a:off x="2825626" y="6609579"/>
            <a:ext cx="82099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FIC-Router</a:t>
            </a:r>
          </a:p>
        </p:txBody>
      </p: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D8C5B6BF-8D2F-49C9-AA5F-A110E02F401D}"/>
              </a:ext>
            </a:extLst>
          </p:cNvPr>
          <p:cNvCxnSpPr>
            <a:cxnSpLocks/>
          </p:cNvCxnSpPr>
          <p:nvPr/>
        </p:nvCxnSpPr>
        <p:spPr>
          <a:xfrm>
            <a:off x="3761730" y="6527399"/>
            <a:ext cx="139048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9B150FC3-1E38-42F6-8B0D-4783189D51CA}"/>
              </a:ext>
            </a:extLst>
          </p:cNvPr>
          <p:cNvSpPr txBox="1"/>
          <p:nvPr/>
        </p:nvSpPr>
        <p:spPr>
          <a:xfrm>
            <a:off x="3902109" y="6612335"/>
            <a:ext cx="115576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FIC-Connection</a:t>
            </a:r>
          </a:p>
        </p:txBody>
      </p: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28FB6E9B-F37F-48EE-8BB5-86740ECCE7A1}"/>
              </a:ext>
            </a:extLst>
          </p:cNvPr>
          <p:cNvCxnSpPr/>
          <p:nvPr/>
        </p:nvCxnSpPr>
        <p:spPr>
          <a:xfrm>
            <a:off x="1529482" y="5308640"/>
            <a:ext cx="0" cy="11146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3E8C2085-4792-4FAC-B13C-FA678B80ED99}"/>
              </a:ext>
            </a:extLst>
          </p:cNvPr>
          <p:cNvCxnSpPr/>
          <p:nvPr/>
        </p:nvCxnSpPr>
        <p:spPr>
          <a:xfrm>
            <a:off x="2609602" y="5308640"/>
            <a:ext cx="0" cy="11146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7938C8D9-73E5-435E-B56B-02C8F9F883F1}"/>
              </a:ext>
            </a:extLst>
          </p:cNvPr>
          <p:cNvCxnSpPr/>
          <p:nvPr/>
        </p:nvCxnSpPr>
        <p:spPr>
          <a:xfrm>
            <a:off x="3761730" y="5308640"/>
            <a:ext cx="0" cy="11146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3C1741F9-4E46-4DBD-84CB-D48F681E7ECA}"/>
              </a:ext>
            </a:extLst>
          </p:cNvPr>
          <p:cNvCxnSpPr/>
          <p:nvPr/>
        </p:nvCxnSpPr>
        <p:spPr>
          <a:xfrm>
            <a:off x="5145283" y="5308640"/>
            <a:ext cx="0" cy="11146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4C1A49C9-B843-4533-A3B4-9C0037DDCE01}"/>
              </a:ext>
            </a:extLst>
          </p:cNvPr>
          <p:cNvCxnSpPr>
            <a:cxnSpLocks/>
          </p:cNvCxnSpPr>
          <p:nvPr/>
        </p:nvCxnSpPr>
        <p:spPr>
          <a:xfrm>
            <a:off x="7110626" y="6577041"/>
            <a:ext cx="3110533" cy="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450AB11E-485B-4A04-970B-10C949758F6D}"/>
              </a:ext>
            </a:extLst>
          </p:cNvPr>
          <p:cNvCxnSpPr>
            <a:cxnSpLocks/>
          </p:cNvCxnSpPr>
          <p:nvPr/>
        </p:nvCxnSpPr>
        <p:spPr>
          <a:xfrm flipV="1">
            <a:off x="7110626" y="4404112"/>
            <a:ext cx="0" cy="2172929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B458825-7C46-43C2-92F4-70342437DBAD}"/>
              </a:ext>
            </a:extLst>
          </p:cNvPr>
          <p:cNvSpPr txBox="1"/>
          <p:nvPr/>
        </p:nvSpPr>
        <p:spPr>
          <a:xfrm>
            <a:off x="9770332" y="605590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利用時間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累計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C97388BD-39F9-4CA3-91D8-C7A451FBA31F}"/>
              </a:ext>
            </a:extLst>
          </p:cNvPr>
          <p:cNvSpPr txBox="1"/>
          <p:nvPr/>
        </p:nvSpPr>
        <p:spPr>
          <a:xfrm>
            <a:off x="6613258" y="4387656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料金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746F6B00-EE5C-4A8F-BEB7-9843EF206181}"/>
              </a:ext>
            </a:extLst>
          </p:cNvPr>
          <p:cNvCxnSpPr>
            <a:cxnSpLocks/>
          </p:cNvCxnSpPr>
          <p:nvPr/>
        </p:nvCxnSpPr>
        <p:spPr>
          <a:xfrm flipH="1">
            <a:off x="7110627" y="5166516"/>
            <a:ext cx="1958404" cy="14105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BBCB202A-1EE1-4426-8490-C2B2DEC3DFFF}"/>
              </a:ext>
            </a:extLst>
          </p:cNvPr>
          <p:cNvCxnSpPr>
            <a:cxnSpLocks/>
          </p:cNvCxnSpPr>
          <p:nvPr/>
        </p:nvCxnSpPr>
        <p:spPr>
          <a:xfrm>
            <a:off x="9069031" y="5166516"/>
            <a:ext cx="8640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91E2373-84A7-40CE-982F-324C4FEDA05A}"/>
              </a:ext>
            </a:extLst>
          </p:cNvPr>
          <p:cNvSpPr txBox="1"/>
          <p:nvPr/>
        </p:nvSpPr>
        <p:spPr>
          <a:xfrm>
            <a:off x="6182736" y="4931965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208,000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上限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7EF42993-0E1D-4292-8D45-6954B2754F88}"/>
              </a:ext>
            </a:extLst>
          </p:cNvPr>
          <p:cNvSpPr txBox="1"/>
          <p:nvPr/>
        </p:nvSpPr>
        <p:spPr>
          <a:xfrm>
            <a:off x="633720" y="988982"/>
            <a:ext cx="9629687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既設の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VPN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Arcstar Universal One (L3)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」から「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AWS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」「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Azure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」に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500Mbps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で接続する場合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365B2EE8-AE9C-46C8-ACF4-A3DE3BC03A24}"/>
              </a:ext>
            </a:extLst>
          </p:cNvPr>
          <p:cNvSpPr txBox="1"/>
          <p:nvPr/>
        </p:nvSpPr>
        <p:spPr>
          <a:xfrm>
            <a:off x="3125531" y="1457808"/>
            <a:ext cx="5654048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月額料金　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円～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208,000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上限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別途「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Arcstar Universal One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AWS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Azure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」のご利用料金が必要です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A1742A92-E1B4-4839-87EE-6F1C99683BF9}"/>
              </a:ext>
            </a:extLst>
          </p:cNvPr>
          <p:cNvSpPr txBox="1"/>
          <p:nvPr/>
        </p:nvSpPr>
        <p:spPr>
          <a:xfrm>
            <a:off x="210930" y="3923853"/>
            <a:ext cx="595035" cy="43088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構成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FED2E2C3-A1DC-45C6-A5D8-5C5B88659CE4}"/>
              </a:ext>
            </a:extLst>
          </p:cNvPr>
          <p:cNvSpPr txBox="1"/>
          <p:nvPr/>
        </p:nvSpPr>
        <p:spPr>
          <a:xfrm>
            <a:off x="8547304" y="6614399"/>
            <a:ext cx="12811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日間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目安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65FD4800-27D7-4AAD-8A93-0AF4947A307A}"/>
              </a:ext>
            </a:extLst>
          </p:cNvPr>
          <p:cNvSpPr/>
          <p:nvPr/>
        </p:nvSpPr>
        <p:spPr>
          <a:xfrm>
            <a:off x="2465586" y="1600488"/>
            <a:ext cx="516914" cy="451469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2100">
              <a:solidFill>
                <a:schemeClr val="bg2"/>
              </a:solidFill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D3D95FED-EA2F-4303-804C-12E1EFB5C36E}"/>
              </a:ext>
            </a:extLst>
          </p:cNvPr>
          <p:cNvSpPr txBox="1"/>
          <p:nvPr/>
        </p:nvSpPr>
        <p:spPr>
          <a:xfrm>
            <a:off x="210930" y="2051645"/>
            <a:ext cx="595035" cy="43088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内訳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7C2475EC-FD30-4AAA-99BA-B973F8625DC6}"/>
              </a:ext>
            </a:extLst>
          </p:cNvPr>
          <p:cNvSpPr txBox="1"/>
          <p:nvPr/>
        </p:nvSpPr>
        <p:spPr>
          <a:xfrm>
            <a:off x="2753618" y="3609443"/>
            <a:ext cx="754533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sym typeface="Wingdings" panose="05000000000000000000" pitchFamily="2" charset="2"/>
              </a:rPr>
              <a:t>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sym typeface="Wingdings" panose="05000000000000000000" pitchFamily="2" charset="2"/>
              </a:rPr>
              <a:t>下記構成で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すべて上限まで利用した場合、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40,000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円＋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48,000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×2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＋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72,000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円＝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208,000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円になります。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15AF0637-C0D3-4356-824E-CE5575375328}"/>
              </a:ext>
            </a:extLst>
          </p:cNvPr>
          <p:cNvSpPr txBox="1"/>
          <p:nvPr/>
        </p:nvSpPr>
        <p:spPr>
          <a:xfrm>
            <a:off x="6137994" y="3923853"/>
            <a:ext cx="2031325" cy="43088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時間課金のイメージ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A4167C42-2596-4C30-8101-4DECAB7C5D49}"/>
              </a:ext>
            </a:extLst>
          </p:cNvPr>
          <p:cNvSpPr txBox="1"/>
          <p:nvPr/>
        </p:nvSpPr>
        <p:spPr>
          <a:xfrm>
            <a:off x="237596" y="7020197"/>
            <a:ext cx="10236777" cy="3385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* 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ご利用料金は、ご契約のポート、使用するソフトウェアコンポーネントなどによって異なります。詳しくは、</a:t>
            </a:r>
            <a:r>
              <a:rPr lang="en-US" altLang="ja-JP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NTT Com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営業担当者までお問い合わせください。</a:t>
            </a:r>
            <a:endParaRPr lang="en-US" altLang="ja-JP" sz="11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* 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価格はすべて税抜です。</a:t>
            </a:r>
            <a:endParaRPr lang="en-US" altLang="ja-JP" sz="11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869349"/>
      </p:ext>
    </p:extLst>
  </p:cSld>
  <p:clrMapOvr>
    <a:masterClrMapping/>
  </p:clrMapOvr>
</p:sld>
</file>

<file path=ppt/theme/theme1.xml><?xml version="1.0" encoding="utf-8"?>
<a:theme xmlns:a="http://schemas.openxmlformats.org/drawingml/2006/main" name="★報道発表別紙テンプレート">
  <a:themeElements>
    <a:clrScheme name="NTT_Com">
      <a:dk1>
        <a:sysClr val="windowText" lastClr="000000"/>
      </a:dk1>
      <a:lt1>
        <a:sysClr val="window" lastClr="FFFFFF"/>
      </a:lt1>
      <a:dk2>
        <a:srgbClr val="C7161E"/>
      </a:dk2>
      <a:lt2>
        <a:srgbClr val="707F86"/>
      </a:lt2>
      <a:accent1>
        <a:srgbClr val="004386"/>
      </a:accent1>
      <a:accent2>
        <a:srgbClr val="0098D8"/>
      </a:accent2>
      <a:accent3>
        <a:srgbClr val="A0CAEC"/>
      </a:accent3>
      <a:accent4>
        <a:srgbClr val="FDD000"/>
      </a:accent4>
      <a:accent5>
        <a:srgbClr val="F6AA00"/>
      </a:accent5>
      <a:accent6>
        <a:srgbClr val="FFE792"/>
      </a:accent6>
      <a:hlink>
        <a:srgbClr val="0000FF"/>
      </a:hlink>
      <a:folHlink>
        <a:srgbClr val="800080"/>
      </a:folHlink>
    </a:clrScheme>
    <a:fontScheme name="NTT_Com_jp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lIns="0" tIns="0" rIns="0" bIns="0" rtlCol="0" anchor="ctr"/>
      <a:lstStyle>
        <a:defPPr algn="ctr">
          <a:defRPr kumimoji="1" sz="2100">
            <a:solidFill>
              <a:schemeClr val="bg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kumimoji="1" sz="2100" dirty="0">
            <a:solidFill>
              <a:schemeClr val="bg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★報道発表別紙テンプレート</Template>
  <TotalTime>894</TotalTime>
  <Words>188</Words>
  <Application>Microsoft Office PowerPoint</Application>
  <PresentationFormat>ユーザー設定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★報道発表別紙テンプレート</vt:lpstr>
      <vt:lpstr>PowerPoint プレゼンテーション</vt:lpstr>
    </vt:vector>
  </TitlesOfParts>
  <Company>NTT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NTT Com PR3</dc:creator>
  <cp:lastModifiedBy>Mizuki Takida（滝田瑞木）</cp:lastModifiedBy>
  <cp:revision>114</cp:revision>
  <cp:lastPrinted>2018-06-21T22:17:07Z</cp:lastPrinted>
  <dcterms:created xsi:type="dcterms:W3CDTF">2018-06-21T10:59:52Z</dcterms:created>
  <dcterms:modified xsi:type="dcterms:W3CDTF">2019-09-18T08:33:37Z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情報管理区分">
    <vt:lpwstr>管理区分外</vt:lpwstr>
  </property>
  <property fmtid="{D5CDD505-2E9C-101B-9397-08002B2CF9AE}" pid="3" name="文書区分">
    <vt:lpwstr/>
  </property>
  <property fmtid="{D5CDD505-2E9C-101B-9397-08002B2CF9AE}" pid="4" name="情報管理責任者所属">
    <vt:lpwstr/>
  </property>
  <property fmtid="{D5CDD505-2E9C-101B-9397-08002B2CF9AE}" pid="5" name="情報管理責任者役職">
    <vt:lpwstr/>
  </property>
  <property fmtid="{D5CDD505-2E9C-101B-9397-08002B2CF9AE}" pid="6" name="情報管理責任者氏名">
    <vt:lpwstr/>
  </property>
  <property fmtid="{D5CDD505-2E9C-101B-9397-08002B2CF9AE}" pid="7" name="情報管理責任者メールアドレス">
    <vt:lpwstr/>
  </property>
  <property fmtid="{D5CDD505-2E9C-101B-9397-08002B2CF9AE}" pid="8" name="作成年月日">
    <vt:lpwstr>2017/11/09</vt:lpwstr>
  </property>
  <property fmtid="{D5CDD505-2E9C-101B-9397-08002B2CF9AE}" pid="9" name="守秘管理期限">
    <vt:lpwstr>無期限</vt:lpwstr>
  </property>
  <property fmtid="{D5CDD505-2E9C-101B-9397-08002B2CF9AE}" pid="10" name="廃棄期限">
    <vt:lpwstr>2018/11/08</vt:lpwstr>
  </property>
  <property fmtid="{D5CDD505-2E9C-101B-9397-08002B2CF9AE}" pid="11" name="作成者所属">
    <vt:lpwstr/>
  </property>
  <property fmtid="{D5CDD505-2E9C-101B-9397-08002B2CF9AE}" pid="12" name="作成者氏名">
    <vt:lpwstr/>
  </property>
  <property fmtid="{D5CDD505-2E9C-101B-9397-08002B2CF9AE}" pid="13" name="作成者メールアドレス">
    <vt:lpwstr/>
  </property>
  <property fmtid="{D5CDD505-2E9C-101B-9397-08002B2CF9AE}" pid="14" name="文書ID">
    <vt:lpwstr/>
  </property>
  <property fmtid="{D5CDD505-2E9C-101B-9397-08002B2CF9AE}" pid="15" name="配布番号">
    <vt:lpwstr/>
  </property>
  <property fmtid="{D5CDD505-2E9C-101B-9397-08002B2CF9AE}" pid="16" name="配布先">
    <vt:lpwstr/>
  </property>
</Properties>
</file>