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7" r:id="rId3"/>
    <p:sldId id="269" r:id="rId4"/>
    <p:sldId id="270" r:id="rId5"/>
  </p:sldIdLst>
  <p:sldSz cx="10691813" cy="7559675"/>
  <p:notesSz cx="6735763" cy="9866313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uyuki Toda（戸田晋行）" initials="NT" lastIdx="1" clrIdx="0">
    <p:extLst>
      <p:ext uri="{19B8F6BF-5375-455C-9EA6-DF929625EA0E}">
        <p15:presenceInfo xmlns:p15="http://schemas.microsoft.com/office/powerpoint/2012/main" userId="S::4537973@coe.ntt.com::6e538d09-dd1c-4fa7-9dc4-538e27c647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>
      <p:cViewPr varScale="1">
        <p:scale>
          <a:sx n="79" d="100"/>
          <a:sy n="79" d="100"/>
        </p:scale>
        <p:origin x="1690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6269CBFB-B302-48BA-ADE5-62CDF2A01BDA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022D00B0-FF0E-4C3D-9D7A-D41555C811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12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52335C13-BB54-4E67-B603-692796511A2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1437B1FD-9357-4869-9952-96A9769CF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798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" y="0"/>
            <a:ext cx="649357" cy="2365898"/>
          </a:xfrm>
          <a:prstGeom prst="rect">
            <a:avLst/>
          </a:prstGeom>
        </p:spPr>
      </p:pic>
      <p:sp>
        <p:nvSpPr>
          <p:cNvPr id="9" name="Holder 3"/>
          <p:cNvSpPr>
            <a:spLocks noGrp="1"/>
          </p:cNvSpPr>
          <p:nvPr>
            <p:ph type="body" idx="10" hasCustomPrompt="1"/>
          </p:nvPr>
        </p:nvSpPr>
        <p:spPr>
          <a:xfrm>
            <a:off x="429357" y="314105"/>
            <a:ext cx="8189554" cy="373429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タイトル </a:t>
            </a:r>
            <a:r>
              <a:rPr lang="en-US" altLang="ja-JP" dirty="0"/>
              <a:t>XXXXXXXXXXXXXXXXXXX</a:t>
            </a:r>
            <a:r>
              <a:rPr lang="ja-JP" altLang="en-US" dirty="0"/>
              <a:t>（</a:t>
            </a:r>
            <a:r>
              <a:rPr lang="en-US" altLang="ja-JP" dirty="0"/>
              <a:t>24pt</a:t>
            </a:r>
            <a:r>
              <a:rPr lang="ja-JP" altLang="en-US" dirty="0"/>
              <a:t>）</a:t>
            </a:r>
            <a:endParaRPr dirty="0"/>
          </a:p>
        </p:txBody>
      </p:sp>
      <p:pic>
        <p:nvPicPr>
          <p:cNvPr id="10" name="Picture 4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3153692" y="7402514"/>
            <a:ext cx="7161924" cy="50905"/>
          </a:xfrm>
          <a:prstGeom prst="rect">
            <a:avLst/>
          </a:prstGeom>
        </p:spPr>
      </p:pic>
      <p:sp>
        <p:nvSpPr>
          <p:cNvPr id="11" name="object 3"/>
          <p:cNvSpPr txBox="1"/>
          <p:nvPr userDrawn="1"/>
        </p:nvSpPr>
        <p:spPr>
          <a:xfrm>
            <a:off x="146584" y="7382719"/>
            <a:ext cx="3101855" cy="1274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Copyrigh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t</a:t>
            </a:r>
            <a:r>
              <a:rPr sz="600" spc="-4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©</a:t>
            </a:r>
            <a:r>
              <a:rPr sz="600" spc="-4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NT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T</a:t>
            </a:r>
            <a:r>
              <a:rPr sz="600" spc="-5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Communication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s</a:t>
            </a:r>
            <a:r>
              <a:rPr sz="600" spc="-4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Corporation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.</a:t>
            </a:r>
            <a:r>
              <a:rPr sz="600" spc="-7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Al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l</a:t>
            </a:r>
            <a:r>
              <a:rPr sz="600" spc="-4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right</a:t>
            </a:r>
            <a:r>
              <a:rPr sz="600" spc="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s</a:t>
            </a:r>
            <a:r>
              <a:rPr sz="600" spc="-4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accent1"/>
                </a:solidFill>
                <a:latin typeface="+mn-ea"/>
                <a:ea typeface="+mn-ea"/>
                <a:cs typeface="Arial"/>
              </a:rPr>
              <a:t>reserved.</a:t>
            </a:r>
            <a:endParaRPr sz="600" dirty="0">
              <a:solidFill>
                <a:schemeClr val="accent1"/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12" name="Holder 6"/>
          <p:cNvSpPr>
            <a:spLocks noGrp="1"/>
          </p:cNvSpPr>
          <p:nvPr>
            <p:ph type="sldNum" sz="quarter" idx="7"/>
          </p:nvPr>
        </p:nvSpPr>
        <p:spPr>
          <a:xfrm>
            <a:off x="10268692" y="7362041"/>
            <a:ext cx="319553" cy="16758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065199" y="3722297"/>
            <a:ext cx="4767678" cy="956655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800" b="1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中扉（</a:t>
            </a:r>
            <a:r>
              <a:rPr kumimoji="1" lang="en-US" altLang="ja-JP" dirty="0"/>
              <a:t>38pt</a:t>
            </a:r>
            <a:r>
              <a:rPr kumimoji="1" lang="ja-JP" altLang="en-US" dirty="0"/>
              <a:t>）</a:t>
            </a: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89094" y="926954"/>
            <a:ext cx="10312969" cy="39683"/>
          </a:xfrm>
          <a:prstGeom prst="rect">
            <a:avLst/>
          </a:prstGeom>
          <a:solidFill>
            <a:srgbClr val="FFC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kumimoji="1" lang="ja-JP" altLang="en-US" sz="1800"/>
          </a:p>
        </p:txBody>
      </p:sp>
      <p:pic>
        <p:nvPicPr>
          <p:cNvPr id="13" name="Picture 53" descr="NTT Com_Corporate brand mark+Corporate slogam_vertical typ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37" y="238617"/>
            <a:ext cx="1569433" cy="4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305B-59BA-4A12-AB26-F4ABC01879E9}" type="datetime1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32066-0D1A-4783-AD9C-507ECD7A644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TextBox 1"/>
          <p:cNvSpPr txBox="1"/>
          <p:nvPr/>
        </p:nvSpPr>
        <p:spPr>
          <a:xfrm>
            <a:off x="472402" y="7038008"/>
            <a:ext cx="964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Transform your business, transcend expectations with our technologically advanced solutions.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146585" y="7398318"/>
            <a:ext cx="3496308" cy="1528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Copyrigh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t</a:t>
            </a:r>
            <a:r>
              <a:rPr sz="600" spc="-4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©</a:t>
            </a:r>
            <a:r>
              <a:rPr sz="600" spc="-4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NT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T</a:t>
            </a:r>
            <a:r>
              <a:rPr sz="600" spc="-5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Communication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s</a:t>
            </a:r>
            <a:r>
              <a:rPr sz="600" spc="-4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Corporation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.</a:t>
            </a:r>
            <a:r>
              <a:rPr sz="600" spc="-7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Al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l</a:t>
            </a:r>
            <a:r>
              <a:rPr sz="600" spc="-4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right</a:t>
            </a:r>
            <a:r>
              <a:rPr sz="600" spc="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s</a:t>
            </a:r>
            <a:r>
              <a:rPr sz="600" spc="-4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 </a:t>
            </a:r>
            <a:r>
              <a:rPr sz="600" spc="-20" dirty="0">
                <a:solidFill>
                  <a:schemeClr val="bg1"/>
                </a:solidFill>
                <a:latin typeface="+mn-ea"/>
                <a:ea typeface="+mn-ea"/>
                <a:cs typeface="Arial"/>
              </a:rPr>
              <a:t>reserved.</a:t>
            </a:r>
            <a:endParaRPr sz="600" dirty="0">
              <a:solidFill>
                <a:schemeClr val="bg1"/>
              </a:solidFill>
              <a:latin typeface="+mn-e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42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E945B21-0A22-44A9-990C-C4E137975E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9357" y="314105"/>
            <a:ext cx="8189554" cy="61481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(</a:t>
            </a:r>
            <a:r>
              <a:rPr lang="ja-JP" altLang="en-US" dirty="0"/>
              <a:t>別紙</a:t>
            </a:r>
            <a:r>
              <a:rPr lang="en-US" altLang="ja-JP" dirty="0"/>
              <a:t>1) </a:t>
            </a:r>
          </a:p>
          <a:p>
            <a:r>
              <a:rPr lang="ja-JP" altLang="en-US" dirty="0"/>
              <a:t>「</a:t>
            </a:r>
            <a:r>
              <a:rPr lang="en-US" altLang="ja-JP" dirty="0"/>
              <a:t>Things </a:t>
            </a:r>
            <a:r>
              <a:rPr lang="en-US" altLang="ja-JP" dirty="0" err="1"/>
              <a:t>Partner</a:t>
            </a:r>
            <a:r>
              <a:rPr lang="en-US" altLang="ja-JP" baseline="30000" dirty="0" err="1"/>
              <a:t>TM</a:t>
            </a:r>
            <a:r>
              <a:rPr lang="ja-JP" altLang="en-US" dirty="0"/>
              <a:t>プログラム」</a:t>
            </a:r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259877B-64B6-4D02-A8D2-36551838B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19743"/>
              </p:ext>
            </p:extLst>
          </p:nvPr>
        </p:nvGraphicFramePr>
        <p:xfrm>
          <a:off x="377354" y="4431297"/>
          <a:ext cx="9937104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5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Connected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Ready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</a:rPr>
                        <a:t>対象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NTT Com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の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サービスと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デバイスを接続し、新たなユースケースの共創を目指す企業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NTT Com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の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サービスへ対応した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デバイスをお持ちの企業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5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NTT Com</a:t>
                      </a: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</a:rPr>
                        <a:t>提供内容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NTT Com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プロモーション活動での露出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デバイス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/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ユースケースの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Web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掲載、イベントなどでの展示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・パートナーのプロモーション活動への協力</a:t>
                      </a:r>
                      <a:b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</a:b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業界イベントへの共同出展など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・パートナー向けイベントなどへの参加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(NTT Com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営業部をはじめとする他部署との交流など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・継続的な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デバイス開発サポート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開発環境向けに特別価格での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Things Cloud</a:t>
                      </a:r>
                      <a:r>
                        <a:rPr kumimoji="1" lang="en-US" altLang="ja-JP" sz="1050" baseline="30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®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提供、継続的な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FAQ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対応、開発情報の先行提供など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NTT Com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プロモーション活動での露出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デバイス適合表の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Web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掲載など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デバイス開発サポートなど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テスト用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SIM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などの貸し出し、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　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eSIM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/Things Cloud</a:t>
                      </a:r>
                      <a:r>
                        <a:rPr kumimoji="1" lang="en-US" altLang="ja-JP" sz="1050" baseline="30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®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検証環境の提供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</a:rPr>
                        <a:t>パートナー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</a:rPr>
                        <a:t>提供内容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年以内のデバイス開発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年以内にユースケース創出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・継続的なサービス対応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バージョンアップなど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年以内のデバイス開発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Verdana" panose="020B0604030504040204" pitchFamily="34" charset="0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Verdana" panose="020B0604030504040204" pitchFamily="34" charset="0"/>
                        </a:rPr>
                        <a:t>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244F66-B3D7-4BC8-99D1-69FE829032E5}"/>
              </a:ext>
            </a:extLst>
          </p:cNvPr>
          <p:cNvSpPr/>
          <p:nvPr/>
        </p:nvSpPr>
        <p:spPr>
          <a:xfrm>
            <a:off x="344118" y="4205480"/>
            <a:ext cx="2605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Connected/Ready</a:t>
            </a:r>
            <a:r>
              <a:rPr lang="ja-JP" altLang="en-US" sz="1400" b="1" dirty="0"/>
              <a:t>グレード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5178A8-77FA-4C81-BC6C-49216464C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94" y="1282925"/>
            <a:ext cx="5571736" cy="279436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D41DB7-6C39-43B7-BB87-52922C1C7512}"/>
              </a:ext>
            </a:extLst>
          </p:cNvPr>
          <p:cNvSpPr/>
          <p:nvPr/>
        </p:nvSpPr>
        <p:spPr>
          <a:xfrm>
            <a:off x="344117" y="1115541"/>
            <a:ext cx="2859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/>
              <a:t>主な「</a:t>
            </a:r>
            <a:r>
              <a:rPr lang="en-US" altLang="ja-JP" sz="1400" b="1" dirty="0"/>
              <a:t>Things</a:t>
            </a:r>
            <a:r>
              <a:rPr lang="ja-JP" altLang="en-US" sz="1400" b="1" dirty="0"/>
              <a:t> </a:t>
            </a:r>
            <a:r>
              <a:rPr lang="en-US" altLang="ja-JP" sz="1400" b="1" dirty="0" err="1"/>
              <a:t>Partner</a:t>
            </a:r>
            <a:r>
              <a:rPr lang="en-US" altLang="ja-JP" sz="1400" b="1" baseline="30000" dirty="0" err="1"/>
              <a:t>TM</a:t>
            </a:r>
            <a:r>
              <a:rPr lang="ja-JP" altLang="en-US" sz="1400" b="1" dirty="0"/>
              <a:t>」一覧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4D0AF2-2BED-41A2-83BF-6087FCD4388C}"/>
              </a:ext>
            </a:extLst>
          </p:cNvPr>
          <p:cNvSpPr/>
          <p:nvPr/>
        </p:nvSpPr>
        <p:spPr>
          <a:xfrm>
            <a:off x="8154219" y="3884963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※2019</a:t>
            </a:r>
            <a:r>
              <a:rPr lang="ja-JP" altLang="en-US" sz="1000" dirty="0"/>
              <a:t>年</a:t>
            </a:r>
            <a:r>
              <a:rPr lang="en-US" altLang="ja-JP" sz="1000" dirty="0"/>
              <a:t>9</a:t>
            </a:r>
            <a:r>
              <a:rPr lang="ja-JP" altLang="en-US" sz="1000" dirty="0"/>
              <a:t>月</a:t>
            </a:r>
            <a:r>
              <a:rPr lang="en-US" altLang="ja-JP" sz="1000" dirty="0"/>
              <a:t>20</a:t>
            </a:r>
            <a:r>
              <a:rPr lang="ja-JP" altLang="en-US" sz="1000" dirty="0"/>
              <a:t>日時点</a:t>
            </a:r>
          </a:p>
        </p:txBody>
      </p:sp>
    </p:spTree>
    <p:extLst>
      <p:ext uri="{BB962C8B-B14F-4D97-AF65-F5344CB8AC3E}">
        <p14:creationId xmlns:p14="http://schemas.microsoft.com/office/powerpoint/2010/main" val="91386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プレースホルダー 1">
            <a:extLst>
              <a:ext uri="{FF2B5EF4-FFF2-40B4-BE49-F238E27FC236}">
                <a16:creationId xmlns:a16="http://schemas.microsoft.com/office/drawing/2014/main" id="{8E6DF9E0-3F21-4907-9550-FBD2A84973C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9357" y="314105"/>
            <a:ext cx="8189554" cy="61481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(</a:t>
            </a:r>
            <a:r>
              <a:rPr lang="ja-JP" altLang="en-US" dirty="0"/>
              <a:t>別紙</a:t>
            </a:r>
            <a:r>
              <a:rPr lang="en-US" altLang="ja-JP" dirty="0"/>
              <a:t>2) </a:t>
            </a:r>
          </a:p>
          <a:p>
            <a:r>
              <a:rPr lang="ja-JP" altLang="en-US" dirty="0"/>
              <a:t>「</a:t>
            </a:r>
            <a:r>
              <a:rPr lang="en-US" altLang="ja-JP" dirty="0" err="1"/>
              <a:t>Akidoko?</a:t>
            </a:r>
            <a:r>
              <a:rPr lang="en-US" altLang="ja-JP" baseline="30000" dirty="0" err="1"/>
              <a:t>TM</a:t>
            </a:r>
            <a:r>
              <a:rPr lang="en-US" altLang="ja-JP" dirty="0"/>
              <a:t>/</a:t>
            </a:r>
            <a:r>
              <a:rPr lang="en-US" altLang="ja-JP" dirty="0" err="1"/>
              <a:t>Akidoko?</a:t>
            </a:r>
            <a:r>
              <a:rPr lang="en-US" altLang="ja-JP" baseline="30000" dirty="0" err="1"/>
              <a:t>TM</a:t>
            </a:r>
            <a:r>
              <a:rPr lang="en-US" altLang="ja-JP" dirty="0"/>
              <a:t> for Room</a:t>
            </a:r>
            <a:r>
              <a:rPr lang="ja-JP" altLang="en-US" dirty="0"/>
              <a:t>」</a:t>
            </a:r>
            <a:endParaRPr kumimoji="1"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3CD71ED-6E9E-4F98-A67D-3FDFAA4E9E04}"/>
              </a:ext>
            </a:extLst>
          </p:cNvPr>
          <p:cNvSpPr/>
          <p:nvPr/>
        </p:nvSpPr>
        <p:spPr>
          <a:xfrm>
            <a:off x="464520" y="6686078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本ソリューションにおける主な「</a:t>
            </a:r>
            <a:r>
              <a:rPr lang="en-US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Things </a:t>
            </a:r>
            <a:r>
              <a:rPr lang="en-US" altLang="ja-JP" sz="1200" kern="1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Partner</a:t>
            </a:r>
            <a:r>
              <a:rPr lang="en-US" altLang="ja-JP" sz="1200" kern="100" baseline="300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TM</a:t>
            </a:r>
            <a:r>
              <a:rPr lang="ja-JP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」：オプテックス、</a:t>
            </a:r>
            <a:r>
              <a:rPr lang="ja-JP" altLang="en-US" sz="1200" kern="1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ぷらっと</a:t>
            </a:r>
            <a:r>
              <a:rPr lang="ja-JP" altLang="en-US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ホーム</a:t>
            </a:r>
            <a:endParaRPr lang="ja-JP" altLang="en-US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F56743-5FD9-447F-9AF4-BC2081F27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46" y="1874799"/>
            <a:ext cx="7488919" cy="469929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26B51FF-025B-4BE3-9814-C8B6DD79E5C9}"/>
              </a:ext>
            </a:extLst>
          </p:cNvPr>
          <p:cNvSpPr/>
          <p:nvPr/>
        </p:nvSpPr>
        <p:spPr>
          <a:xfrm>
            <a:off x="464520" y="1247971"/>
            <a:ext cx="992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会議室の利用状況を遠隔から確認することができ、設備管理者は会議室の利用実績の把握や</a:t>
            </a:r>
            <a:endParaRPr lang="en-US" altLang="ja-JP" sz="1800" dirty="0"/>
          </a:p>
          <a:p>
            <a:r>
              <a:rPr lang="ja-JP" altLang="en-US" sz="1800" dirty="0"/>
              <a:t>効率的な設備運営が可能です。</a:t>
            </a:r>
            <a:endParaRPr lang="en-US" altLang="ja-JP" sz="1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1F365D-7464-4764-969F-6439B8F8E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066" y="3507804"/>
            <a:ext cx="1038225" cy="200025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FFFFDFE6-6CFD-4899-B466-DFA6A55CB43E}"/>
              </a:ext>
            </a:extLst>
          </p:cNvPr>
          <p:cNvSpPr/>
          <p:nvPr/>
        </p:nvSpPr>
        <p:spPr>
          <a:xfrm>
            <a:off x="1745506" y="3059757"/>
            <a:ext cx="1080164" cy="646331"/>
          </a:xfrm>
          <a:prstGeom prst="wedgeEllipseCallout">
            <a:avLst>
              <a:gd name="adj1" fmla="val 53061"/>
              <a:gd name="adj2" fmla="val -37632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00" dirty="0">
                <a:solidFill>
                  <a:schemeClr val="accent1"/>
                </a:solidFill>
              </a:rPr>
              <a:t>会議室</a:t>
            </a:r>
            <a:r>
              <a:rPr kumimoji="1" lang="en-US" altLang="ja-JP" sz="1000" dirty="0">
                <a:solidFill>
                  <a:schemeClr val="accent1"/>
                </a:solidFill>
              </a:rPr>
              <a:t>B</a:t>
            </a:r>
            <a:r>
              <a:rPr kumimoji="1" lang="ja-JP" altLang="en-US" sz="1000" dirty="0">
                <a:solidFill>
                  <a:schemeClr val="accent1"/>
                </a:solidFill>
              </a:rPr>
              <a:t>が</a:t>
            </a:r>
            <a:endParaRPr kumimoji="1" lang="en-US" altLang="ja-JP" sz="1000" dirty="0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accent1"/>
                </a:solidFill>
              </a:rPr>
              <a:t>ちょうど</a:t>
            </a:r>
            <a:endParaRPr kumimoji="1" lang="en-US" altLang="ja-JP" sz="1000" dirty="0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accent1"/>
                </a:solidFill>
              </a:rPr>
              <a:t>空いた！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8BD076-9B63-49AA-B6B1-0A1DDAF250B1}"/>
              </a:ext>
            </a:extLst>
          </p:cNvPr>
          <p:cNvSpPr/>
          <p:nvPr/>
        </p:nvSpPr>
        <p:spPr>
          <a:xfrm>
            <a:off x="6498034" y="2411685"/>
            <a:ext cx="223224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2100">
              <a:solidFill>
                <a:schemeClr val="bg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7AF0A4-E46B-434C-9A07-DD394A740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026" y="2801897"/>
            <a:ext cx="20097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プレースホルダー 1">
            <a:extLst>
              <a:ext uri="{FF2B5EF4-FFF2-40B4-BE49-F238E27FC236}">
                <a16:creationId xmlns:a16="http://schemas.microsoft.com/office/drawing/2014/main" id="{8E6DF9E0-3F21-4907-9550-FBD2A84973C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9357" y="314105"/>
            <a:ext cx="8189554" cy="61481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(</a:t>
            </a:r>
            <a:r>
              <a:rPr lang="ja-JP" altLang="en-US" dirty="0"/>
              <a:t>別紙</a:t>
            </a:r>
            <a:r>
              <a:rPr lang="en-US" altLang="ja-JP" dirty="0"/>
              <a:t>3) </a:t>
            </a:r>
          </a:p>
          <a:p>
            <a:r>
              <a:rPr lang="ja-JP" altLang="en-US" dirty="0"/>
              <a:t>「</a:t>
            </a:r>
            <a:r>
              <a:rPr lang="en-US" altLang="ja-JP" dirty="0" err="1"/>
              <a:t>TIoT</a:t>
            </a:r>
            <a:r>
              <a:rPr lang="en-US" altLang="ja-JP" baseline="30000" dirty="0" err="1"/>
              <a:t>TM</a:t>
            </a:r>
            <a:r>
              <a:rPr lang="ja-JP" altLang="en-US" dirty="0"/>
              <a:t>」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69C8D8-DBA2-409E-B512-D21E6F2B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26" y="1874799"/>
            <a:ext cx="7862759" cy="469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7A2244C-0850-4917-9148-D03398A8BCCC}"/>
              </a:ext>
            </a:extLst>
          </p:cNvPr>
          <p:cNvSpPr/>
          <p:nvPr/>
        </p:nvSpPr>
        <p:spPr>
          <a:xfrm>
            <a:off x="464520" y="6686078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本ソリューションにおける主な「</a:t>
            </a:r>
            <a:r>
              <a:rPr lang="en-US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Things </a:t>
            </a:r>
            <a:r>
              <a:rPr lang="en-US" altLang="ja-JP" sz="1200" kern="1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Partner</a:t>
            </a:r>
            <a:r>
              <a:rPr lang="en-US" altLang="ja-JP" sz="1200" kern="100" baseline="300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TM</a:t>
            </a:r>
            <a:r>
              <a:rPr lang="ja-JP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」：</a:t>
            </a:r>
            <a:r>
              <a:rPr lang="ja-JP" altLang="en-US" sz="1200" kern="1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ぷらっと</a:t>
            </a:r>
            <a:r>
              <a:rPr lang="ja-JP" altLang="en-US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ホーム</a:t>
            </a:r>
            <a:endParaRPr lang="ja-JP" altLang="en-US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D05B45-3015-41F2-AFDD-CB148BD2EFB3}"/>
              </a:ext>
            </a:extLst>
          </p:cNvPr>
          <p:cNvSpPr/>
          <p:nvPr/>
        </p:nvSpPr>
        <p:spPr>
          <a:xfrm>
            <a:off x="464520" y="1247971"/>
            <a:ext cx="992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トイレの利用状況を遠隔から確認することができ、設備管理者は早期の急病人救護などの</a:t>
            </a:r>
            <a:endParaRPr lang="en-US" altLang="ja-JP" sz="1800" dirty="0"/>
          </a:p>
          <a:p>
            <a:r>
              <a:rPr lang="ja-JP" altLang="en-US" sz="1800" dirty="0"/>
              <a:t>安全対策への活用が可能です。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17032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プレースホルダー 1">
            <a:extLst>
              <a:ext uri="{FF2B5EF4-FFF2-40B4-BE49-F238E27FC236}">
                <a16:creationId xmlns:a16="http://schemas.microsoft.com/office/drawing/2014/main" id="{8E6DF9E0-3F21-4907-9550-FBD2A84973C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9357" y="314105"/>
            <a:ext cx="8189554" cy="61481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(</a:t>
            </a:r>
            <a:r>
              <a:rPr lang="ja-JP" altLang="en-US" dirty="0"/>
              <a:t>別紙</a:t>
            </a:r>
            <a:r>
              <a:rPr lang="en-US" altLang="ja-JP" dirty="0"/>
              <a:t>4) </a:t>
            </a:r>
          </a:p>
          <a:p>
            <a:r>
              <a:rPr lang="ja-JP" altLang="en-US" dirty="0"/>
              <a:t>「</a:t>
            </a:r>
            <a:r>
              <a:rPr lang="en-US" altLang="ja-JP" dirty="0"/>
              <a:t>Condition Viewer for Worker Care</a:t>
            </a:r>
            <a:r>
              <a:rPr lang="ja-JP" altLang="en-US" dirty="0"/>
              <a:t>」</a:t>
            </a:r>
            <a:endParaRPr kumimoji="1" lang="ja-JP" altLang="en-US" dirty="0"/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0AD6B60A-FA60-423E-8245-1C819E1B893E}"/>
              </a:ext>
            </a:extLst>
          </p:cNvPr>
          <p:cNvGrpSpPr/>
          <p:nvPr/>
        </p:nvGrpSpPr>
        <p:grpSpPr>
          <a:xfrm>
            <a:off x="3558617" y="3527422"/>
            <a:ext cx="2204191" cy="1052305"/>
            <a:chOff x="3887735" y="3220154"/>
            <a:chExt cx="1419486" cy="812603"/>
          </a:xfrm>
        </p:grpSpPr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49528200-2629-4CDB-804D-29247CBD1F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7735" y="3220154"/>
              <a:ext cx="1272625" cy="812603"/>
            </a:xfrm>
            <a:custGeom>
              <a:avLst/>
              <a:gdLst>
                <a:gd name="T0" fmla="*/ 166 w 195"/>
                <a:gd name="T1" fmla="*/ 112 h 112"/>
                <a:gd name="T2" fmla="*/ 43 w 195"/>
                <a:gd name="T3" fmla="*/ 112 h 112"/>
                <a:gd name="T4" fmla="*/ 0 w 195"/>
                <a:gd name="T5" fmla="*/ 69 h 112"/>
                <a:gd name="T6" fmla="*/ 43 w 195"/>
                <a:gd name="T7" fmla="*/ 26 h 112"/>
                <a:gd name="T8" fmla="*/ 56 w 195"/>
                <a:gd name="T9" fmla="*/ 29 h 112"/>
                <a:gd name="T10" fmla="*/ 105 w 195"/>
                <a:gd name="T11" fmla="*/ 0 h 112"/>
                <a:gd name="T12" fmla="*/ 161 w 195"/>
                <a:gd name="T13" fmla="*/ 54 h 112"/>
                <a:gd name="T14" fmla="*/ 166 w 195"/>
                <a:gd name="T15" fmla="*/ 54 h 112"/>
                <a:gd name="T16" fmla="*/ 195 w 195"/>
                <a:gd name="T17" fmla="*/ 83 h 112"/>
                <a:gd name="T18" fmla="*/ 166 w 195"/>
                <a:gd name="T1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12">
                  <a:moveTo>
                    <a:pt x="166" y="112"/>
                  </a:moveTo>
                  <a:cubicBezTo>
                    <a:pt x="43" y="112"/>
                    <a:pt x="43" y="112"/>
                    <a:pt x="43" y="112"/>
                  </a:cubicBezTo>
                  <a:cubicBezTo>
                    <a:pt x="19" y="112"/>
                    <a:pt x="0" y="93"/>
                    <a:pt x="0" y="69"/>
                  </a:cubicBezTo>
                  <a:cubicBezTo>
                    <a:pt x="0" y="46"/>
                    <a:pt x="19" y="26"/>
                    <a:pt x="43" y="26"/>
                  </a:cubicBezTo>
                  <a:cubicBezTo>
                    <a:pt x="47" y="26"/>
                    <a:pt x="52" y="27"/>
                    <a:pt x="56" y="29"/>
                  </a:cubicBezTo>
                  <a:cubicBezTo>
                    <a:pt x="66" y="11"/>
                    <a:pt x="85" y="0"/>
                    <a:pt x="105" y="0"/>
                  </a:cubicBezTo>
                  <a:cubicBezTo>
                    <a:pt x="135" y="0"/>
                    <a:pt x="160" y="24"/>
                    <a:pt x="161" y="54"/>
                  </a:cubicBezTo>
                  <a:cubicBezTo>
                    <a:pt x="163" y="54"/>
                    <a:pt x="164" y="54"/>
                    <a:pt x="166" y="54"/>
                  </a:cubicBezTo>
                  <a:cubicBezTo>
                    <a:pt x="182" y="54"/>
                    <a:pt x="195" y="67"/>
                    <a:pt x="195" y="83"/>
                  </a:cubicBezTo>
                  <a:cubicBezTo>
                    <a:pt x="195" y="99"/>
                    <a:pt x="182" y="112"/>
                    <a:pt x="166" y="112"/>
                  </a:cubicBezTo>
                  <a:close/>
                </a:path>
              </a:pathLst>
            </a:custGeom>
            <a:solidFill>
              <a:srgbClr val="004386"/>
            </a:solidFill>
            <a:ln>
              <a:noFill/>
            </a:ln>
            <a:extLst/>
          </p:spPr>
          <p:txBody>
            <a:bodyPr vert="horz" wrap="square" lIns="0" tIns="94711" rIns="0" bIns="3157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0" lang="ja-JP" altLang="en-US" sz="702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153A58D2-56A2-4ECF-B579-B7B52FCCC64D}"/>
                </a:ext>
              </a:extLst>
            </p:cNvPr>
            <p:cNvGrpSpPr/>
            <p:nvPr/>
          </p:nvGrpSpPr>
          <p:grpSpPr>
            <a:xfrm>
              <a:off x="4940736" y="3251823"/>
              <a:ext cx="366485" cy="541738"/>
              <a:chOff x="7718523" y="6113683"/>
              <a:chExt cx="373370" cy="451152"/>
            </a:xfrm>
            <a:solidFill>
              <a:srgbClr val="004386"/>
            </a:solidFill>
          </p:grpSpPr>
          <p:sp>
            <p:nvSpPr>
              <p:cNvPr id="85" name="Freeform 398">
                <a:extLst>
                  <a:ext uri="{FF2B5EF4-FFF2-40B4-BE49-F238E27FC236}">
                    <a16:creationId xmlns:a16="http://schemas.microsoft.com/office/drawing/2014/main" id="{057A4426-C90E-4501-8344-ABAF4FAE6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8523" y="6187577"/>
                <a:ext cx="276138" cy="377258"/>
              </a:xfrm>
              <a:custGeom>
                <a:avLst/>
                <a:gdLst>
                  <a:gd name="T0" fmla="*/ 0 w 71"/>
                  <a:gd name="T1" fmla="*/ 0 h 97"/>
                  <a:gd name="T2" fmla="*/ 0 w 71"/>
                  <a:gd name="T3" fmla="*/ 97 h 97"/>
                  <a:gd name="T4" fmla="*/ 71 w 71"/>
                  <a:gd name="T5" fmla="*/ 97 h 97"/>
                  <a:gd name="T6" fmla="*/ 71 w 71"/>
                  <a:gd name="T7" fmla="*/ 0 h 97"/>
                  <a:gd name="T8" fmla="*/ 0 w 71"/>
                  <a:gd name="T9" fmla="*/ 0 h 97"/>
                  <a:gd name="T10" fmla="*/ 64 w 71"/>
                  <a:gd name="T11" fmla="*/ 88 h 97"/>
                  <a:gd name="T12" fmla="*/ 7 w 71"/>
                  <a:gd name="T13" fmla="*/ 88 h 97"/>
                  <a:gd name="T14" fmla="*/ 7 w 71"/>
                  <a:gd name="T15" fmla="*/ 75 h 97"/>
                  <a:gd name="T16" fmla="*/ 64 w 71"/>
                  <a:gd name="T17" fmla="*/ 75 h 97"/>
                  <a:gd name="T18" fmla="*/ 64 w 71"/>
                  <a:gd name="T19" fmla="*/ 88 h 97"/>
                  <a:gd name="T20" fmla="*/ 64 w 71"/>
                  <a:gd name="T21" fmla="*/ 66 h 97"/>
                  <a:gd name="T22" fmla="*/ 7 w 71"/>
                  <a:gd name="T23" fmla="*/ 66 h 97"/>
                  <a:gd name="T24" fmla="*/ 7 w 71"/>
                  <a:gd name="T25" fmla="*/ 52 h 97"/>
                  <a:gd name="T26" fmla="*/ 64 w 71"/>
                  <a:gd name="T27" fmla="*/ 52 h 97"/>
                  <a:gd name="T28" fmla="*/ 64 w 71"/>
                  <a:gd name="T29" fmla="*/ 66 h 97"/>
                  <a:gd name="T30" fmla="*/ 64 w 71"/>
                  <a:gd name="T31" fmla="*/ 44 h 97"/>
                  <a:gd name="T32" fmla="*/ 7 w 71"/>
                  <a:gd name="T33" fmla="*/ 44 h 97"/>
                  <a:gd name="T34" fmla="*/ 7 w 71"/>
                  <a:gd name="T35" fmla="*/ 30 h 97"/>
                  <a:gd name="T36" fmla="*/ 64 w 71"/>
                  <a:gd name="T37" fmla="*/ 30 h 97"/>
                  <a:gd name="T38" fmla="*/ 64 w 71"/>
                  <a:gd name="T39" fmla="*/ 44 h 97"/>
                  <a:gd name="T40" fmla="*/ 64 w 71"/>
                  <a:gd name="T41" fmla="*/ 22 h 97"/>
                  <a:gd name="T42" fmla="*/ 7 w 71"/>
                  <a:gd name="T43" fmla="*/ 22 h 97"/>
                  <a:gd name="T44" fmla="*/ 7 w 71"/>
                  <a:gd name="T45" fmla="*/ 8 h 97"/>
                  <a:gd name="T46" fmla="*/ 64 w 71"/>
                  <a:gd name="T47" fmla="*/ 8 h 97"/>
                  <a:gd name="T48" fmla="*/ 64 w 71"/>
                  <a:gd name="T49" fmla="*/ 2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7">
                    <a:moveTo>
                      <a:pt x="0" y="0"/>
                    </a:moveTo>
                    <a:lnTo>
                      <a:pt x="0" y="97"/>
                    </a:lnTo>
                    <a:lnTo>
                      <a:pt x="71" y="97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  <a:moveTo>
                      <a:pt x="64" y="88"/>
                    </a:moveTo>
                    <a:lnTo>
                      <a:pt x="7" y="88"/>
                    </a:lnTo>
                    <a:lnTo>
                      <a:pt x="7" y="75"/>
                    </a:lnTo>
                    <a:lnTo>
                      <a:pt x="64" y="75"/>
                    </a:lnTo>
                    <a:lnTo>
                      <a:pt x="64" y="88"/>
                    </a:lnTo>
                    <a:close/>
                    <a:moveTo>
                      <a:pt x="64" y="66"/>
                    </a:moveTo>
                    <a:lnTo>
                      <a:pt x="7" y="66"/>
                    </a:lnTo>
                    <a:lnTo>
                      <a:pt x="7" y="52"/>
                    </a:lnTo>
                    <a:lnTo>
                      <a:pt x="64" y="52"/>
                    </a:lnTo>
                    <a:lnTo>
                      <a:pt x="64" y="66"/>
                    </a:lnTo>
                    <a:close/>
                    <a:moveTo>
                      <a:pt x="64" y="44"/>
                    </a:moveTo>
                    <a:lnTo>
                      <a:pt x="7" y="44"/>
                    </a:lnTo>
                    <a:lnTo>
                      <a:pt x="7" y="30"/>
                    </a:lnTo>
                    <a:lnTo>
                      <a:pt x="64" y="30"/>
                    </a:lnTo>
                    <a:lnTo>
                      <a:pt x="64" y="44"/>
                    </a:lnTo>
                    <a:close/>
                    <a:moveTo>
                      <a:pt x="64" y="22"/>
                    </a:moveTo>
                    <a:lnTo>
                      <a:pt x="7" y="22"/>
                    </a:lnTo>
                    <a:lnTo>
                      <a:pt x="7" y="8"/>
                    </a:lnTo>
                    <a:lnTo>
                      <a:pt x="64" y="8"/>
                    </a:lnTo>
                    <a:lnTo>
                      <a:pt x="64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86" name="Oval 399">
                <a:extLst>
                  <a:ext uri="{FF2B5EF4-FFF2-40B4-BE49-F238E27FC236}">
                    <a16:creationId xmlns:a16="http://schemas.microsoft.com/office/drawing/2014/main" id="{C58185FC-98A9-4F69-A7B3-C8AF5F8AF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654" y="6230360"/>
                <a:ext cx="27226" cy="27226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87" name="Oval 400">
                <a:extLst>
                  <a:ext uri="{FF2B5EF4-FFF2-40B4-BE49-F238E27FC236}">
                    <a16:creationId xmlns:a16="http://schemas.microsoft.com/office/drawing/2014/main" id="{FC1331D8-933B-4EF6-BD6E-782DE0F8B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654" y="6319812"/>
                <a:ext cx="27226" cy="2333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88" name="Oval 401">
                <a:extLst>
                  <a:ext uri="{FF2B5EF4-FFF2-40B4-BE49-F238E27FC236}">
                    <a16:creationId xmlns:a16="http://schemas.microsoft.com/office/drawing/2014/main" id="{8AC53C51-C346-4F48-BFE9-6AC4596FD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654" y="6405375"/>
                <a:ext cx="27226" cy="2333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89" name="Oval 402">
                <a:extLst>
                  <a:ext uri="{FF2B5EF4-FFF2-40B4-BE49-F238E27FC236}">
                    <a16:creationId xmlns:a16="http://schemas.microsoft.com/office/drawing/2014/main" id="{5D306352-F9FE-4284-AFD8-64A1A4B3C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654" y="6494829"/>
                <a:ext cx="27226" cy="2333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90" name="Freeform 509">
                <a:extLst>
                  <a:ext uri="{FF2B5EF4-FFF2-40B4-BE49-F238E27FC236}">
                    <a16:creationId xmlns:a16="http://schemas.microsoft.com/office/drawing/2014/main" id="{6EA49275-1E39-4DAB-B5CE-4DFA7B56B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439" y="6117571"/>
                <a:ext cx="89454" cy="439486"/>
              </a:xfrm>
              <a:custGeom>
                <a:avLst/>
                <a:gdLst>
                  <a:gd name="T0" fmla="*/ 0 w 23"/>
                  <a:gd name="T1" fmla="*/ 113 h 113"/>
                  <a:gd name="T2" fmla="*/ 23 w 23"/>
                  <a:gd name="T3" fmla="*/ 92 h 113"/>
                  <a:gd name="T4" fmla="*/ 23 w 23"/>
                  <a:gd name="T5" fmla="*/ 0 h 113"/>
                  <a:gd name="T6" fmla="*/ 0 w 23"/>
                  <a:gd name="T7" fmla="*/ 17 h 113"/>
                  <a:gd name="T8" fmla="*/ 0 w 23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3">
                    <a:moveTo>
                      <a:pt x="0" y="113"/>
                    </a:moveTo>
                    <a:lnTo>
                      <a:pt x="23" y="92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0" y="1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91" name="Freeform 510">
                <a:extLst>
                  <a:ext uri="{FF2B5EF4-FFF2-40B4-BE49-F238E27FC236}">
                    <a16:creationId xmlns:a16="http://schemas.microsoft.com/office/drawing/2014/main" id="{2AA2AA83-A4E5-4680-8400-440887B9A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301" y="6113683"/>
                <a:ext cx="357811" cy="62228"/>
              </a:xfrm>
              <a:custGeom>
                <a:avLst/>
                <a:gdLst>
                  <a:gd name="T0" fmla="*/ 26 w 92"/>
                  <a:gd name="T1" fmla="*/ 0 h 16"/>
                  <a:gd name="T2" fmla="*/ 0 w 92"/>
                  <a:gd name="T3" fmla="*/ 16 h 16"/>
                  <a:gd name="T4" fmla="*/ 70 w 92"/>
                  <a:gd name="T5" fmla="*/ 16 h 16"/>
                  <a:gd name="T6" fmla="*/ 92 w 92"/>
                  <a:gd name="T7" fmla="*/ 0 h 16"/>
                  <a:gd name="T8" fmla="*/ 26 w 9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6">
                    <a:moveTo>
                      <a:pt x="26" y="0"/>
                    </a:moveTo>
                    <a:lnTo>
                      <a:pt x="0" y="16"/>
                    </a:lnTo>
                    <a:lnTo>
                      <a:pt x="70" y="16"/>
                    </a:lnTo>
                    <a:lnTo>
                      <a:pt x="92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0" lang="ja-JP" altLang="en-US" sz="1579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F93F888-2E1D-4DD6-AA48-B992DB00D966}"/>
                </a:ext>
              </a:extLst>
            </p:cNvPr>
            <p:cNvSpPr txBox="1"/>
            <p:nvPr/>
          </p:nvSpPr>
          <p:spPr>
            <a:xfrm>
              <a:off x="4025963" y="3520924"/>
              <a:ext cx="911749" cy="451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00964"/>
              <a:r>
                <a:rPr lang="ja-JP" altLang="en-US" sz="1600" b="1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ワーカーケア</a:t>
              </a:r>
              <a:endParaRPr lang="en-US" altLang="ja-JP" sz="1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algn="ctr" defTabSz="400964"/>
              <a:r>
                <a:rPr lang="ja-JP" altLang="en-US" sz="1600" b="1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ポータル</a:t>
              </a: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D199087-4EE8-496A-A9F8-DA57593F50E0}"/>
              </a:ext>
            </a:extLst>
          </p:cNvPr>
          <p:cNvGrpSpPr>
            <a:grpSpLocks noChangeAspect="1"/>
          </p:cNvGrpSpPr>
          <p:nvPr/>
        </p:nvGrpSpPr>
        <p:grpSpPr>
          <a:xfrm>
            <a:off x="7023034" y="4712973"/>
            <a:ext cx="1050203" cy="748961"/>
            <a:chOff x="0" y="0"/>
            <a:chExt cx="587375" cy="482600"/>
          </a:xfrm>
          <a:solidFill>
            <a:srgbClr val="1F497D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CFA566F6-EFB4-4F4D-A212-038744F5A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587375" cy="482600"/>
            </a:xfrm>
            <a:custGeom>
              <a:avLst/>
              <a:gdLst>
                <a:gd name="T0" fmla="*/ 169 w 195"/>
                <a:gd name="T1" fmla="*/ 0 h 160"/>
                <a:gd name="T2" fmla="*/ 25 w 195"/>
                <a:gd name="T3" fmla="*/ 0 h 160"/>
                <a:gd name="T4" fmla="*/ 25 w 195"/>
                <a:gd name="T5" fmla="*/ 111 h 160"/>
                <a:gd name="T6" fmla="*/ 0 w 195"/>
                <a:gd name="T7" fmla="*/ 160 h 160"/>
                <a:gd name="T8" fmla="*/ 7 w 195"/>
                <a:gd name="T9" fmla="*/ 160 h 160"/>
                <a:gd name="T10" fmla="*/ 30 w 195"/>
                <a:gd name="T11" fmla="*/ 115 h 160"/>
                <a:gd name="T12" fmla="*/ 49 w 195"/>
                <a:gd name="T13" fmla="*/ 115 h 160"/>
                <a:gd name="T14" fmla="*/ 46 w 195"/>
                <a:gd name="T15" fmla="*/ 116 h 160"/>
                <a:gd name="T16" fmla="*/ 39 w 195"/>
                <a:gd name="T17" fmla="*/ 127 h 160"/>
                <a:gd name="T18" fmla="*/ 39 w 195"/>
                <a:gd name="T19" fmla="*/ 160 h 160"/>
                <a:gd name="T20" fmla="*/ 156 w 195"/>
                <a:gd name="T21" fmla="*/ 160 h 160"/>
                <a:gd name="T22" fmla="*/ 156 w 195"/>
                <a:gd name="T23" fmla="*/ 128 h 160"/>
                <a:gd name="T24" fmla="*/ 148 w 195"/>
                <a:gd name="T25" fmla="*/ 117 h 160"/>
                <a:gd name="T26" fmla="*/ 144 w 195"/>
                <a:gd name="T27" fmla="*/ 115 h 160"/>
                <a:gd name="T28" fmla="*/ 164 w 195"/>
                <a:gd name="T29" fmla="*/ 115 h 160"/>
                <a:gd name="T30" fmla="*/ 187 w 195"/>
                <a:gd name="T31" fmla="*/ 160 h 160"/>
                <a:gd name="T32" fmla="*/ 195 w 195"/>
                <a:gd name="T33" fmla="*/ 160 h 160"/>
                <a:gd name="T34" fmla="*/ 169 w 195"/>
                <a:gd name="T35" fmla="*/ 111 h 160"/>
                <a:gd name="T36" fmla="*/ 169 w 195"/>
                <a:gd name="T37" fmla="*/ 0 h 160"/>
                <a:gd name="T38" fmla="*/ 129 w 195"/>
                <a:gd name="T39" fmla="*/ 108 h 160"/>
                <a:gd name="T40" fmla="*/ 110 w 195"/>
                <a:gd name="T41" fmla="*/ 101 h 160"/>
                <a:gd name="T42" fmla="*/ 110 w 195"/>
                <a:gd name="T43" fmla="*/ 100 h 160"/>
                <a:gd name="T44" fmla="*/ 111 w 195"/>
                <a:gd name="T45" fmla="*/ 100 h 160"/>
                <a:gd name="T46" fmla="*/ 122 w 195"/>
                <a:gd name="T47" fmla="*/ 77 h 160"/>
                <a:gd name="T48" fmla="*/ 130 w 195"/>
                <a:gd name="T49" fmla="*/ 63 h 160"/>
                <a:gd name="T50" fmla="*/ 115 w 195"/>
                <a:gd name="T51" fmla="*/ 49 h 160"/>
                <a:gd name="T52" fmla="*/ 110 w 195"/>
                <a:gd name="T53" fmla="*/ 49 h 160"/>
                <a:gd name="T54" fmla="*/ 97 w 195"/>
                <a:gd name="T55" fmla="*/ 45 h 160"/>
                <a:gd name="T56" fmla="*/ 97 w 195"/>
                <a:gd name="T57" fmla="*/ 45 h 160"/>
                <a:gd name="T58" fmla="*/ 84 w 195"/>
                <a:gd name="T59" fmla="*/ 50 h 160"/>
                <a:gd name="T60" fmla="*/ 79 w 195"/>
                <a:gd name="T61" fmla="*/ 49 h 160"/>
                <a:gd name="T62" fmla="*/ 64 w 195"/>
                <a:gd name="T63" fmla="*/ 63 h 160"/>
                <a:gd name="T64" fmla="*/ 73 w 195"/>
                <a:gd name="T65" fmla="*/ 77 h 160"/>
                <a:gd name="T66" fmla="*/ 83 w 195"/>
                <a:gd name="T67" fmla="*/ 99 h 160"/>
                <a:gd name="T68" fmla="*/ 84 w 195"/>
                <a:gd name="T69" fmla="*/ 100 h 160"/>
                <a:gd name="T70" fmla="*/ 84 w 195"/>
                <a:gd name="T71" fmla="*/ 100 h 160"/>
                <a:gd name="T72" fmla="*/ 65 w 195"/>
                <a:gd name="T73" fmla="*/ 108 h 160"/>
                <a:gd name="T74" fmla="*/ 31 w 195"/>
                <a:gd name="T75" fmla="*/ 108 h 160"/>
                <a:gd name="T76" fmla="*/ 31 w 195"/>
                <a:gd name="T77" fmla="*/ 7 h 160"/>
                <a:gd name="T78" fmla="*/ 163 w 195"/>
                <a:gd name="T79" fmla="*/ 7 h 160"/>
                <a:gd name="T80" fmla="*/ 163 w 195"/>
                <a:gd name="T81" fmla="*/ 108 h 160"/>
                <a:gd name="T82" fmla="*/ 129 w 195"/>
                <a:gd name="T83" fmla="*/ 108 h 160"/>
                <a:gd name="T84" fmla="*/ 68 w 195"/>
                <a:gd name="T85" fmla="*/ 63 h 160"/>
                <a:gd name="T86" fmla="*/ 79 w 195"/>
                <a:gd name="T87" fmla="*/ 52 h 160"/>
                <a:gd name="T88" fmla="*/ 81 w 195"/>
                <a:gd name="T89" fmla="*/ 53 h 160"/>
                <a:gd name="T90" fmla="*/ 73 w 195"/>
                <a:gd name="T91" fmla="*/ 72 h 160"/>
                <a:gd name="T92" fmla="*/ 68 w 195"/>
                <a:gd name="T93" fmla="*/ 63 h 160"/>
                <a:gd name="T94" fmla="*/ 122 w 195"/>
                <a:gd name="T95" fmla="*/ 72 h 160"/>
                <a:gd name="T96" fmla="*/ 114 w 195"/>
                <a:gd name="T97" fmla="*/ 52 h 160"/>
                <a:gd name="T98" fmla="*/ 115 w 195"/>
                <a:gd name="T99" fmla="*/ 52 h 160"/>
                <a:gd name="T100" fmla="*/ 126 w 195"/>
                <a:gd name="T101" fmla="*/ 63 h 160"/>
                <a:gd name="T102" fmla="*/ 122 w 195"/>
                <a:gd name="T103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0">
                  <a:moveTo>
                    <a:pt x="16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2" y="118"/>
                    <a:pt x="39" y="123"/>
                    <a:pt x="39" y="127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156" y="160"/>
                    <a:pt x="156" y="160"/>
                    <a:pt x="156" y="160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3"/>
                    <a:pt x="152" y="118"/>
                    <a:pt x="148" y="117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95" y="160"/>
                    <a:pt x="195" y="160"/>
                    <a:pt x="195" y="160"/>
                  </a:cubicBezTo>
                  <a:cubicBezTo>
                    <a:pt x="169" y="111"/>
                    <a:pt x="169" y="111"/>
                    <a:pt x="169" y="111"/>
                  </a:cubicBezTo>
                  <a:lnTo>
                    <a:pt x="169" y="0"/>
                  </a:lnTo>
                  <a:close/>
                  <a:moveTo>
                    <a:pt x="129" y="108"/>
                  </a:moveTo>
                  <a:cubicBezTo>
                    <a:pt x="110" y="101"/>
                    <a:pt x="110" y="101"/>
                    <a:pt x="110" y="101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94"/>
                    <a:pt x="122" y="86"/>
                    <a:pt x="122" y="77"/>
                  </a:cubicBezTo>
                  <a:cubicBezTo>
                    <a:pt x="127" y="74"/>
                    <a:pt x="130" y="69"/>
                    <a:pt x="130" y="63"/>
                  </a:cubicBezTo>
                  <a:cubicBezTo>
                    <a:pt x="130" y="55"/>
                    <a:pt x="123" y="49"/>
                    <a:pt x="115" y="49"/>
                  </a:cubicBezTo>
                  <a:cubicBezTo>
                    <a:pt x="113" y="49"/>
                    <a:pt x="112" y="49"/>
                    <a:pt x="110" y="49"/>
                  </a:cubicBezTo>
                  <a:cubicBezTo>
                    <a:pt x="107" y="47"/>
                    <a:pt x="102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5"/>
                    <a:pt x="88" y="47"/>
                    <a:pt x="84" y="50"/>
                  </a:cubicBezTo>
                  <a:cubicBezTo>
                    <a:pt x="83" y="49"/>
                    <a:pt x="81" y="49"/>
                    <a:pt x="79" y="49"/>
                  </a:cubicBezTo>
                  <a:cubicBezTo>
                    <a:pt x="71" y="49"/>
                    <a:pt x="64" y="55"/>
                    <a:pt x="64" y="63"/>
                  </a:cubicBezTo>
                  <a:cubicBezTo>
                    <a:pt x="64" y="69"/>
                    <a:pt x="68" y="74"/>
                    <a:pt x="73" y="77"/>
                  </a:cubicBezTo>
                  <a:cubicBezTo>
                    <a:pt x="73" y="86"/>
                    <a:pt x="77" y="94"/>
                    <a:pt x="83" y="99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108"/>
                    <a:pt x="163" y="108"/>
                    <a:pt x="163" y="108"/>
                  </a:cubicBezTo>
                  <a:lnTo>
                    <a:pt x="129" y="108"/>
                  </a:lnTo>
                  <a:close/>
                  <a:moveTo>
                    <a:pt x="68" y="63"/>
                  </a:moveTo>
                  <a:cubicBezTo>
                    <a:pt x="68" y="57"/>
                    <a:pt x="73" y="52"/>
                    <a:pt x="79" y="52"/>
                  </a:cubicBezTo>
                  <a:cubicBezTo>
                    <a:pt x="80" y="52"/>
                    <a:pt x="80" y="52"/>
                    <a:pt x="81" y="53"/>
                  </a:cubicBezTo>
                  <a:cubicBezTo>
                    <a:pt x="76" y="57"/>
                    <a:pt x="73" y="64"/>
                    <a:pt x="73" y="72"/>
                  </a:cubicBezTo>
                  <a:cubicBezTo>
                    <a:pt x="70" y="70"/>
                    <a:pt x="68" y="67"/>
                    <a:pt x="68" y="63"/>
                  </a:cubicBezTo>
                  <a:close/>
                  <a:moveTo>
                    <a:pt x="122" y="72"/>
                  </a:moveTo>
                  <a:cubicBezTo>
                    <a:pt x="121" y="64"/>
                    <a:pt x="118" y="57"/>
                    <a:pt x="114" y="52"/>
                  </a:cubicBezTo>
                  <a:cubicBezTo>
                    <a:pt x="114" y="52"/>
                    <a:pt x="115" y="52"/>
                    <a:pt x="115" y="52"/>
                  </a:cubicBezTo>
                  <a:cubicBezTo>
                    <a:pt x="121" y="52"/>
                    <a:pt x="126" y="57"/>
                    <a:pt x="126" y="63"/>
                  </a:cubicBezTo>
                  <a:cubicBezTo>
                    <a:pt x="126" y="67"/>
                    <a:pt x="124" y="70"/>
                    <a:pt x="12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95" name="Rectangle 112">
              <a:extLst>
                <a:ext uri="{FF2B5EF4-FFF2-40B4-BE49-F238E27FC236}">
                  <a16:creationId xmlns:a16="http://schemas.microsoft.com/office/drawing/2014/main" id="{07BC83EC-58B1-44FC-9073-A0E0BA6EE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60325"/>
              <a:ext cx="571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96" name="Rectangle 113">
              <a:extLst>
                <a:ext uri="{FF2B5EF4-FFF2-40B4-BE49-F238E27FC236}">
                  <a16:creationId xmlns:a16="http://schemas.microsoft.com/office/drawing/2014/main" id="{C60FE50C-C84C-40BD-B591-EBAA850F6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20650"/>
              <a:ext cx="571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97" name="Rectangle 114">
              <a:extLst>
                <a:ext uri="{FF2B5EF4-FFF2-40B4-BE49-F238E27FC236}">
                  <a16:creationId xmlns:a16="http://schemas.microsoft.com/office/drawing/2014/main" id="{2FD76ABD-C04C-4704-AAF2-0B02E0619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80975"/>
              <a:ext cx="571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98" name="Rectangle 115">
              <a:extLst>
                <a:ext uri="{FF2B5EF4-FFF2-40B4-BE49-F238E27FC236}">
                  <a16:creationId xmlns:a16="http://schemas.microsoft.com/office/drawing/2014/main" id="{0E0BD2E0-3904-4F7A-838F-E06A998C5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60325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99" name="Rectangle 116">
              <a:extLst>
                <a:ext uri="{FF2B5EF4-FFF2-40B4-BE49-F238E27FC236}">
                  <a16:creationId xmlns:a16="http://schemas.microsoft.com/office/drawing/2014/main" id="{A7BBCEC9-5F1F-464B-A3B5-801E2B3B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120650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100" name="Rectangle 117">
              <a:extLst>
                <a:ext uri="{FF2B5EF4-FFF2-40B4-BE49-F238E27FC236}">
                  <a16:creationId xmlns:a16="http://schemas.microsoft.com/office/drawing/2014/main" id="{6DCA2878-77F9-4D2D-AB57-C6EF238D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180975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82B6FF79-E653-43A6-9BC1-73E3EE74A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7" y="36512"/>
              <a:ext cx="90488" cy="90488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  <a:gd name="T10" fmla="*/ 15 w 30"/>
                <a:gd name="T11" fmla="*/ 26 h 30"/>
                <a:gd name="T12" fmla="*/ 4 w 30"/>
                <a:gd name="T13" fmla="*/ 15 h 30"/>
                <a:gd name="T14" fmla="*/ 15 w 30"/>
                <a:gd name="T15" fmla="*/ 4 h 30"/>
                <a:gd name="T16" fmla="*/ 26 w 30"/>
                <a:gd name="T17" fmla="*/ 15 h 30"/>
                <a:gd name="T18" fmla="*/ 15 w 30"/>
                <a:gd name="T1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6"/>
                  </a:moveTo>
                  <a:cubicBezTo>
                    <a:pt x="9" y="26"/>
                    <a:pt x="4" y="21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21"/>
                    <a:pt x="21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9BF2470E-F2CA-4579-91B5-E975E373C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25" y="36512"/>
              <a:ext cx="90488" cy="90488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  <a:gd name="T10" fmla="*/ 15 w 30"/>
                <a:gd name="T11" fmla="*/ 26 h 30"/>
                <a:gd name="T12" fmla="*/ 4 w 30"/>
                <a:gd name="T13" fmla="*/ 15 h 30"/>
                <a:gd name="T14" fmla="*/ 15 w 30"/>
                <a:gd name="T15" fmla="*/ 4 h 30"/>
                <a:gd name="T16" fmla="*/ 26 w 30"/>
                <a:gd name="T17" fmla="*/ 15 h 30"/>
                <a:gd name="T18" fmla="*/ 15 w 30"/>
                <a:gd name="T1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6"/>
                  </a:moveTo>
                  <a:cubicBezTo>
                    <a:pt x="9" y="26"/>
                    <a:pt x="4" y="21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21"/>
                    <a:pt x="21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17" tIns="43108" rIns="86217" bIns="4310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943" kern="0">
                <a:solidFill>
                  <a:prstClr val="black"/>
                </a:solidFill>
                <a:cs typeface="メイリオ" panose="020B0604030504040204" pitchFamily="50" charset="-128"/>
              </a:endParaRP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05F348C-8B5C-45AA-9C66-5988C5C4E606}"/>
              </a:ext>
            </a:extLst>
          </p:cNvPr>
          <p:cNvSpPr txBox="1"/>
          <p:nvPr/>
        </p:nvSpPr>
        <p:spPr>
          <a:xfrm>
            <a:off x="5993978" y="5509967"/>
            <a:ext cx="3028758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1117">
              <a:defRPr/>
            </a:pPr>
            <a:r>
              <a:rPr lang="ja-JP" altLang="en-US" sz="1508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管理者</a:t>
            </a:r>
          </a:p>
        </p:txBody>
      </p:sp>
      <p:sp>
        <p:nvSpPr>
          <p:cNvPr id="105" name="右矢印 222">
            <a:extLst>
              <a:ext uri="{FF2B5EF4-FFF2-40B4-BE49-F238E27FC236}">
                <a16:creationId xmlns:a16="http://schemas.microsoft.com/office/drawing/2014/main" id="{107600E2-6C39-4EAF-BDE9-FDE455EA69AB}"/>
              </a:ext>
            </a:extLst>
          </p:cNvPr>
          <p:cNvSpPr/>
          <p:nvPr/>
        </p:nvSpPr>
        <p:spPr>
          <a:xfrm>
            <a:off x="2851982" y="3142105"/>
            <a:ext cx="517512" cy="592836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sz="1320" kern="0">
              <a:solidFill>
                <a:prstClr val="white"/>
              </a:solidFill>
              <a:cs typeface="メイリオ" panose="020B0604030504040204" pitchFamily="50" charset="-128"/>
            </a:endParaRPr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040A0541-5034-4F66-927B-1F636B742A6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4"/>
          <a:stretch/>
        </p:blipFill>
        <p:spPr>
          <a:xfrm>
            <a:off x="6538801" y="2827139"/>
            <a:ext cx="1976144" cy="1712397"/>
          </a:xfrm>
          <a:prstGeom prst="rect">
            <a:avLst/>
          </a:prstGeom>
        </p:spPr>
      </p:pic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262BEA03-80A3-4CD2-9367-357E1F0D6C1A}"/>
              </a:ext>
            </a:extLst>
          </p:cNvPr>
          <p:cNvGrpSpPr/>
          <p:nvPr/>
        </p:nvGrpSpPr>
        <p:grpSpPr>
          <a:xfrm>
            <a:off x="1235132" y="2699717"/>
            <a:ext cx="1375843" cy="1428761"/>
            <a:chOff x="634118" y="2649556"/>
            <a:chExt cx="1342068" cy="1538646"/>
          </a:xfrm>
        </p:grpSpPr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4916B811-83E6-47AF-89B8-C34F53D7B426}"/>
                </a:ext>
              </a:extLst>
            </p:cNvPr>
            <p:cNvGrpSpPr/>
            <p:nvPr/>
          </p:nvGrpSpPr>
          <p:grpSpPr>
            <a:xfrm rot="19574967">
              <a:off x="1786373" y="3060639"/>
              <a:ext cx="189813" cy="214814"/>
              <a:chOff x="2431614" y="11683981"/>
              <a:chExt cx="216446" cy="244955"/>
            </a:xfrm>
          </p:grpSpPr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0BA8B13E-DC89-4972-9C8F-24E060932846}"/>
                  </a:ext>
                </a:extLst>
              </p:cNvPr>
              <p:cNvSpPr>
                <a:spLocks/>
              </p:cNvSpPr>
              <p:nvPr/>
            </p:nvSpPr>
            <p:spPr bwMode="auto">
              <a:xfrm rot="7193255">
                <a:off x="2496042" y="11776918"/>
                <a:ext cx="244955" cy="59081"/>
              </a:xfrm>
              <a:custGeom>
                <a:avLst/>
                <a:gdLst>
                  <a:gd name="T0" fmla="*/ 94 w 187"/>
                  <a:gd name="T1" fmla="*/ 17 h 45"/>
                  <a:gd name="T2" fmla="*/ 178 w 187"/>
                  <a:gd name="T3" fmla="*/ 44 h 45"/>
                  <a:gd name="T4" fmla="*/ 187 w 187"/>
                  <a:gd name="T5" fmla="*/ 30 h 45"/>
                  <a:gd name="T6" fmla="*/ 94 w 187"/>
                  <a:gd name="T7" fmla="*/ 0 h 45"/>
                  <a:gd name="T8" fmla="*/ 0 w 187"/>
                  <a:gd name="T9" fmla="*/ 31 h 45"/>
                  <a:gd name="T10" fmla="*/ 10 w 187"/>
                  <a:gd name="T11" fmla="*/ 45 h 45"/>
                  <a:gd name="T12" fmla="*/ 94 w 187"/>
                  <a:gd name="T1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45">
                    <a:moveTo>
                      <a:pt x="94" y="17"/>
                    </a:moveTo>
                    <a:cubicBezTo>
                      <a:pt x="125" y="17"/>
                      <a:pt x="154" y="27"/>
                      <a:pt x="178" y="44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61" y="11"/>
                      <a:pt x="129" y="0"/>
                      <a:pt x="94" y="0"/>
                    </a:cubicBezTo>
                    <a:cubicBezTo>
                      <a:pt x="59" y="0"/>
                      <a:pt x="27" y="12"/>
                      <a:pt x="0" y="3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33" y="27"/>
                      <a:pt x="62" y="17"/>
                      <a:pt x="94" y="17"/>
                    </a:cubicBezTo>
                    <a:close/>
                  </a:path>
                </a:pathLst>
              </a:cu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22" name="Freeform 92">
                <a:extLst>
                  <a:ext uri="{FF2B5EF4-FFF2-40B4-BE49-F238E27FC236}">
                    <a16:creationId xmlns:a16="http://schemas.microsoft.com/office/drawing/2014/main" id="{C29992AD-8C18-49DB-A5AA-48F08E184081}"/>
                  </a:ext>
                </a:extLst>
              </p:cNvPr>
              <p:cNvSpPr>
                <a:spLocks/>
              </p:cNvSpPr>
              <p:nvPr/>
            </p:nvSpPr>
            <p:spPr bwMode="auto">
              <a:xfrm rot="7193255">
                <a:off x="2482639" y="11756261"/>
                <a:ext cx="182554" cy="49123"/>
              </a:xfrm>
              <a:custGeom>
                <a:avLst/>
                <a:gdLst>
                  <a:gd name="T0" fmla="*/ 70 w 139"/>
                  <a:gd name="T1" fmla="*/ 17 h 37"/>
                  <a:gd name="T2" fmla="*/ 130 w 139"/>
                  <a:gd name="T3" fmla="*/ 37 h 37"/>
                  <a:gd name="T4" fmla="*/ 139 w 139"/>
                  <a:gd name="T5" fmla="*/ 23 h 37"/>
                  <a:gd name="T6" fmla="*/ 70 w 139"/>
                  <a:gd name="T7" fmla="*/ 0 h 37"/>
                  <a:gd name="T8" fmla="*/ 0 w 139"/>
                  <a:gd name="T9" fmla="*/ 23 h 37"/>
                  <a:gd name="T10" fmla="*/ 10 w 139"/>
                  <a:gd name="T11" fmla="*/ 37 h 37"/>
                  <a:gd name="T12" fmla="*/ 70 w 139"/>
                  <a:gd name="T13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37">
                    <a:moveTo>
                      <a:pt x="70" y="17"/>
                    </a:moveTo>
                    <a:cubicBezTo>
                      <a:pt x="92" y="17"/>
                      <a:pt x="113" y="24"/>
                      <a:pt x="130" y="37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20" y="9"/>
                      <a:pt x="96" y="0"/>
                      <a:pt x="70" y="0"/>
                    </a:cubicBezTo>
                    <a:cubicBezTo>
                      <a:pt x="44" y="0"/>
                      <a:pt x="20" y="9"/>
                      <a:pt x="0" y="23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27" y="24"/>
                      <a:pt x="47" y="17"/>
                      <a:pt x="70" y="17"/>
                    </a:cubicBezTo>
                    <a:close/>
                  </a:path>
                </a:pathLst>
              </a:cu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23" name="Freeform 93">
                <a:extLst>
                  <a:ext uri="{FF2B5EF4-FFF2-40B4-BE49-F238E27FC236}">
                    <a16:creationId xmlns:a16="http://schemas.microsoft.com/office/drawing/2014/main" id="{2341CF12-0383-4254-A627-DE7E82F9B66F}"/>
                  </a:ext>
                </a:extLst>
              </p:cNvPr>
              <p:cNvSpPr>
                <a:spLocks/>
              </p:cNvSpPr>
              <p:nvPr/>
            </p:nvSpPr>
            <p:spPr bwMode="auto">
              <a:xfrm rot="7193255">
                <a:off x="2470186" y="11736101"/>
                <a:ext cx="118827" cy="38502"/>
              </a:xfrm>
              <a:custGeom>
                <a:avLst/>
                <a:gdLst>
                  <a:gd name="T0" fmla="*/ 46 w 91"/>
                  <a:gd name="T1" fmla="*/ 17 h 29"/>
                  <a:gd name="T2" fmla="*/ 82 w 91"/>
                  <a:gd name="T3" fmla="*/ 29 h 29"/>
                  <a:gd name="T4" fmla="*/ 91 w 91"/>
                  <a:gd name="T5" fmla="*/ 15 h 29"/>
                  <a:gd name="T6" fmla="*/ 46 w 91"/>
                  <a:gd name="T7" fmla="*/ 0 h 29"/>
                  <a:gd name="T8" fmla="*/ 0 w 91"/>
                  <a:gd name="T9" fmla="*/ 15 h 29"/>
                  <a:gd name="T10" fmla="*/ 10 w 91"/>
                  <a:gd name="T11" fmla="*/ 29 h 29"/>
                  <a:gd name="T12" fmla="*/ 46 w 91"/>
                  <a:gd name="T1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9">
                    <a:moveTo>
                      <a:pt x="46" y="17"/>
                    </a:moveTo>
                    <a:cubicBezTo>
                      <a:pt x="59" y="17"/>
                      <a:pt x="72" y="21"/>
                      <a:pt x="82" y="29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79" y="6"/>
                      <a:pt x="63" y="0"/>
                      <a:pt x="46" y="0"/>
                    </a:cubicBezTo>
                    <a:cubicBezTo>
                      <a:pt x="29" y="0"/>
                      <a:pt x="13" y="6"/>
                      <a:pt x="0" y="15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0" y="21"/>
                      <a:pt x="32" y="17"/>
                      <a:pt x="46" y="17"/>
                    </a:cubicBezTo>
                    <a:close/>
                  </a:path>
                </a:pathLst>
              </a:cu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24" name="Oval 94">
                <a:extLst>
                  <a:ext uri="{FF2B5EF4-FFF2-40B4-BE49-F238E27FC236}">
                    <a16:creationId xmlns:a16="http://schemas.microsoft.com/office/drawing/2014/main" id="{52F37FA6-003F-437B-91D1-2D3460471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3255">
                <a:off x="2431614" y="11687523"/>
                <a:ext cx="57754" cy="57753"/>
              </a:xfrm>
              <a:prstGeom prst="ellipse">
                <a:avLst/>
              </a:pr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BE564D17-463F-481A-9E3D-387A2C3F5A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16194" y="3147002"/>
              <a:ext cx="156531" cy="360223"/>
              <a:chOff x="4152108" y="1941612"/>
              <a:chExt cx="247650" cy="569913"/>
            </a:xfrm>
            <a:solidFill>
              <a:srgbClr val="004386"/>
            </a:solidFill>
          </p:grpSpPr>
          <p:sp>
            <p:nvSpPr>
              <p:cNvPr id="118" name="Freeform 50">
                <a:extLst>
                  <a:ext uri="{FF2B5EF4-FFF2-40B4-BE49-F238E27FC236}">
                    <a16:creationId xmlns:a16="http://schemas.microsoft.com/office/drawing/2014/main" id="{02F34C6B-30A0-4203-91BF-D0BD7BEBD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2108" y="2092425"/>
                <a:ext cx="247650" cy="268288"/>
              </a:xfrm>
              <a:custGeom>
                <a:avLst/>
                <a:gdLst>
                  <a:gd name="T0" fmla="*/ 78 w 88"/>
                  <a:gd name="T1" fmla="*/ 95 h 95"/>
                  <a:gd name="T2" fmla="*/ 88 w 88"/>
                  <a:gd name="T3" fmla="*/ 85 h 95"/>
                  <a:gd name="T4" fmla="*/ 88 w 88"/>
                  <a:gd name="T5" fmla="*/ 10 h 95"/>
                  <a:gd name="T6" fmla="*/ 78 w 88"/>
                  <a:gd name="T7" fmla="*/ 0 h 95"/>
                  <a:gd name="T8" fmla="*/ 10 w 88"/>
                  <a:gd name="T9" fmla="*/ 0 h 95"/>
                  <a:gd name="T10" fmla="*/ 0 w 88"/>
                  <a:gd name="T11" fmla="*/ 10 h 95"/>
                  <a:gd name="T12" fmla="*/ 0 w 88"/>
                  <a:gd name="T13" fmla="*/ 85 h 95"/>
                  <a:gd name="T14" fmla="*/ 10 w 88"/>
                  <a:gd name="T15" fmla="*/ 95 h 95"/>
                  <a:gd name="T16" fmla="*/ 78 w 88"/>
                  <a:gd name="T17" fmla="*/ 95 h 95"/>
                  <a:gd name="T18" fmla="*/ 8 w 88"/>
                  <a:gd name="T19" fmla="*/ 85 h 95"/>
                  <a:gd name="T20" fmla="*/ 8 w 88"/>
                  <a:gd name="T21" fmla="*/ 10 h 95"/>
                  <a:gd name="T22" fmla="*/ 10 w 88"/>
                  <a:gd name="T23" fmla="*/ 8 h 95"/>
                  <a:gd name="T24" fmla="*/ 78 w 88"/>
                  <a:gd name="T25" fmla="*/ 8 h 95"/>
                  <a:gd name="T26" fmla="*/ 80 w 88"/>
                  <a:gd name="T27" fmla="*/ 10 h 95"/>
                  <a:gd name="T28" fmla="*/ 80 w 88"/>
                  <a:gd name="T29" fmla="*/ 85 h 95"/>
                  <a:gd name="T30" fmla="*/ 78 w 88"/>
                  <a:gd name="T31" fmla="*/ 87 h 95"/>
                  <a:gd name="T32" fmla="*/ 10 w 88"/>
                  <a:gd name="T33" fmla="*/ 87 h 95"/>
                  <a:gd name="T34" fmla="*/ 8 w 88"/>
                  <a:gd name="T35" fmla="*/ 8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95">
                    <a:moveTo>
                      <a:pt x="78" y="95"/>
                    </a:moveTo>
                    <a:cubicBezTo>
                      <a:pt x="83" y="95"/>
                      <a:pt x="88" y="90"/>
                      <a:pt x="88" y="85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5"/>
                      <a:pt x="83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5" y="95"/>
                      <a:pt x="10" y="95"/>
                    </a:cubicBezTo>
                    <a:lnTo>
                      <a:pt x="78" y="95"/>
                    </a:lnTo>
                    <a:close/>
                    <a:moveTo>
                      <a:pt x="8" y="85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8"/>
                      <a:pt x="10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9" y="8"/>
                      <a:pt x="80" y="9"/>
                      <a:pt x="80" y="10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0" y="86"/>
                      <a:pt x="79" y="87"/>
                      <a:pt x="78" y="87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9" y="87"/>
                      <a:pt x="8" y="86"/>
                      <a:pt x="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19" name="Freeform 51">
                <a:extLst>
                  <a:ext uri="{FF2B5EF4-FFF2-40B4-BE49-F238E27FC236}">
                    <a16:creationId xmlns:a16="http://schemas.microsoft.com/office/drawing/2014/main" id="{06935A8B-3506-4E61-98FF-663628A37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683" y="2368650"/>
                <a:ext cx="190500" cy="142875"/>
              </a:xfrm>
              <a:custGeom>
                <a:avLst/>
                <a:gdLst>
                  <a:gd name="T0" fmla="*/ 56 w 68"/>
                  <a:gd name="T1" fmla="*/ 51 h 51"/>
                  <a:gd name="T2" fmla="*/ 62 w 68"/>
                  <a:gd name="T3" fmla="*/ 46 h 51"/>
                  <a:gd name="T4" fmla="*/ 68 w 68"/>
                  <a:gd name="T5" fmla="*/ 7 h 51"/>
                  <a:gd name="T6" fmla="*/ 66 w 68"/>
                  <a:gd name="T7" fmla="*/ 2 h 51"/>
                  <a:gd name="T8" fmla="*/ 62 w 68"/>
                  <a:gd name="T9" fmla="*/ 0 h 51"/>
                  <a:gd name="T10" fmla="*/ 6 w 68"/>
                  <a:gd name="T11" fmla="*/ 0 h 51"/>
                  <a:gd name="T12" fmla="*/ 2 w 68"/>
                  <a:gd name="T13" fmla="*/ 2 h 51"/>
                  <a:gd name="T14" fmla="*/ 0 w 68"/>
                  <a:gd name="T15" fmla="*/ 7 h 51"/>
                  <a:gd name="T16" fmla="*/ 6 w 68"/>
                  <a:gd name="T17" fmla="*/ 46 h 51"/>
                  <a:gd name="T18" fmla="*/ 12 w 68"/>
                  <a:gd name="T19" fmla="*/ 51 h 51"/>
                  <a:gd name="T20" fmla="*/ 56 w 68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51">
                    <a:moveTo>
                      <a:pt x="56" y="51"/>
                    </a:moveTo>
                    <a:cubicBezTo>
                      <a:pt x="59" y="51"/>
                      <a:pt x="62" y="49"/>
                      <a:pt x="62" y="46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5"/>
                      <a:pt x="67" y="3"/>
                      <a:pt x="66" y="2"/>
                    </a:cubicBezTo>
                    <a:cubicBezTo>
                      <a:pt x="65" y="1"/>
                      <a:pt x="64" y="0"/>
                      <a:pt x="6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9"/>
                      <a:pt x="9" y="51"/>
                      <a:pt x="12" y="51"/>
                    </a:cubicBezTo>
                    <a:lnTo>
                      <a:pt x="56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20" name="Freeform 52">
                <a:extLst>
                  <a:ext uri="{FF2B5EF4-FFF2-40B4-BE49-F238E27FC236}">
                    <a16:creationId xmlns:a16="http://schemas.microsoft.com/office/drawing/2014/main" id="{72B3D409-AD77-4B3D-B392-34E0E37F5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683" y="1941612"/>
                <a:ext cx="190500" cy="142875"/>
              </a:xfrm>
              <a:custGeom>
                <a:avLst/>
                <a:gdLst>
                  <a:gd name="T0" fmla="*/ 6 w 68"/>
                  <a:gd name="T1" fmla="*/ 51 h 51"/>
                  <a:gd name="T2" fmla="*/ 62 w 68"/>
                  <a:gd name="T3" fmla="*/ 51 h 51"/>
                  <a:gd name="T4" fmla="*/ 62 w 68"/>
                  <a:gd name="T5" fmla="*/ 51 h 51"/>
                  <a:gd name="T6" fmla="*/ 68 w 68"/>
                  <a:gd name="T7" fmla="*/ 45 h 51"/>
                  <a:gd name="T8" fmla="*/ 68 w 68"/>
                  <a:gd name="T9" fmla="*/ 43 h 51"/>
                  <a:gd name="T10" fmla="*/ 62 w 68"/>
                  <a:gd name="T11" fmla="*/ 5 h 51"/>
                  <a:gd name="T12" fmla="*/ 56 w 68"/>
                  <a:gd name="T13" fmla="*/ 0 h 51"/>
                  <a:gd name="T14" fmla="*/ 12 w 68"/>
                  <a:gd name="T15" fmla="*/ 0 h 51"/>
                  <a:gd name="T16" fmla="*/ 6 w 68"/>
                  <a:gd name="T17" fmla="*/ 5 h 51"/>
                  <a:gd name="T18" fmla="*/ 0 w 68"/>
                  <a:gd name="T19" fmla="*/ 44 h 51"/>
                  <a:gd name="T20" fmla="*/ 2 w 68"/>
                  <a:gd name="T21" fmla="*/ 49 h 51"/>
                  <a:gd name="T22" fmla="*/ 6 w 68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51">
                    <a:moveTo>
                      <a:pt x="6" y="51"/>
                    </a:moveTo>
                    <a:cubicBezTo>
                      <a:pt x="62" y="51"/>
                      <a:pt x="62" y="51"/>
                      <a:pt x="62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5" y="51"/>
                      <a:pt x="68" y="49"/>
                      <a:pt x="68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6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0" y="48"/>
                      <a:pt x="2" y="49"/>
                    </a:cubicBezTo>
                    <a:cubicBezTo>
                      <a:pt x="3" y="51"/>
                      <a:pt x="4" y="51"/>
                      <a:pt x="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C0D87D57-5B48-4143-BD9C-4492FB434360}"/>
                </a:ext>
              </a:extLst>
            </p:cNvPr>
            <p:cNvGrpSpPr/>
            <p:nvPr/>
          </p:nvGrpSpPr>
          <p:grpSpPr>
            <a:xfrm>
              <a:off x="953752" y="3042256"/>
              <a:ext cx="550587" cy="647551"/>
              <a:chOff x="231775" y="3638550"/>
              <a:chExt cx="1036638" cy="1219201"/>
            </a:xfrm>
          </p:grpSpPr>
          <p:sp>
            <p:nvSpPr>
              <p:cNvPr id="116" name="Freeform 64">
                <a:extLst>
                  <a:ext uri="{FF2B5EF4-FFF2-40B4-BE49-F238E27FC236}">
                    <a16:creationId xmlns:a16="http://schemas.microsoft.com/office/drawing/2014/main" id="{4634C972-57AF-4DC9-ACDF-4544146E5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75" y="4049713"/>
                <a:ext cx="1036638" cy="808038"/>
              </a:xfrm>
              <a:custGeom>
                <a:avLst/>
                <a:gdLst>
                  <a:gd name="T0" fmla="*/ 294 w 314"/>
                  <a:gd name="T1" fmla="*/ 126 h 244"/>
                  <a:gd name="T2" fmla="*/ 191 w 314"/>
                  <a:gd name="T3" fmla="*/ 83 h 244"/>
                  <a:gd name="T4" fmla="*/ 236 w 314"/>
                  <a:gd name="T5" fmla="*/ 11 h 244"/>
                  <a:gd name="T6" fmla="*/ 236 w 314"/>
                  <a:gd name="T7" fmla="*/ 0 h 244"/>
                  <a:gd name="T8" fmla="*/ 224 w 314"/>
                  <a:gd name="T9" fmla="*/ 0 h 244"/>
                  <a:gd name="T10" fmla="*/ 90 w 314"/>
                  <a:gd name="T11" fmla="*/ 0 h 244"/>
                  <a:gd name="T12" fmla="*/ 77 w 314"/>
                  <a:gd name="T13" fmla="*/ 0 h 244"/>
                  <a:gd name="T14" fmla="*/ 77 w 314"/>
                  <a:gd name="T15" fmla="*/ 11 h 244"/>
                  <a:gd name="T16" fmla="*/ 122 w 314"/>
                  <a:gd name="T17" fmla="*/ 83 h 244"/>
                  <a:gd name="T18" fmla="*/ 20 w 314"/>
                  <a:gd name="T19" fmla="*/ 126 h 244"/>
                  <a:gd name="T20" fmla="*/ 0 w 314"/>
                  <a:gd name="T21" fmla="*/ 156 h 244"/>
                  <a:gd name="T22" fmla="*/ 0 w 314"/>
                  <a:gd name="T23" fmla="*/ 244 h 244"/>
                  <a:gd name="T24" fmla="*/ 314 w 314"/>
                  <a:gd name="T25" fmla="*/ 244 h 244"/>
                  <a:gd name="T26" fmla="*/ 314 w 314"/>
                  <a:gd name="T27" fmla="*/ 156 h 244"/>
                  <a:gd name="T28" fmla="*/ 294 w 314"/>
                  <a:gd name="T29" fmla="*/ 12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4" h="244">
                    <a:moveTo>
                      <a:pt x="294" y="126"/>
                    </a:moveTo>
                    <a:cubicBezTo>
                      <a:pt x="191" y="83"/>
                      <a:pt x="191" y="83"/>
                      <a:pt x="191" y="83"/>
                    </a:cubicBezTo>
                    <a:cubicBezTo>
                      <a:pt x="218" y="70"/>
                      <a:pt x="236" y="43"/>
                      <a:pt x="236" y="11"/>
                    </a:cubicBezTo>
                    <a:cubicBezTo>
                      <a:pt x="236" y="10"/>
                      <a:pt x="236" y="2"/>
                      <a:pt x="23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2"/>
                      <a:pt x="77" y="10"/>
                      <a:pt x="77" y="11"/>
                    </a:cubicBezTo>
                    <a:cubicBezTo>
                      <a:pt x="77" y="43"/>
                      <a:pt x="95" y="70"/>
                      <a:pt x="122" y="83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9" y="131"/>
                      <a:pt x="0" y="144"/>
                      <a:pt x="0" y="156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314" y="244"/>
                      <a:pt x="314" y="244"/>
                      <a:pt x="314" y="244"/>
                    </a:cubicBezTo>
                    <a:cubicBezTo>
                      <a:pt x="314" y="156"/>
                      <a:pt x="314" y="156"/>
                      <a:pt x="314" y="156"/>
                    </a:cubicBezTo>
                    <a:cubicBezTo>
                      <a:pt x="314" y="144"/>
                      <a:pt x="305" y="131"/>
                      <a:pt x="294" y="126"/>
                    </a:cubicBezTo>
                    <a:close/>
                  </a:path>
                </a:pathLst>
              </a:custGeom>
              <a:solidFill>
                <a:srgbClr val="014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17" name="Freeform 65">
                <a:extLst>
                  <a:ext uri="{FF2B5EF4-FFF2-40B4-BE49-F238E27FC236}">
                    <a16:creationId xmlns:a16="http://schemas.microsoft.com/office/drawing/2014/main" id="{F071547F-031F-40D8-B617-7E2F4DFCD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25" y="3638550"/>
                <a:ext cx="690563" cy="390525"/>
              </a:xfrm>
              <a:custGeom>
                <a:avLst/>
                <a:gdLst>
                  <a:gd name="T0" fmla="*/ 190 w 209"/>
                  <a:gd name="T1" fmla="*/ 82 h 118"/>
                  <a:gd name="T2" fmla="*/ 131 w 209"/>
                  <a:gd name="T3" fmla="*/ 17 h 118"/>
                  <a:gd name="T4" fmla="*/ 123 w 209"/>
                  <a:gd name="T5" fmla="*/ 51 h 118"/>
                  <a:gd name="T6" fmla="*/ 118 w 209"/>
                  <a:gd name="T7" fmla="*/ 64 h 118"/>
                  <a:gd name="T8" fmla="*/ 118 w 209"/>
                  <a:gd name="T9" fmla="*/ 50 h 118"/>
                  <a:gd name="T10" fmla="*/ 118 w 209"/>
                  <a:gd name="T11" fmla="*/ 28 h 118"/>
                  <a:gd name="T12" fmla="*/ 118 w 209"/>
                  <a:gd name="T13" fmla="*/ 11 h 118"/>
                  <a:gd name="T14" fmla="*/ 105 w 209"/>
                  <a:gd name="T15" fmla="*/ 0 h 118"/>
                  <a:gd name="T16" fmla="*/ 92 w 209"/>
                  <a:gd name="T17" fmla="*/ 11 h 118"/>
                  <a:gd name="T18" fmla="*/ 92 w 209"/>
                  <a:gd name="T19" fmla="*/ 28 h 118"/>
                  <a:gd name="T20" fmla="*/ 92 w 209"/>
                  <a:gd name="T21" fmla="*/ 50 h 118"/>
                  <a:gd name="T22" fmla="*/ 92 w 209"/>
                  <a:gd name="T23" fmla="*/ 64 h 118"/>
                  <a:gd name="T24" fmla="*/ 87 w 209"/>
                  <a:gd name="T25" fmla="*/ 51 h 118"/>
                  <a:gd name="T26" fmla="*/ 79 w 209"/>
                  <a:gd name="T27" fmla="*/ 17 h 118"/>
                  <a:gd name="T28" fmla="*/ 20 w 209"/>
                  <a:gd name="T29" fmla="*/ 82 h 118"/>
                  <a:gd name="T30" fmla="*/ 0 w 209"/>
                  <a:gd name="T31" fmla="*/ 99 h 118"/>
                  <a:gd name="T32" fmla="*/ 0 w 209"/>
                  <a:gd name="T33" fmla="*/ 118 h 118"/>
                  <a:gd name="T34" fmla="*/ 209 w 209"/>
                  <a:gd name="T35" fmla="*/ 118 h 118"/>
                  <a:gd name="T36" fmla="*/ 209 w 209"/>
                  <a:gd name="T37" fmla="*/ 99 h 118"/>
                  <a:gd name="T38" fmla="*/ 190 w 209"/>
                  <a:gd name="T39" fmla="*/ 8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9" h="118">
                    <a:moveTo>
                      <a:pt x="190" y="82"/>
                    </a:moveTo>
                    <a:cubicBezTo>
                      <a:pt x="185" y="49"/>
                      <a:pt x="169" y="23"/>
                      <a:pt x="131" y="17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18" y="64"/>
                      <a:pt x="118" y="64"/>
                      <a:pt x="118" y="64"/>
                    </a:cubicBezTo>
                    <a:cubicBezTo>
                      <a:pt x="118" y="50"/>
                      <a:pt x="118" y="50"/>
                      <a:pt x="118" y="50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5"/>
                      <a:pt x="112" y="0"/>
                      <a:pt x="105" y="0"/>
                    </a:cubicBezTo>
                    <a:cubicBezTo>
                      <a:pt x="98" y="0"/>
                      <a:pt x="92" y="5"/>
                      <a:pt x="92" y="11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41" y="22"/>
                      <a:pt x="24" y="49"/>
                      <a:pt x="20" y="82"/>
                    </a:cubicBezTo>
                    <a:cubicBezTo>
                      <a:pt x="9" y="82"/>
                      <a:pt x="0" y="90"/>
                      <a:pt x="0" y="9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99"/>
                      <a:pt x="209" y="99"/>
                      <a:pt x="209" y="99"/>
                    </a:cubicBezTo>
                    <a:cubicBezTo>
                      <a:pt x="209" y="90"/>
                      <a:pt x="200" y="82"/>
                      <a:pt x="190" y="82"/>
                    </a:cubicBezTo>
                    <a:close/>
                  </a:path>
                </a:pathLst>
              </a:custGeom>
              <a:solidFill>
                <a:srgbClr val="014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</p:grpSp>
        <p:sp>
          <p:nvSpPr>
            <p:cNvPr id="111" name="吹き出し: 円形 110">
              <a:extLst>
                <a:ext uri="{FF2B5EF4-FFF2-40B4-BE49-F238E27FC236}">
                  <a16:creationId xmlns:a16="http://schemas.microsoft.com/office/drawing/2014/main" id="{920F6BAA-E64D-43F0-A781-AC8478707711}"/>
                </a:ext>
              </a:extLst>
            </p:cNvPr>
            <p:cNvSpPr/>
            <p:nvPr/>
          </p:nvSpPr>
          <p:spPr>
            <a:xfrm>
              <a:off x="1319064" y="2649556"/>
              <a:ext cx="407058" cy="403548"/>
            </a:xfrm>
            <a:prstGeom prst="wedgeEllipseCallout">
              <a:avLst>
                <a:gd name="adj1" fmla="val 11526"/>
                <a:gd name="adj2" fmla="val 6526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9"/>
            </a:p>
          </p:txBody>
        </p: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FB810F74-0E5F-44AB-9315-3B9E10F05C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75410" y="2733962"/>
              <a:ext cx="297783" cy="287225"/>
              <a:chOff x="7919245" y="2113062"/>
              <a:chExt cx="447675" cy="431801"/>
            </a:xfrm>
            <a:solidFill>
              <a:srgbClr val="004386"/>
            </a:solidFill>
          </p:grpSpPr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E59814CA-BD0A-49BF-85A8-94C38BE86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9883" y="2273400"/>
                <a:ext cx="409575" cy="271463"/>
              </a:xfrm>
              <a:custGeom>
                <a:avLst/>
                <a:gdLst>
                  <a:gd name="T0" fmla="*/ 68 w 146"/>
                  <a:gd name="T1" fmla="*/ 69 h 97"/>
                  <a:gd name="T2" fmla="*/ 68 w 146"/>
                  <a:gd name="T3" fmla="*/ 69 h 97"/>
                  <a:gd name="T4" fmla="*/ 65 w 146"/>
                  <a:gd name="T5" fmla="*/ 66 h 97"/>
                  <a:gd name="T6" fmla="*/ 53 w 146"/>
                  <a:gd name="T7" fmla="*/ 0 h 97"/>
                  <a:gd name="T8" fmla="*/ 40 w 146"/>
                  <a:gd name="T9" fmla="*/ 43 h 97"/>
                  <a:gd name="T10" fmla="*/ 37 w 146"/>
                  <a:gd name="T11" fmla="*/ 46 h 97"/>
                  <a:gd name="T12" fmla="*/ 34 w 146"/>
                  <a:gd name="T13" fmla="*/ 43 h 97"/>
                  <a:gd name="T14" fmla="*/ 28 w 146"/>
                  <a:gd name="T15" fmla="*/ 17 h 97"/>
                  <a:gd name="T16" fmla="*/ 0 w 146"/>
                  <a:gd name="T17" fmla="*/ 17 h 97"/>
                  <a:gd name="T18" fmla="*/ 73 w 146"/>
                  <a:gd name="T19" fmla="*/ 97 h 97"/>
                  <a:gd name="T20" fmla="*/ 146 w 146"/>
                  <a:gd name="T21" fmla="*/ 17 h 97"/>
                  <a:gd name="T22" fmla="*/ 82 w 146"/>
                  <a:gd name="T23" fmla="*/ 17 h 97"/>
                  <a:gd name="T24" fmla="*/ 71 w 146"/>
                  <a:gd name="T25" fmla="*/ 66 h 97"/>
                  <a:gd name="T26" fmla="*/ 68 w 146"/>
                  <a:gd name="T27" fmla="*/ 6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6" h="97">
                    <a:moveTo>
                      <a:pt x="68" y="69"/>
                    </a:moveTo>
                    <a:cubicBezTo>
                      <a:pt x="68" y="69"/>
                      <a:pt x="68" y="69"/>
                      <a:pt x="68" y="69"/>
                    </a:cubicBezTo>
                    <a:cubicBezTo>
                      <a:pt x="66" y="69"/>
                      <a:pt x="65" y="68"/>
                      <a:pt x="65" y="66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5"/>
                      <a:pt x="39" y="46"/>
                      <a:pt x="37" y="46"/>
                    </a:cubicBezTo>
                    <a:cubicBezTo>
                      <a:pt x="36" y="46"/>
                      <a:pt x="35" y="45"/>
                      <a:pt x="34" y="43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9" y="63"/>
                      <a:pt x="73" y="97"/>
                      <a:pt x="73" y="97"/>
                    </a:cubicBezTo>
                    <a:cubicBezTo>
                      <a:pt x="73" y="97"/>
                      <a:pt x="126" y="63"/>
                      <a:pt x="146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8"/>
                      <a:pt x="69" y="69"/>
                      <a:pt x="6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15" name="Freeform 24">
                <a:extLst>
                  <a:ext uri="{FF2B5EF4-FFF2-40B4-BE49-F238E27FC236}">
                    <a16:creationId xmlns:a16="http://schemas.microsoft.com/office/drawing/2014/main" id="{B080B5DC-CB12-45BD-B533-7DF7D1AEF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245" y="2113062"/>
                <a:ext cx="447675" cy="303213"/>
              </a:xfrm>
              <a:custGeom>
                <a:avLst/>
                <a:gdLst>
                  <a:gd name="T0" fmla="*/ 5 w 159"/>
                  <a:gd name="T1" fmla="*/ 68 h 108"/>
                  <a:gd name="T2" fmla="*/ 37 w 159"/>
                  <a:gd name="T3" fmla="*/ 68 h 108"/>
                  <a:gd name="T4" fmla="*/ 40 w 159"/>
                  <a:gd name="T5" fmla="*/ 70 h 108"/>
                  <a:gd name="T6" fmla="*/ 44 w 159"/>
                  <a:gd name="T7" fmla="*/ 88 h 108"/>
                  <a:gd name="T8" fmla="*/ 57 w 159"/>
                  <a:gd name="T9" fmla="*/ 43 h 108"/>
                  <a:gd name="T10" fmla="*/ 60 w 159"/>
                  <a:gd name="T11" fmla="*/ 41 h 108"/>
                  <a:gd name="T12" fmla="*/ 63 w 159"/>
                  <a:gd name="T13" fmla="*/ 44 h 108"/>
                  <a:gd name="T14" fmla="*/ 75 w 159"/>
                  <a:gd name="T15" fmla="*/ 108 h 108"/>
                  <a:gd name="T16" fmla="*/ 84 w 159"/>
                  <a:gd name="T17" fmla="*/ 70 h 108"/>
                  <a:gd name="T18" fmla="*/ 87 w 159"/>
                  <a:gd name="T19" fmla="*/ 68 h 108"/>
                  <a:gd name="T20" fmla="*/ 155 w 159"/>
                  <a:gd name="T21" fmla="*/ 68 h 108"/>
                  <a:gd name="T22" fmla="*/ 159 w 159"/>
                  <a:gd name="T23" fmla="*/ 42 h 108"/>
                  <a:gd name="T24" fmla="*/ 159 w 159"/>
                  <a:gd name="T25" fmla="*/ 42 h 108"/>
                  <a:gd name="T26" fmla="*/ 159 w 159"/>
                  <a:gd name="T27" fmla="*/ 40 h 108"/>
                  <a:gd name="T28" fmla="*/ 121 w 159"/>
                  <a:gd name="T29" fmla="*/ 0 h 108"/>
                  <a:gd name="T30" fmla="*/ 80 w 159"/>
                  <a:gd name="T31" fmla="*/ 31 h 108"/>
                  <a:gd name="T32" fmla="*/ 79 w 159"/>
                  <a:gd name="T33" fmla="*/ 31 h 108"/>
                  <a:gd name="T34" fmla="*/ 39 w 159"/>
                  <a:gd name="T35" fmla="*/ 0 h 108"/>
                  <a:gd name="T36" fmla="*/ 0 w 159"/>
                  <a:gd name="T37" fmla="*/ 40 h 108"/>
                  <a:gd name="T38" fmla="*/ 0 w 159"/>
                  <a:gd name="T39" fmla="*/ 42 h 108"/>
                  <a:gd name="T40" fmla="*/ 0 w 159"/>
                  <a:gd name="T41" fmla="*/ 42 h 108"/>
                  <a:gd name="T42" fmla="*/ 5 w 159"/>
                  <a:gd name="T43" fmla="*/ 6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" h="108">
                    <a:moveTo>
                      <a:pt x="5" y="68"/>
                    </a:moveTo>
                    <a:cubicBezTo>
                      <a:pt x="37" y="68"/>
                      <a:pt x="37" y="68"/>
                      <a:pt x="37" y="68"/>
                    </a:cubicBezTo>
                    <a:cubicBezTo>
                      <a:pt x="39" y="68"/>
                      <a:pt x="40" y="69"/>
                      <a:pt x="40" y="70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8" y="42"/>
                      <a:pt x="59" y="41"/>
                      <a:pt x="60" y="41"/>
                    </a:cubicBezTo>
                    <a:cubicBezTo>
                      <a:pt x="62" y="41"/>
                      <a:pt x="63" y="42"/>
                      <a:pt x="63" y="44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69"/>
                      <a:pt x="85" y="68"/>
                      <a:pt x="87" y="68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8" y="60"/>
                      <a:pt x="159" y="51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1"/>
                      <a:pt x="159" y="40"/>
                    </a:cubicBezTo>
                    <a:cubicBezTo>
                      <a:pt x="159" y="18"/>
                      <a:pt x="143" y="0"/>
                      <a:pt x="121" y="0"/>
                    </a:cubicBezTo>
                    <a:cubicBezTo>
                      <a:pt x="103" y="0"/>
                      <a:pt x="86" y="10"/>
                      <a:pt x="80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3" y="10"/>
                      <a:pt x="57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0" y="41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1"/>
                      <a:pt x="2" y="60"/>
                      <a:pt x="5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</p:grp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CC118571-91C3-42E2-B85B-5FD912188837}"/>
                </a:ext>
              </a:extLst>
            </p:cNvPr>
            <p:cNvSpPr txBox="1"/>
            <p:nvPr/>
          </p:nvSpPr>
          <p:spPr>
            <a:xfrm>
              <a:off x="634118" y="3827063"/>
              <a:ext cx="1271450" cy="36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964"/>
              <a:r>
                <a:rPr lang="ja-JP" altLang="en-US" sz="1579" dirty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脈拍データ</a:t>
              </a:r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B224E632-3A4E-43B4-B218-F8ED4B988598}"/>
              </a:ext>
            </a:extLst>
          </p:cNvPr>
          <p:cNvGrpSpPr/>
          <p:nvPr/>
        </p:nvGrpSpPr>
        <p:grpSpPr>
          <a:xfrm>
            <a:off x="1293896" y="4178970"/>
            <a:ext cx="1500528" cy="1343548"/>
            <a:chOff x="645964" y="4270313"/>
            <a:chExt cx="1526984" cy="1537767"/>
          </a:xfrm>
        </p:grpSpPr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14C411DB-C7B5-4491-8A7D-B28DB656B2D3}"/>
                </a:ext>
              </a:extLst>
            </p:cNvPr>
            <p:cNvGrpSpPr/>
            <p:nvPr/>
          </p:nvGrpSpPr>
          <p:grpSpPr>
            <a:xfrm rot="19574967">
              <a:off x="1983135" y="4691618"/>
              <a:ext cx="189813" cy="214814"/>
              <a:chOff x="2431614" y="11683981"/>
              <a:chExt cx="216446" cy="244955"/>
            </a:xfrm>
          </p:grpSpPr>
          <p:sp>
            <p:nvSpPr>
              <p:cNvPr id="144" name="Freeform 91">
                <a:extLst>
                  <a:ext uri="{FF2B5EF4-FFF2-40B4-BE49-F238E27FC236}">
                    <a16:creationId xmlns:a16="http://schemas.microsoft.com/office/drawing/2014/main" id="{3381B585-6C6A-4101-98BE-1CEF748614FD}"/>
                  </a:ext>
                </a:extLst>
              </p:cNvPr>
              <p:cNvSpPr>
                <a:spLocks/>
              </p:cNvSpPr>
              <p:nvPr/>
            </p:nvSpPr>
            <p:spPr bwMode="auto">
              <a:xfrm rot="7193255">
                <a:off x="2496042" y="11776918"/>
                <a:ext cx="244955" cy="59081"/>
              </a:xfrm>
              <a:custGeom>
                <a:avLst/>
                <a:gdLst>
                  <a:gd name="T0" fmla="*/ 94 w 187"/>
                  <a:gd name="T1" fmla="*/ 17 h 45"/>
                  <a:gd name="T2" fmla="*/ 178 w 187"/>
                  <a:gd name="T3" fmla="*/ 44 h 45"/>
                  <a:gd name="T4" fmla="*/ 187 w 187"/>
                  <a:gd name="T5" fmla="*/ 30 h 45"/>
                  <a:gd name="T6" fmla="*/ 94 w 187"/>
                  <a:gd name="T7" fmla="*/ 0 h 45"/>
                  <a:gd name="T8" fmla="*/ 0 w 187"/>
                  <a:gd name="T9" fmla="*/ 31 h 45"/>
                  <a:gd name="T10" fmla="*/ 10 w 187"/>
                  <a:gd name="T11" fmla="*/ 45 h 45"/>
                  <a:gd name="T12" fmla="*/ 94 w 187"/>
                  <a:gd name="T1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45">
                    <a:moveTo>
                      <a:pt x="94" y="17"/>
                    </a:moveTo>
                    <a:cubicBezTo>
                      <a:pt x="125" y="17"/>
                      <a:pt x="154" y="27"/>
                      <a:pt x="178" y="44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61" y="11"/>
                      <a:pt x="129" y="0"/>
                      <a:pt x="94" y="0"/>
                    </a:cubicBezTo>
                    <a:cubicBezTo>
                      <a:pt x="59" y="0"/>
                      <a:pt x="27" y="12"/>
                      <a:pt x="0" y="3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33" y="27"/>
                      <a:pt x="62" y="17"/>
                      <a:pt x="94" y="17"/>
                    </a:cubicBezTo>
                    <a:close/>
                  </a:path>
                </a:pathLst>
              </a:cu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45" name="Freeform 92">
                <a:extLst>
                  <a:ext uri="{FF2B5EF4-FFF2-40B4-BE49-F238E27FC236}">
                    <a16:creationId xmlns:a16="http://schemas.microsoft.com/office/drawing/2014/main" id="{394674B5-5E17-4912-9BB0-8E724BF84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7193255">
                <a:off x="2482639" y="11756261"/>
                <a:ext cx="182554" cy="49123"/>
              </a:xfrm>
              <a:custGeom>
                <a:avLst/>
                <a:gdLst>
                  <a:gd name="T0" fmla="*/ 70 w 139"/>
                  <a:gd name="T1" fmla="*/ 17 h 37"/>
                  <a:gd name="T2" fmla="*/ 130 w 139"/>
                  <a:gd name="T3" fmla="*/ 37 h 37"/>
                  <a:gd name="T4" fmla="*/ 139 w 139"/>
                  <a:gd name="T5" fmla="*/ 23 h 37"/>
                  <a:gd name="T6" fmla="*/ 70 w 139"/>
                  <a:gd name="T7" fmla="*/ 0 h 37"/>
                  <a:gd name="T8" fmla="*/ 0 w 139"/>
                  <a:gd name="T9" fmla="*/ 23 h 37"/>
                  <a:gd name="T10" fmla="*/ 10 w 139"/>
                  <a:gd name="T11" fmla="*/ 37 h 37"/>
                  <a:gd name="T12" fmla="*/ 70 w 139"/>
                  <a:gd name="T13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37">
                    <a:moveTo>
                      <a:pt x="70" y="17"/>
                    </a:moveTo>
                    <a:cubicBezTo>
                      <a:pt x="92" y="17"/>
                      <a:pt x="113" y="24"/>
                      <a:pt x="130" y="37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20" y="9"/>
                      <a:pt x="96" y="0"/>
                      <a:pt x="70" y="0"/>
                    </a:cubicBezTo>
                    <a:cubicBezTo>
                      <a:pt x="44" y="0"/>
                      <a:pt x="20" y="9"/>
                      <a:pt x="0" y="23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27" y="24"/>
                      <a:pt x="47" y="17"/>
                      <a:pt x="70" y="17"/>
                    </a:cubicBezTo>
                    <a:close/>
                  </a:path>
                </a:pathLst>
              </a:cu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46" name="Freeform 93">
                <a:extLst>
                  <a:ext uri="{FF2B5EF4-FFF2-40B4-BE49-F238E27FC236}">
                    <a16:creationId xmlns:a16="http://schemas.microsoft.com/office/drawing/2014/main" id="{80F32957-A533-4580-A008-67741F78488A}"/>
                  </a:ext>
                </a:extLst>
              </p:cNvPr>
              <p:cNvSpPr>
                <a:spLocks/>
              </p:cNvSpPr>
              <p:nvPr/>
            </p:nvSpPr>
            <p:spPr bwMode="auto">
              <a:xfrm rot="7193255">
                <a:off x="2470186" y="11736101"/>
                <a:ext cx="118827" cy="38502"/>
              </a:xfrm>
              <a:custGeom>
                <a:avLst/>
                <a:gdLst>
                  <a:gd name="T0" fmla="*/ 46 w 91"/>
                  <a:gd name="T1" fmla="*/ 17 h 29"/>
                  <a:gd name="T2" fmla="*/ 82 w 91"/>
                  <a:gd name="T3" fmla="*/ 29 h 29"/>
                  <a:gd name="T4" fmla="*/ 91 w 91"/>
                  <a:gd name="T5" fmla="*/ 15 h 29"/>
                  <a:gd name="T6" fmla="*/ 46 w 91"/>
                  <a:gd name="T7" fmla="*/ 0 h 29"/>
                  <a:gd name="T8" fmla="*/ 0 w 91"/>
                  <a:gd name="T9" fmla="*/ 15 h 29"/>
                  <a:gd name="T10" fmla="*/ 10 w 91"/>
                  <a:gd name="T11" fmla="*/ 29 h 29"/>
                  <a:gd name="T12" fmla="*/ 46 w 91"/>
                  <a:gd name="T1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9">
                    <a:moveTo>
                      <a:pt x="46" y="17"/>
                    </a:moveTo>
                    <a:cubicBezTo>
                      <a:pt x="59" y="17"/>
                      <a:pt x="72" y="21"/>
                      <a:pt x="82" y="29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79" y="6"/>
                      <a:pt x="63" y="0"/>
                      <a:pt x="46" y="0"/>
                    </a:cubicBezTo>
                    <a:cubicBezTo>
                      <a:pt x="29" y="0"/>
                      <a:pt x="13" y="6"/>
                      <a:pt x="0" y="15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0" y="21"/>
                      <a:pt x="32" y="17"/>
                      <a:pt x="46" y="17"/>
                    </a:cubicBezTo>
                    <a:close/>
                  </a:path>
                </a:pathLst>
              </a:cu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47" name="Oval 94">
                <a:extLst>
                  <a:ext uri="{FF2B5EF4-FFF2-40B4-BE49-F238E27FC236}">
                    <a16:creationId xmlns:a16="http://schemas.microsoft.com/office/drawing/2014/main" id="{42CFB955-7753-4C3B-9EA5-E5B9C0B7F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3255">
                <a:off x="2431614" y="11687523"/>
                <a:ext cx="57754" cy="57753"/>
              </a:xfrm>
              <a:prstGeom prst="ellipse">
                <a:avLst/>
              </a:prstGeom>
              <a:solidFill>
                <a:srgbClr val="0E3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17" tIns="43108" rIns="86217" bIns="431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sz="1697" dirty="0">
                  <a:solidFill>
                    <a:prstClr val="black"/>
                  </a:solidFill>
                  <a:latin typeface="メイリオ"/>
                  <a:ea typeface="メイリオ"/>
                </a:endParaRPr>
              </a:p>
            </p:txBody>
          </p:sp>
        </p:grp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AEFA8ADB-DD47-48EA-821C-D8A46C3FD79F}"/>
                </a:ext>
              </a:extLst>
            </p:cNvPr>
            <p:cNvGrpSpPr/>
            <p:nvPr/>
          </p:nvGrpSpPr>
          <p:grpSpPr>
            <a:xfrm>
              <a:off x="1062087" y="4270313"/>
              <a:ext cx="362849" cy="890984"/>
              <a:chOff x="7285511" y="6523394"/>
              <a:chExt cx="413761" cy="1016000"/>
            </a:xfrm>
          </p:grpSpPr>
          <p:grpSp>
            <p:nvGrpSpPr>
              <p:cNvPr id="133" name="グループ化 132">
                <a:extLst>
                  <a:ext uri="{FF2B5EF4-FFF2-40B4-BE49-F238E27FC236}">
                    <a16:creationId xmlns:a16="http://schemas.microsoft.com/office/drawing/2014/main" id="{FDDE79AD-1B4E-4C69-8512-AC38DD566E77}"/>
                  </a:ext>
                </a:extLst>
              </p:cNvPr>
              <p:cNvGrpSpPr/>
              <p:nvPr/>
            </p:nvGrpSpPr>
            <p:grpSpPr>
              <a:xfrm flipH="1">
                <a:off x="7425821" y="6523394"/>
                <a:ext cx="265092" cy="317953"/>
                <a:chOff x="5702750" y="2623960"/>
                <a:chExt cx="430226" cy="443037"/>
              </a:xfrm>
            </p:grpSpPr>
            <p:sp>
              <p:nvSpPr>
                <p:cNvPr id="142" name="Freeform 9">
                  <a:extLst>
                    <a:ext uri="{FF2B5EF4-FFF2-40B4-BE49-F238E27FC236}">
                      <a16:creationId xmlns:a16="http://schemas.microsoft.com/office/drawing/2014/main" id="{71F040AC-BF2C-4411-BEF8-732F502DB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2750" y="2623960"/>
                  <a:ext cx="248979" cy="443037"/>
                </a:xfrm>
                <a:custGeom>
                  <a:avLst/>
                  <a:gdLst>
                    <a:gd name="T0" fmla="*/ 5 w 77"/>
                    <a:gd name="T1" fmla="*/ 111 h 137"/>
                    <a:gd name="T2" fmla="*/ 10 w 77"/>
                    <a:gd name="T3" fmla="*/ 111 h 137"/>
                    <a:gd name="T4" fmla="*/ 10 w 77"/>
                    <a:gd name="T5" fmla="*/ 118 h 137"/>
                    <a:gd name="T6" fmla="*/ 13 w 77"/>
                    <a:gd name="T7" fmla="*/ 121 h 137"/>
                    <a:gd name="T8" fmla="*/ 18 w 77"/>
                    <a:gd name="T9" fmla="*/ 126 h 137"/>
                    <a:gd name="T10" fmla="*/ 13 w 77"/>
                    <a:gd name="T11" fmla="*/ 131 h 137"/>
                    <a:gd name="T12" fmla="*/ 9 w 77"/>
                    <a:gd name="T13" fmla="*/ 128 h 137"/>
                    <a:gd name="T14" fmla="*/ 5 w 77"/>
                    <a:gd name="T15" fmla="*/ 127 h 137"/>
                    <a:gd name="T16" fmla="*/ 3 w 77"/>
                    <a:gd name="T17" fmla="*/ 131 h 137"/>
                    <a:gd name="T18" fmla="*/ 13 w 77"/>
                    <a:gd name="T19" fmla="*/ 137 h 137"/>
                    <a:gd name="T20" fmla="*/ 24 w 77"/>
                    <a:gd name="T21" fmla="*/ 126 h 137"/>
                    <a:gd name="T22" fmla="*/ 16 w 77"/>
                    <a:gd name="T23" fmla="*/ 115 h 137"/>
                    <a:gd name="T24" fmla="*/ 16 w 77"/>
                    <a:gd name="T25" fmla="*/ 111 h 137"/>
                    <a:gd name="T26" fmla="*/ 23 w 77"/>
                    <a:gd name="T27" fmla="*/ 111 h 137"/>
                    <a:gd name="T28" fmla="*/ 25 w 77"/>
                    <a:gd name="T29" fmla="*/ 109 h 137"/>
                    <a:gd name="T30" fmla="*/ 28 w 77"/>
                    <a:gd name="T31" fmla="*/ 91 h 137"/>
                    <a:gd name="T32" fmla="*/ 27 w 77"/>
                    <a:gd name="T33" fmla="*/ 89 h 137"/>
                    <a:gd name="T34" fmla="*/ 26 w 77"/>
                    <a:gd name="T35" fmla="*/ 89 h 137"/>
                    <a:gd name="T36" fmla="*/ 17 w 77"/>
                    <a:gd name="T37" fmla="*/ 89 h 137"/>
                    <a:gd name="T38" fmla="*/ 17 w 77"/>
                    <a:gd name="T39" fmla="*/ 25 h 137"/>
                    <a:gd name="T40" fmla="*/ 51 w 77"/>
                    <a:gd name="T41" fmla="*/ 101 h 137"/>
                    <a:gd name="T42" fmla="*/ 72 w 77"/>
                    <a:gd name="T43" fmla="*/ 81 h 137"/>
                    <a:gd name="T44" fmla="*/ 77 w 77"/>
                    <a:gd name="T45" fmla="*/ 82 h 137"/>
                    <a:gd name="T46" fmla="*/ 27 w 77"/>
                    <a:gd name="T47" fmla="*/ 5 h 137"/>
                    <a:gd name="T48" fmla="*/ 15 w 77"/>
                    <a:gd name="T49" fmla="*/ 2 h 137"/>
                    <a:gd name="T50" fmla="*/ 11 w 77"/>
                    <a:gd name="T51" fmla="*/ 10 h 137"/>
                    <a:gd name="T52" fmla="*/ 11 w 77"/>
                    <a:gd name="T53" fmla="*/ 10 h 137"/>
                    <a:gd name="T54" fmla="*/ 11 w 77"/>
                    <a:gd name="T55" fmla="*/ 10 h 137"/>
                    <a:gd name="T56" fmla="*/ 11 w 77"/>
                    <a:gd name="T57" fmla="*/ 89 h 137"/>
                    <a:gd name="T58" fmla="*/ 2 w 77"/>
                    <a:gd name="T59" fmla="*/ 89 h 137"/>
                    <a:gd name="T60" fmla="*/ 0 w 77"/>
                    <a:gd name="T61" fmla="*/ 89 h 137"/>
                    <a:gd name="T62" fmla="*/ 0 w 77"/>
                    <a:gd name="T63" fmla="*/ 91 h 137"/>
                    <a:gd name="T64" fmla="*/ 3 w 77"/>
                    <a:gd name="T65" fmla="*/ 109 h 137"/>
                    <a:gd name="T66" fmla="*/ 5 w 77"/>
                    <a:gd name="T67" fmla="*/ 111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7" h="137">
                      <a:moveTo>
                        <a:pt x="5" y="111"/>
                      </a:moveTo>
                      <a:cubicBezTo>
                        <a:pt x="10" y="111"/>
                        <a:pt x="10" y="111"/>
                        <a:pt x="10" y="111"/>
                      </a:cubicBezTo>
                      <a:cubicBezTo>
                        <a:pt x="10" y="118"/>
                        <a:pt x="10" y="118"/>
                        <a:pt x="10" y="118"/>
                      </a:cubicBezTo>
                      <a:cubicBezTo>
                        <a:pt x="10" y="119"/>
                        <a:pt x="12" y="121"/>
                        <a:pt x="13" y="121"/>
                      </a:cubicBezTo>
                      <a:cubicBezTo>
                        <a:pt x="16" y="121"/>
                        <a:pt x="18" y="123"/>
                        <a:pt x="18" y="126"/>
                      </a:cubicBezTo>
                      <a:cubicBezTo>
                        <a:pt x="18" y="129"/>
                        <a:pt x="16" y="131"/>
                        <a:pt x="13" y="131"/>
                      </a:cubicBezTo>
                      <a:cubicBezTo>
                        <a:pt x="11" y="131"/>
                        <a:pt x="10" y="130"/>
                        <a:pt x="9" y="128"/>
                      </a:cubicBezTo>
                      <a:cubicBezTo>
                        <a:pt x="8" y="127"/>
                        <a:pt x="6" y="126"/>
                        <a:pt x="5" y="127"/>
                      </a:cubicBezTo>
                      <a:cubicBezTo>
                        <a:pt x="3" y="127"/>
                        <a:pt x="3" y="129"/>
                        <a:pt x="3" y="131"/>
                      </a:cubicBezTo>
                      <a:cubicBezTo>
                        <a:pt x="5" y="135"/>
                        <a:pt x="9" y="137"/>
                        <a:pt x="13" y="137"/>
                      </a:cubicBezTo>
                      <a:cubicBezTo>
                        <a:pt x="19" y="137"/>
                        <a:pt x="24" y="132"/>
                        <a:pt x="24" y="126"/>
                      </a:cubicBezTo>
                      <a:cubicBezTo>
                        <a:pt x="24" y="121"/>
                        <a:pt x="21" y="116"/>
                        <a:pt x="16" y="115"/>
                      </a:cubicBezTo>
                      <a:cubicBezTo>
                        <a:pt x="16" y="111"/>
                        <a:pt x="16" y="111"/>
                        <a:pt x="16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4" y="111"/>
                        <a:pt x="24" y="110"/>
                        <a:pt x="25" y="109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90"/>
                        <a:pt x="28" y="90"/>
                        <a:pt x="27" y="89"/>
                      </a:cubicBezTo>
                      <a:cubicBezTo>
                        <a:pt x="27" y="89"/>
                        <a:pt x="26" y="89"/>
                        <a:pt x="26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51" y="101"/>
                        <a:pt x="51" y="101"/>
                        <a:pt x="51" y="101"/>
                      </a:cubicBezTo>
                      <a:cubicBezTo>
                        <a:pt x="51" y="89"/>
                        <a:pt x="61" y="81"/>
                        <a:pt x="72" y="81"/>
                      </a:cubicBezTo>
                      <a:cubicBezTo>
                        <a:pt x="74" y="81"/>
                        <a:pt x="76" y="81"/>
                        <a:pt x="77" y="82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4" y="1"/>
                        <a:pt x="19" y="0"/>
                        <a:pt x="15" y="2"/>
                      </a:cubicBezTo>
                      <a:cubicBezTo>
                        <a:pt x="12" y="4"/>
                        <a:pt x="11" y="7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ubicBezTo>
                        <a:pt x="2" y="89"/>
                        <a:pt x="2" y="89"/>
                        <a:pt x="2" y="89"/>
                      </a:cubicBezTo>
                      <a:cubicBezTo>
                        <a:pt x="1" y="89"/>
                        <a:pt x="1" y="89"/>
                        <a:pt x="0" y="89"/>
                      </a:cubicBezTo>
                      <a:cubicBezTo>
                        <a:pt x="0" y="90"/>
                        <a:pt x="0" y="90"/>
                        <a:pt x="0" y="91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10"/>
                        <a:pt x="4" y="111"/>
                        <a:pt x="5" y="111"/>
                      </a:cubicBezTo>
                      <a:close/>
                    </a:path>
                  </a:pathLst>
                </a:custGeom>
                <a:solidFill>
                  <a:srgbClr val="004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0189" tIns="40094" rIns="80189" bIns="400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579"/>
                </a:p>
              </p:txBody>
            </p:sp>
            <p:sp>
              <p:nvSpPr>
                <p:cNvPr id="143" name="Freeform 10">
                  <a:extLst>
                    <a:ext uri="{FF2B5EF4-FFF2-40B4-BE49-F238E27FC236}">
                      <a16:creationId xmlns:a16="http://schemas.microsoft.com/office/drawing/2014/main" id="{3979D340-5A37-407F-B825-655509D48B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83994" y="2903625"/>
                  <a:ext cx="248982" cy="134937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rgbClr val="004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0189" tIns="40094" rIns="80189" bIns="400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579"/>
                </a:p>
              </p:txBody>
            </p:sp>
          </p:grpSp>
          <p:sp>
            <p:nvSpPr>
              <p:cNvPr id="134" name="Rectangle 448">
                <a:extLst>
                  <a:ext uri="{FF2B5EF4-FFF2-40B4-BE49-F238E27FC236}">
                    <a16:creationId xmlns:a16="http://schemas.microsoft.com/office/drawing/2014/main" id="{90F1D8B2-8196-4F61-915B-82FEA85D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0408" y="6891334"/>
                <a:ext cx="84747" cy="89731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35" name="Rectangle 449">
                <a:extLst>
                  <a:ext uri="{FF2B5EF4-FFF2-40B4-BE49-F238E27FC236}">
                    <a16:creationId xmlns:a16="http://schemas.microsoft.com/office/drawing/2014/main" id="{30C88934-F5AC-4AD9-9F5D-69E47E6CA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4614" y="6891334"/>
                <a:ext cx="84747" cy="89731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36" name="Rectangle 450">
                <a:extLst>
                  <a:ext uri="{FF2B5EF4-FFF2-40B4-BE49-F238E27FC236}">
                    <a16:creationId xmlns:a16="http://schemas.microsoft.com/office/drawing/2014/main" id="{9CAC063C-AC7B-4242-B27B-B12536E89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247" y="6837438"/>
                <a:ext cx="153413" cy="143627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37" name="Rectangle 451">
                <a:extLst>
                  <a:ext uri="{FF2B5EF4-FFF2-40B4-BE49-F238E27FC236}">
                    <a16:creationId xmlns:a16="http://schemas.microsoft.com/office/drawing/2014/main" id="{F8D22AA0-D924-44D0-919A-DF76A694C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5511" y="7335005"/>
                <a:ext cx="413761" cy="94718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38" name="Rectangle 452">
                <a:extLst>
                  <a:ext uri="{FF2B5EF4-FFF2-40B4-BE49-F238E27FC236}">
                    <a16:creationId xmlns:a16="http://schemas.microsoft.com/office/drawing/2014/main" id="{4F30B1C3-C869-4C06-964E-C383D0D60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5511" y="7444676"/>
                <a:ext cx="413761" cy="94718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39" name="Rectangle 453">
                <a:extLst>
                  <a:ext uri="{FF2B5EF4-FFF2-40B4-BE49-F238E27FC236}">
                    <a16:creationId xmlns:a16="http://schemas.microsoft.com/office/drawing/2014/main" id="{8E05C6C1-F34E-47BD-A5B9-2B910C2D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5511" y="6991035"/>
                <a:ext cx="413761" cy="104688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40" name="Rectangle 455">
                <a:extLst>
                  <a:ext uri="{FF2B5EF4-FFF2-40B4-BE49-F238E27FC236}">
                    <a16:creationId xmlns:a16="http://schemas.microsoft.com/office/drawing/2014/main" id="{45594DF3-7D3A-4E33-9D8F-386304326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5511" y="7110676"/>
                <a:ext cx="413761" cy="94718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  <p:sp>
            <p:nvSpPr>
              <p:cNvPr id="141" name="Rectangle 456">
                <a:extLst>
                  <a:ext uri="{FF2B5EF4-FFF2-40B4-BE49-F238E27FC236}">
                    <a16:creationId xmlns:a16="http://schemas.microsoft.com/office/drawing/2014/main" id="{5E94E1D3-1863-418E-8EBF-9F30F4160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5511" y="7220347"/>
                <a:ext cx="413761" cy="99701"/>
              </a:xfrm>
              <a:prstGeom prst="rect">
                <a:avLst/>
              </a:prstGeom>
              <a:solidFill>
                <a:srgbClr val="004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579"/>
              </a:p>
            </p:txBody>
          </p:sp>
        </p:grpSp>
        <p:sp>
          <p:nvSpPr>
            <p:cNvPr id="128" name="Freeform 962">
              <a:extLst>
                <a:ext uri="{FF2B5EF4-FFF2-40B4-BE49-F238E27FC236}">
                  <a16:creationId xmlns:a16="http://schemas.microsoft.com/office/drawing/2014/main" id="{811CF1DC-1138-4680-ABFF-F32D7B386EE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70170" y="4936603"/>
              <a:ext cx="545593" cy="341414"/>
            </a:xfrm>
            <a:custGeom>
              <a:avLst/>
              <a:gdLst>
                <a:gd name="T0" fmla="*/ 185 w 201"/>
                <a:gd name="T1" fmla="*/ 73 h 125"/>
                <a:gd name="T2" fmla="*/ 185 w 201"/>
                <a:gd name="T3" fmla="*/ 44 h 125"/>
                <a:gd name="T4" fmla="*/ 179 w 201"/>
                <a:gd name="T5" fmla="*/ 38 h 125"/>
                <a:gd name="T6" fmla="*/ 165 w 201"/>
                <a:gd name="T7" fmla="*/ 38 h 125"/>
                <a:gd name="T8" fmla="*/ 165 w 201"/>
                <a:gd name="T9" fmla="*/ 6 h 125"/>
                <a:gd name="T10" fmla="*/ 159 w 201"/>
                <a:gd name="T11" fmla="*/ 0 h 125"/>
                <a:gd name="T12" fmla="*/ 113 w 201"/>
                <a:gd name="T13" fmla="*/ 0 h 125"/>
                <a:gd name="T14" fmla="*/ 108 w 201"/>
                <a:gd name="T15" fmla="*/ 5 h 125"/>
                <a:gd name="T16" fmla="*/ 100 w 201"/>
                <a:gd name="T17" fmla="*/ 38 h 125"/>
                <a:gd name="T18" fmla="*/ 66 w 201"/>
                <a:gd name="T19" fmla="*/ 38 h 125"/>
                <a:gd name="T20" fmla="*/ 60 w 201"/>
                <a:gd name="T21" fmla="*/ 44 h 125"/>
                <a:gd name="T22" fmla="*/ 60 w 201"/>
                <a:gd name="T23" fmla="*/ 73 h 125"/>
                <a:gd name="T24" fmla="*/ 48 w 201"/>
                <a:gd name="T25" fmla="*/ 85 h 125"/>
                <a:gd name="T26" fmla="*/ 48 w 201"/>
                <a:gd name="T27" fmla="*/ 44 h 125"/>
                <a:gd name="T28" fmla="*/ 43 w 201"/>
                <a:gd name="T29" fmla="*/ 38 h 125"/>
                <a:gd name="T30" fmla="*/ 36 w 201"/>
                <a:gd name="T31" fmla="*/ 42 h 125"/>
                <a:gd name="T32" fmla="*/ 1 w 201"/>
                <a:gd name="T33" fmla="*/ 116 h 125"/>
                <a:gd name="T34" fmla="*/ 1 w 201"/>
                <a:gd name="T35" fmla="*/ 122 h 125"/>
                <a:gd name="T36" fmla="*/ 6 w 201"/>
                <a:gd name="T37" fmla="*/ 125 h 125"/>
                <a:gd name="T38" fmla="*/ 42 w 201"/>
                <a:gd name="T39" fmla="*/ 125 h 125"/>
                <a:gd name="T40" fmla="*/ 48 w 201"/>
                <a:gd name="T41" fmla="*/ 119 h 125"/>
                <a:gd name="T42" fmla="*/ 48 w 201"/>
                <a:gd name="T43" fmla="*/ 111 h 125"/>
                <a:gd name="T44" fmla="*/ 72 w 201"/>
                <a:gd name="T45" fmla="*/ 125 h 125"/>
                <a:gd name="T46" fmla="*/ 173 w 201"/>
                <a:gd name="T47" fmla="*/ 125 h 125"/>
                <a:gd name="T48" fmla="*/ 201 w 201"/>
                <a:gd name="T49" fmla="*/ 98 h 125"/>
                <a:gd name="T50" fmla="*/ 185 w 201"/>
                <a:gd name="T51" fmla="*/ 73 h 125"/>
                <a:gd name="T52" fmla="*/ 173 w 201"/>
                <a:gd name="T53" fmla="*/ 119 h 125"/>
                <a:gd name="T54" fmla="*/ 72 w 201"/>
                <a:gd name="T55" fmla="*/ 119 h 125"/>
                <a:gd name="T56" fmla="*/ 49 w 201"/>
                <a:gd name="T57" fmla="*/ 98 h 125"/>
                <a:gd name="T58" fmla="*/ 72 w 201"/>
                <a:gd name="T59" fmla="*/ 76 h 125"/>
                <a:gd name="T60" fmla="*/ 173 w 201"/>
                <a:gd name="T61" fmla="*/ 76 h 125"/>
                <a:gd name="T62" fmla="*/ 196 w 201"/>
                <a:gd name="T63" fmla="*/ 98 h 125"/>
                <a:gd name="T64" fmla="*/ 173 w 201"/>
                <a:gd name="T65" fmla="*/ 119 h 125"/>
                <a:gd name="T66" fmla="*/ 89 w 201"/>
                <a:gd name="T67" fmla="*/ 98 h 125"/>
                <a:gd name="T68" fmla="*/ 74 w 201"/>
                <a:gd name="T69" fmla="*/ 113 h 125"/>
                <a:gd name="T70" fmla="*/ 59 w 201"/>
                <a:gd name="T71" fmla="*/ 98 h 125"/>
                <a:gd name="T72" fmla="*/ 74 w 201"/>
                <a:gd name="T73" fmla="*/ 83 h 125"/>
                <a:gd name="T74" fmla="*/ 89 w 201"/>
                <a:gd name="T75" fmla="*/ 98 h 125"/>
                <a:gd name="T76" fmla="*/ 186 w 201"/>
                <a:gd name="T77" fmla="*/ 98 h 125"/>
                <a:gd name="T78" fmla="*/ 171 w 201"/>
                <a:gd name="T79" fmla="*/ 113 h 125"/>
                <a:gd name="T80" fmla="*/ 157 w 201"/>
                <a:gd name="T81" fmla="*/ 98 h 125"/>
                <a:gd name="T82" fmla="*/ 171 w 201"/>
                <a:gd name="T83" fmla="*/ 83 h 125"/>
                <a:gd name="T84" fmla="*/ 186 w 201"/>
                <a:gd name="T85" fmla="*/ 98 h 125"/>
                <a:gd name="T86" fmla="*/ 153 w 201"/>
                <a:gd name="T87" fmla="*/ 12 h 125"/>
                <a:gd name="T88" fmla="*/ 153 w 201"/>
                <a:gd name="T89" fmla="*/ 38 h 125"/>
                <a:gd name="T90" fmla="*/ 114 w 201"/>
                <a:gd name="T91" fmla="*/ 38 h 125"/>
                <a:gd name="T92" fmla="*/ 120 w 201"/>
                <a:gd name="T93" fmla="*/ 12 h 125"/>
                <a:gd name="T94" fmla="*/ 153 w 201"/>
                <a:gd name="T95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25">
                  <a:moveTo>
                    <a:pt x="185" y="73"/>
                  </a:moveTo>
                  <a:cubicBezTo>
                    <a:pt x="185" y="44"/>
                    <a:pt x="185" y="44"/>
                    <a:pt x="185" y="44"/>
                  </a:cubicBezTo>
                  <a:cubicBezTo>
                    <a:pt x="185" y="41"/>
                    <a:pt x="182" y="38"/>
                    <a:pt x="179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3"/>
                    <a:pt x="162" y="0"/>
                    <a:pt x="15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1" y="0"/>
                    <a:pt x="108" y="2"/>
                    <a:pt x="108" y="5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3" y="38"/>
                    <a:pt x="60" y="41"/>
                    <a:pt x="60" y="4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5" y="76"/>
                    <a:pt x="50" y="80"/>
                    <a:pt x="48" y="8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2"/>
                    <a:pt x="46" y="39"/>
                    <a:pt x="43" y="38"/>
                  </a:cubicBezTo>
                  <a:cubicBezTo>
                    <a:pt x="40" y="38"/>
                    <a:pt x="37" y="39"/>
                    <a:pt x="36" y="42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8"/>
                    <a:pt x="0" y="120"/>
                    <a:pt x="1" y="122"/>
                  </a:cubicBezTo>
                  <a:cubicBezTo>
                    <a:pt x="2" y="124"/>
                    <a:pt x="4" y="125"/>
                    <a:pt x="6" y="12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5" y="125"/>
                    <a:pt x="48" y="122"/>
                    <a:pt x="48" y="119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2" y="119"/>
                    <a:pt x="62" y="125"/>
                    <a:pt x="72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89" y="125"/>
                    <a:pt x="201" y="113"/>
                    <a:pt x="201" y="98"/>
                  </a:cubicBezTo>
                  <a:cubicBezTo>
                    <a:pt x="201" y="87"/>
                    <a:pt x="195" y="78"/>
                    <a:pt x="185" y="73"/>
                  </a:cubicBezTo>
                  <a:close/>
                  <a:moveTo>
                    <a:pt x="173" y="119"/>
                  </a:moveTo>
                  <a:cubicBezTo>
                    <a:pt x="72" y="119"/>
                    <a:pt x="72" y="119"/>
                    <a:pt x="72" y="119"/>
                  </a:cubicBezTo>
                  <a:cubicBezTo>
                    <a:pt x="60" y="119"/>
                    <a:pt x="49" y="110"/>
                    <a:pt x="49" y="98"/>
                  </a:cubicBezTo>
                  <a:cubicBezTo>
                    <a:pt x="49" y="86"/>
                    <a:pt x="60" y="76"/>
                    <a:pt x="72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86" y="76"/>
                    <a:pt x="196" y="86"/>
                    <a:pt x="196" y="98"/>
                  </a:cubicBezTo>
                  <a:cubicBezTo>
                    <a:pt x="196" y="110"/>
                    <a:pt x="186" y="119"/>
                    <a:pt x="173" y="119"/>
                  </a:cubicBezTo>
                  <a:close/>
                  <a:moveTo>
                    <a:pt x="89" y="98"/>
                  </a:moveTo>
                  <a:cubicBezTo>
                    <a:pt x="89" y="106"/>
                    <a:pt x="82" y="113"/>
                    <a:pt x="74" y="113"/>
                  </a:cubicBezTo>
                  <a:cubicBezTo>
                    <a:pt x="66" y="113"/>
                    <a:pt x="59" y="106"/>
                    <a:pt x="59" y="98"/>
                  </a:cubicBezTo>
                  <a:cubicBezTo>
                    <a:pt x="59" y="90"/>
                    <a:pt x="66" y="83"/>
                    <a:pt x="74" y="83"/>
                  </a:cubicBezTo>
                  <a:cubicBezTo>
                    <a:pt x="82" y="83"/>
                    <a:pt x="89" y="90"/>
                    <a:pt x="89" y="98"/>
                  </a:cubicBezTo>
                  <a:close/>
                  <a:moveTo>
                    <a:pt x="186" y="98"/>
                  </a:moveTo>
                  <a:cubicBezTo>
                    <a:pt x="186" y="106"/>
                    <a:pt x="180" y="113"/>
                    <a:pt x="171" y="113"/>
                  </a:cubicBezTo>
                  <a:cubicBezTo>
                    <a:pt x="163" y="113"/>
                    <a:pt x="157" y="106"/>
                    <a:pt x="157" y="98"/>
                  </a:cubicBezTo>
                  <a:cubicBezTo>
                    <a:pt x="157" y="90"/>
                    <a:pt x="163" y="83"/>
                    <a:pt x="171" y="83"/>
                  </a:cubicBezTo>
                  <a:cubicBezTo>
                    <a:pt x="180" y="83"/>
                    <a:pt x="186" y="90"/>
                    <a:pt x="186" y="98"/>
                  </a:cubicBezTo>
                  <a:close/>
                  <a:moveTo>
                    <a:pt x="153" y="12"/>
                  </a:moveTo>
                  <a:cubicBezTo>
                    <a:pt x="153" y="38"/>
                    <a:pt x="153" y="38"/>
                    <a:pt x="153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20" y="12"/>
                    <a:pt x="120" y="12"/>
                    <a:pt x="120" y="12"/>
                  </a:cubicBezTo>
                  <a:lnTo>
                    <a:pt x="153" y="12"/>
                  </a:lnTo>
                  <a:close/>
                </a:path>
              </a:pathLst>
            </a:custGeom>
            <a:solidFill>
              <a:srgbClr val="004386"/>
            </a:solidFill>
            <a:ln>
              <a:noFill/>
            </a:ln>
            <a:extLst/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579"/>
            </a:p>
          </p:txBody>
        </p:sp>
        <p:sp>
          <p:nvSpPr>
            <p:cNvPr id="129" name="太陽 128">
              <a:extLst>
                <a:ext uri="{FF2B5EF4-FFF2-40B4-BE49-F238E27FC236}">
                  <a16:creationId xmlns:a16="http://schemas.microsoft.com/office/drawing/2014/main" id="{02C5709E-C908-410A-BD0E-7597F50154A6}"/>
                </a:ext>
              </a:extLst>
            </p:cNvPr>
            <p:cNvSpPr/>
            <p:nvPr/>
          </p:nvSpPr>
          <p:spPr>
            <a:xfrm>
              <a:off x="1537771" y="4271459"/>
              <a:ext cx="421263" cy="421263"/>
            </a:xfrm>
            <a:prstGeom prst="sun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9"/>
            </a:p>
          </p:txBody>
        </p:sp>
        <p:sp>
          <p:nvSpPr>
            <p:cNvPr id="130" name="吹き出し: 円形 129">
              <a:extLst>
                <a:ext uri="{FF2B5EF4-FFF2-40B4-BE49-F238E27FC236}">
                  <a16:creationId xmlns:a16="http://schemas.microsoft.com/office/drawing/2014/main" id="{12B49069-0FCC-4127-A5D3-593D370419D0}"/>
                </a:ext>
              </a:extLst>
            </p:cNvPr>
            <p:cNvSpPr/>
            <p:nvPr/>
          </p:nvSpPr>
          <p:spPr>
            <a:xfrm>
              <a:off x="648640" y="4816186"/>
              <a:ext cx="407058" cy="403548"/>
            </a:xfrm>
            <a:prstGeom prst="wedgeEllipseCallout">
              <a:avLst>
                <a:gd name="adj1" fmla="val 71719"/>
                <a:gd name="adj2" fmla="val -133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79"/>
            </a:p>
          </p:txBody>
        </p:sp>
        <p:sp>
          <p:nvSpPr>
            <p:cNvPr id="131" name="Freeform 686">
              <a:extLst>
                <a:ext uri="{FF2B5EF4-FFF2-40B4-BE49-F238E27FC236}">
                  <a16:creationId xmlns:a16="http://schemas.microsoft.com/office/drawing/2014/main" id="{6BBE9212-C970-44D3-8886-3B41F32BA7A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66416" y="4845273"/>
              <a:ext cx="176630" cy="335101"/>
            </a:xfrm>
            <a:custGeom>
              <a:avLst/>
              <a:gdLst>
                <a:gd name="T0" fmla="*/ 76 w 100"/>
                <a:gd name="T1" fmla="*/ 95 h 189"/>
                <a:gd name="T2" fmla="*/ 76 w 100"/>
                <a:gd name="T3" fmla="*/ 26 h 189"/>
                <a:gd name="T4" fmla="*/ 50 w 100"/>
                <a:gd name="T5" fmla="*/ 0 h 189"/>
                <a:gd name="T6" fmla="*/ 24 w 100"/>
                <a:gd name="T7" fmla="*/ 26 h 189"/>
                <a:gd name="T8" fmla="*/ 24 w 100"/>
                <a:gd name="T9" fmla="*/ 95 h 189"/>
                <a:gd name="T10" fmla="*/ 0 w 100"/>
                <a:gd name="T11" fmla="*/ 139 h 189"/>
                <a:gd name="T12" fmla="*/ 50 w 100"/>
                <a:gd name="T13" fmla="*/ 189 h 189"/>
                <a:gd name="T14" fmla="*/ 100 w 100"/>
                <a:gd name="T15" fmla="*/ 139 h 189"/>
                <a:gd name="T16" fmla="*/ 76 w 100"/>
                <a:gd name="T17" fmla="*/ 95 h 189"/>
                <a:gd name="T18" fmla="*/ 33 w 100"/>
                <a:gd name="T19" fmla="*/ 43 h 189"/>
                <a:gd name="T20" fmla="*/ 43 w 100"/>
                <a:gd name="T21" fmla="*/ 43 h 189"/>
                <a:gd name="T22" fmla="*/ 43 w 100"/>
                <a:gd name="T23" fmla="*/ 52 h 189"/>
                <a:gd name="T24" fmla="*/ 33 w 100"/>
                <a:gd name="T25" fmla="*/ 52 h 189"/>
                <a:gd name="T26" fmla="*/ 33 w 100"/>
                <a:gd name="T27" fmla="*/ 43 h 189"/>
                <a:gd name="T28" fmla="*/ 33 w 100"/>
                <a:gd name="T29" fmla="*/ 56 h 189"/>
                <a:gd name="T30" fmla="*/ 43 w 100"/>
                <a:gd name="T31" fmla="*/ 56 h 189"/>
                <a:gd name="T32" fmla="*/ 43 w 100"/>
                <a:gd name="T33" fmla="*/ 64 h 189"/>
                <a:gd name="T34" fmla="*/ 33 w 100"/>
                <a:gd name="T35" fmla="*/ 64 h 189"/>
                <a:gd name="T36" fmla="*/ 33 w 100"/>
                <a:gd name="T37" fmla="*/ 56 h 189"/>
                <a:gd name="T38" fmla="*/ 33 w 100"/>
                <a:gd name="T39" fmla="*/ 68 h 189"/>
                <a:gd name="T40" fmla="*/ 43 w 100"/>
                <a:gd name="T41" fmla="*/ 68 h 189"/>
                <a:gd name="T42" fmla="*/ 43 w 100"/>
                <a:gd name="T43" fmla="*/ 76 h 189"/>
                <a:gd name="T44" fmla="*/ 33 w 100"/>
                <a:gd name="T45" fmla="*/ 76 h 189"/>
                <a:gd name="T46" fmla="*/ 33 w 100"/>
                <a:gd name="T47" fmla="*/ 68 h 189"/>
                <a:gd name="T48" fmla="*/ 33 w 100"/>
                <a:gd name="T49" fmla="*/ 80 h 189"/>
                <a:gd name="T50" fmla="*/ 43 w 100"/>
                <a:gd name="T51" fmla="*/ 80 h 189"/>
                <a:gd name="T52" fmla="*/ 43 w 100"/>
                <a:gd name="T53" fmla="*/ 88 h 189"/>
                <a:gd name="T54" fmla="*/ 33 w 100"/>
                <a:gd name="T55" fmla="*/ 88 h 189"/>
                <a:gd name="T56" fmla="*/ 33 w 100"/>
                <a:gd name="T57" fmla="*/ 80 h 189"/>
                <a:gd name="T58" fmla="*/ 50 w 100"/>
                <a:gd name="T59" fmla="*/ 181 h 189"/>
                <a:gd name="T60" fmla="*/ 8 w 100"/>
                <a:gd name="T61" fmla="*/ 139 h 189"/>
                <a:gd name="T62" fmla="*/ 33 w 100"/>
                <a:gd name="T63" fmla="*/ 101 h 189"/>
                <a:gd name="T64" fmla="*/ 33 w 100"/>
                <a:gd name="T65" fmla="*/ 92 h 189"/>
                <a:gd name="T66" fmla="*/ 43 w 100"/>
                <a:gd name="T67" fmla="*/ 92 h 189"/>
                <a:gd name="T68" fmla="*/ 43 w 100"/>
                <a:gd name="T69" fmla="*/ 113 h 189"/>
                <a:gd name="T70" fmla="*/ 23 w 100"/>
                <a:gd name="T71" fmla="*/ 139 h 189"/>
                <a:gd name="T72" fmla="*/ 50 w 100"/>
                <a:gd name="T73" fmla="*/ 166 h 189"/>
                <a:gd name="T74" fmla="*/ 77 w 100"/>
                <a:gd name="T75" fmla="*/ 139 h 189"/>
                <a:gd name="T76" fmla="*/ 57 w 100"/>
                <a:gd name="T77" fmla="*/ 113 h 189"/>
                <a:gd name="T78" fmla="*/ 57 w 100"/>
                <a:gd name="T79" fmla="*/ 41 h 189"/>
                <a:gd name="T80" fmla="*/ 50 w 100"/>
                <a:gd name="T81" fmla="*/ 34 h 189"/>
                <a:gd name="T82" fmla="*/ 43 w 100"/>
                <a:gd name="T83" fmla="*/ 40 h 189"/>
                <a:gd name="T84" fmla="*/ 33 w 100"/>
                <a:gd name="T85" fmla="*/ 40 h 189"/>
                <a:gd name="T86" fmla="*/ 33 w 100"/>
                <a:gd name="T87" fmla="*/ 31 h 189"/>
                <a:gd name="T88" fmla="*/ 46 w 100"/>
                <a:gd name="T89" fmla="*/ 31 h 189"/>
                <a:gd name="T90" fmla="*/ 46 w 100"/>
                <a:gd name="T91" fmla="*/ 28 h 189"/>
                <a:gd name="T92" fmla="*/ 33 w 100"/>
                <a:gd name="T93" fmla="*/ 28 h 189"/>
                <a:gd name="T94" fmla="*/ 33 w 100"/>
                <a:gd name="T95" fmla="*/ 26 h 189"/>
                <a:gd name="T96" fmla="*/ 50 w 100"/>
                <a:gd name="T97" fmla="*/ 9 h 189"/>
                <a:gd name="T98" fmla="*/ 67 w 100"/>
                <a:gd name="T99" fmla="*/ 26 h 189"/>
                <a:gd name="T100" fmla="*/ 67 w 100"/>
                <a:gd name="T101" fmla="*/ 101 h 189"/>
                <a:gd name="T102" fmla="*/ 92 w 100"/>
                <a:gd name="T103" fmla="*/ 139 h 189"/>
                <a:gd name="T104" fmla="*/ 50 w 100"/>
                <a:gd name="T105" fmla="*/ 18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189">
                  <a:moveTo>
                    <a:pt x="76" y="95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6" y="12"/>
                    <a:pt x="64" y="0"/>
                    <a:pt x="50" y="0"/>
                  </a:cubicBezTo>
                  <a:cubicBezTo>
                    <a:pt x="36" y="0"/>
                    <a:pt x="24" y="12"/>
                    <a:pt x="24" y="26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9" y="105"/>
                    <a:pt x="0" y="121"/>
                    <a:pt x="0" y="139"/>
                  </a:cubicBezTo>
                  <a:cubicBezTo>
                    <a:pt x="0" y="167"/>
                    <a:pt x="22" y="189"/>
                    <a:pt x="50" y="189"/>
                  </a:cubicBezTo>
                  <a:cubicBezTo>
                    <a:pt x="78" y="189"/>
                    <a:pt x="100" y="167"/>
                    <a:pt x="100" y="139"/>
                  </a:cubicBezTo>
                  <a:cubicBezTo>
                    <a:pt x="100" y="121"/>
                    <a:pt x="91" y="105"/>
                    <a:pt x="76" y="95"/>
                  </a:cubicBezTo>
                  <a:close/>
                  <a:moveTo>
                    <a:pt x="3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33" y="52"/>
                    <a:pt x="33" y="52"/>
                    <a:pt x="33" y="52"/>
                  </a:cubicBezTo>
                  <a:lnTo>
                    <a:pt x="33" y="43"/>
                  </a:lnTo>
                  <a:close/>
                  <a:moveTo>
                    <a:pt x="33" y="56"/>
                  </a:moveTo>
                  <a:cubicBezTo>
                    <a:pt x="43" y="56"/>
                    <a:pt x="43" y="56"/>
                    <a:pt x="43" y="5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33" y="64"/>
                    <a:pt x="33" y="64"/>
                    <a:pt x="33" y="64"/>
                  </a:cubicBezTo>
                  <a:lnTo>
                    <a:pt x="33" y="56"/>
                  </a:lnTo>
                  <a:close/>
                  <a:moveTo>
                    <a:pt x="33" y="68"/>
                  </a:moveTo>
                  <a:cubicBezTo>
                    <a:pt x="43" y="68"/>
                    <a:pt x="43" y="68"/>
                    <a:pt x="43" y="68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3" y="76"/>
                    <a:pt x="33" y="76"/>
                    <a:pt x="33" y="76"/>
                  </a:cubicBezTo>
                  <a:lnTo>
                    <a:pt x="33" y="68"/>
                  </a:lnTo>
                  <a:close/>
                  <a:moveTo>
                    <a:pt x="33" y="80"/>
                  </a:moveTo>
                  <a:cubicBezTo>
                    <a:pt x="43" y="80"/>
                    <a:pt x="43" y="80"/>
                    <a:pt x="43" y="80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33" y="88"/>
                    <a:pt x="33" y="88"/>
                    <a:pt x="33" y="88"/>
                  </a:cubicBezTo>
                  <a:lnTo>
                    <a:pt x="33" y="80"/>
                  </a:lnTo>
                  <a:close/>
                  <a:moveTo>
                    <a:pt x="50" y="181"/>
                  </a:moveTo>
                  <a:cubicBezTo>
                    <a:pt x="27" y="181"/>
                    <a:pt x="8" y="162"/>
                    <a:pt x="8" y="139"/>
                  </a:cubicBezTo>
                  <a:cubicBezTo>
                    <a:pt x="8" y="122"/>
                    <a:pt x="18" y="107"/>
                    <a:pt x="33" y="10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32" y="116"/>
                    <a:pt x="23" y="126"/>
                    <a:pt x="23" y="139"/>
                  </a:cubicBezTo>
                  <a:cubicBezTo>
                    <a:pt x="23" y="154"/>
                    <a:pt x="35" y="166"/>
                    <a:pt x="50" y="166"/>
                  </a:cubicBezTo>
                  <a:cubicBezTo>
                    <a:pt x="65" y="166"/>
                    <a:pt x="77" y="154"/>
                    <a:pt x="77" y="139"/>
                  </a:cubicBezTo>
                  <a:cubicBezTo>
                    <a:pt x="77" y="126"/>
                    <a:pt x="68" y="116"/>
                    <a:pt x="57" y="11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7"/>
                    <a:pt x="54" y="34"/>
                    <a:pt x="50" y="34"/>
                  </a:cubicBezTo>
                  <a:cubicBezTo>
                    <a:pt x="47" y="34"/>
                    <a:pt x="44" y="37"/>
                    <a:pt x="4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17"/>
                    <a:pt x="40" y="9"/>
                    <a:pt x="50" y="9"/>
                  </a:cubicBezTo>
                  <a:cubicBezTo>
                    <a:pt x="60" y="9"/>
                    <a:pt x="67" y="17"/>
                    <a:pt x="67" y="26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82" y="107"/>
                    <a:pt x="92" y="122"/>
                    <a:pt x="92" y="139"/>
                  </a:cubicBezTo>
                  <a:cubicBezTo>
                    <a:pt x="92" y="162"/>
                    <a:pt x="73" y="181"/>
                    <a:pt x="50" y="181"/>
                  </a:cubicBezTo>
                  <a:close/>
                </a:path>
              </a:pathLst>
            </a:custGeom>
            <a:solidFill>
              <a:srgbClr val="004386"/>
            </a:solidFill>
            <a:ln>
              <a:noFill/>
            </a:ln>
            <a:extLst/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579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7AC584AE-6113-4439-A725-D7191CB7B056}"/>
                </a:ext>
              </a:extLst>
            </p:cNvPr>
            <p:cNvSpPr txBox="1"/>
            <p:nvPr/>
          </p:nvSpPr>
          <p:spPr>
            <a:xfrm>
              <a:off x="645964" y="5424255"/>
              <a:ext cx="1271450" cy="383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964"/>
              <a:r>
                <a:rPr lang="ja-JP" altLang="en-US" sz="1579" dirty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環境データ</a:t>
              </a:r>
            </a:p>
          </p:txBody>
        </p:sp>
      </p:grpSp>
      <p:sp>
        <p:nvSpPr>
          <p:cNvPr id="148" name="右矢印 222">
            <a:extLst>
              <a:ext uri="{FF2B5EF4-FFF2-40B4-BE49-F238E27FC236}">
                <a16:creationId xmlns:a16="http://schemas.microsoft.com/office/drawing/2014/main" id="{D4CCE270-12BE-4CFB-9C37-1DE534564822}"/>
              </a:ext>
            </a:extLst>
          </p:cNvPr>
          <p:cNvSpPr/>
          <p:nvPr/>
        </p:nvSpPr>
        <p:spPr>
          <a:xfrm>
            <a:off x="2852717" y="4431019"/>
            <a:ext cx="517512" cy="592836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sz="1320" kern="0">
              <a:solidFill>
                <a:prstClr val="white"/>
              </a:solidFill>
              <a:cs typeface="メイリオ" panose="020B0604030504040204" pitchFamily="50" charset="-128"/>
            </a:endParaRPr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97E6EB2E-D5B6-48F0-9CE1-87F8DFFD9600}"/>
              </a:ext>
            </a:extLst>
          </p:cNvPr>
          <p:cNvCxnSpPr>
            <a:cxnSpLocks/>
            <a:stCxn id="90" idx="1"/>
          </p:cNvCxnSpPr>
          <p:nvPr/>
        </p:nvCxnSpPr>
        <p:spPr>
          <a:xfrm>
            <a:off x="5762808" y="4130875"/>
            <a:ext cx="775993" cy="398759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DC219A2A-3223-4319-8E58-3B97128E0881}"/>
              </a:ext>
            </a:extLst>
          </p:cNvPr>
          <p:cNvSpPr/>
          <p:nvPr/>
        </p:nvSpPr>
        <p:spPr>
          <a:xfrm>
            <a:off x="881410" y="2236216"/>
            <a:ext cx="897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脈拍データ＋環境センサーでの環境データ</a:t>
            </a:r>
            <a:r>
              <a:rPr kumimoji="0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kumimoji="0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温湿度、</a:t>
            </a:r>
            <a:r>
              <a:rPr kumimoji="0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kumimoji="0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濃度、ガスなど</a:t>
            </a:r>
            <a:r>
              <a:rPr kumimoji="0" lang="en-US" altLang="ja-JP" sz="16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kumimoji="0"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の取得＋アラート検知</a:t>
            </a:r>
            <a:endParaRPr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08FD2F3E-533E-408C-AA1F-230821D780F4}"/>
              </a:ext>
            </a:extLst>
          </p:cNvPr>
          <p:cNvSpPr/>
          <p:nvPr/>
        </p:nvSpPr>
        <p:spPr>
          <a:xfrm>
            <a:off x="464520" y="6686078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本ソリューションにおける主な「</a:t>
            </a:r>
            <a:r>
              <a:rPr lang="en-US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Things </a:t>
            </a:r>
            <a:r>
              <a:rPr lang="en-US" altLang="ja-JP" sz="1200" kern="1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Partner</a:t>
            </a:r>
            <a:r>
              <a:rPr lang="en-US" altLang="ja-JP" sz="1200" kern="100" baseline="300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TM</a:t>
            </a:r>
            <a:r>
              <a:rPr lang="ja-JP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」：</a:t>
            </a:r>
            <a:r>
              <a:rPr lang="en-US" altLang="ja-JP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NISSHA</a:t>
            </a:r>
            <a:r>
              <a:rPr lang="ja-JP" altLang="en-US" sz="1200" kern="100" dirty="0" err="1">
                <a:ea typeface="メイリオ" panose="020B0604030504040204" pitchFamily="50" charset="-128"/>
                <a:cs typeface="メイリオ" panose="020B0604030504040204" pitchFamily="50" charset="-128"/>
              </a:rPr>
              <a:t>、ぷらっと</a:t>
            </a:r>
            <a:r>
              <a:rPr lang="ja-JP" altLang="en-US" sz="1200" kern="100" dirty="0">
                <a:ea typeface="メイリオ" panose="020B0604030504040204" pitchFamily="50" charset="-128"/>
                <a:cs typeface="メイリオ" panose="020B0604030504040204" pitchFamily="50" charset="-128"/>
              </a:rPr>
              <a:t>ホーム</a:t>
            </a:r>
            <a:endParaRPr lang="ja-JP" altLang="en-US" sz="12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792AF2C-5659-47A4-A0EC-AD795C9CCAD6}"/>
              </a:ext>
            </a:extLst>
          </p:cNvPr>
          <p:cNvSpPr/>
          <p:nvPr/>
        </p:nvSpPr>
        <p:spPr>
          <a:xfrm>
            <a:off x="464520" y="1247971"/>
            <a:ext cx="992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熱中症など、過酷な環境下における体調不良者の早期発見が可能です。</a:t>
            </a: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A638509B-2062-4FEE-9B69-EF3FD6CECC38}"/>
              </a:ext>
            </a:extLst>
          </p:cNvPr>
          <p:cNvCxnSpPr>
            <a:cxnSpLocks/>
          </p:cNvCxnSpPr>
          <p:nvPr/>
        </p:nvCxnSpPr>
        <p:spPr>
          <a:xfrm flipH="1">
            <a:off x="5750949" y="2827139"/>
            <a:ext cx="775992" cy="75913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星: 24 pt 7">
            <a:extLst>
              <a:ext uri="{FF2B5EF4-FFF2-40B4-BE49-F238E27FC236}">
                <a16:creationId xmlns:a16="http://schemas.microsoft.com/office/drawing/2014/main" id="{2D8DB1E3-9127-4DD9-A35B-842AA7A2FB22}"/>
              </a:ext>
            </a:extLst>
          </p:cNvPr>
          <p:cNvSpPr/>
          <p:nvPr/>
        </p:nvSpPr>
        <p:spPr>
          <a:xfrm>
            <a:off x="7809267" y="5157796"/>
            <a:ext cx="1942270" cy="430182"/>
          </a:xfrm>
          <a:prstGeom prst="star24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solidFill>
                  <a:schemeClr val="accent1"/>
                </a:solidFill>
              </a:rPr>
              <a:t>アラート検知</a:t>
            </a:r>
          </a:p>
        </p:txBody>
      </p:sp>
    </p:spTree>
    <p:extLst>
      <p:ext uri="{BB962C8B-B14F-4D97-AF65-F5344CB8AC3E}">
        <p14:creationId xmlns:p14="http://schemas.microsoft.com/office/powerpoint/2010/main" val="2450929550"/>
      </p:ext>
    </p:extLst>
  </p:cSld>
  <p:clrMapOvr>
    <a:masterClrMapping/>
  </p:clrMapOvr>
</p:sld>
</file>

<file path=ppt/theme/theme1.xml><?xml version="1.0" encoding="utf-8"?>
<a:theme xmlns:a="http://schemas.openxmlformats.org/drawingml/2006/main" name="★報道発表別紙テンプレート">
  <a:themeElements>
    <a:clrScheme name="NTT_Com">
      <a:dk1>
        <a:sysClr val="windowText" lastClr="000000"/>
      </a:dk1>
      <a:lt1>
        <a:sysClr val="window" lastClr="FFFFFF"/>
      </a:lt1>
      <a:dk2>
        <a:srgbClr val="C7161E"/>
      </a:dk2>
      <a:lt2>
        <a:srgbClr val="707F86"/>
      </a:lt2>
      <a:accent1>
        <a:srgbClr val="004386"/>
      </a:accent1>
      <a:accent2>
        <a:srgbClr val="0098D8"/>
      </a:accent2>
      <a:accent3>
        <a:srgbClr val="A0CAEC"/>
      </a:accent3>
      <a:accent4>
        <a:srgbClr val="FDD000"/>
      </a:accent4>
      <a:accent5>
        <a:srgbClr val="F6AA00"/>
      </a:accent5>
      <a:accent6>
        <a:srgbClr val="FFE792"/>
      </a:accent6>
      <a:hlink>
        <a:srgbClr val="0000FF"/>
      </a:hlink>
      <a:folHlink>
        <a:srgbClr val="800080"/>
      </a:folHlink>
    </a:clrScheme>
    <a:fontScheme name="NTT_Com_jp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0" tIns="0" rIns="0" bIns="0" rtlCol="0" anchor="ctr"/>
      <a:lstStyle>
        <a:defPPr algn="ctr">
          <a:defRPr kumimoji="1" sz="210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kumimoji="1" sz="21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★報道発表別紙テンプレート</Template>
  <TotalTime>978</TotalTime>
  <Words>311</Words>
  <Application>Microsoft Office PowerPoint</Application>
  <PresentationFormat>ユーザー設定</PresentationFormat>
  <Paragraphs>58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メイリオ</vt:lpstr>
      <vt:lpstr>Arial</vt:lpstr>
      <vt:lpstr>Calibri</vt:lpstr>
      <vt:lpstr>★報道発表別紙テンプレート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NTT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NTT Com PR3</dc:creator>
  <cp:lastModifiedBy>Daisuke Arisawa（有沢大輔）</cp:lastModifiedBy>
  <cp:revision>116</cp:revision>
  <cp:lastPrinted>2018-06-21T22:17:07Z</cp:lastPrinted>
  <dcterms:created xsi:type="dcterms:W3CDTF">2018-06-21T10:59:52Z</dcterms:created>
  <dcterms:modified xsi:type="dcterms:W3CDTF">2019-09-20T04:20:46Z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情報管理区分">
    <vt:lpwstr>管理区分外</vt:lpwstr>
  </property>
  <property fmtid="{D5CDD505-2E9C-101B-9397-08002B2CF9AE}" pid="3" name="文書区分">
    <vt:lpwstr/>
  </property>
  <property fmtid="{D5CDD505-2E9C-101B-9397-08002B2CF9AE}" pid="4" name="情報管理責任者所属">
    <vt:lpwstr/>
  </property>
  <property fmtid="{D5CDD505-2E9C-101B-9397-08002B2CF9AE}" pid="5" name="情報管理責任者役職">
    <vt:lpwstr/>
  </property>
  <property fmtid="{D5CDD505-2E9C-101B-9397-08002B2CF9AE}" pid="6" name="情報管理責任者氏名">
    <vt:lpwstr/>
  </property>
  <property fmtid="{D5CDD505-2E9C-101B-9397-08002B2CF9AE}" pid="7" name="情報管理責任者メールアドレス">
    <vt:lpwstr/>
  </property>
  <property fmtid="{D5CDD505-2E9C-101B-9397-08002B2CF9AE}" pid="8" name="作成年月日">
    <vt:lpwstr>2017/11/09</vt:lpwstr>
  </property>
  <property fmtid="{D5CDD505-2E9C-101B-9397-08002B2CF9AE}" pid="9" name="守秘管理期限">
    <vt:lpwstr>無期限</vt:lpwstr>
  </property>
  <property fmtid="{D5CDD505-2E9C-101B-9397-08002B2CF9AE}" pid="10" name="廃棄期限">
    <vt:lpwstr>2018/11/08</vt:lpwstr>
  </property>
  <property fmtid="{D5CDD505-2E9C-101B-9397-08002B2CF9AE}" pid="11" name="作成者所属">
    <vt:lpwstr/>
  </property>
  <property fmtid="{D5CDD505-2E9C-101B-9397-08002B2CF9AE}" pid="12" name="作成者氏名">
    <vt:lpwstr/>
  </property>
  <property fmtid="{D5CDD505-2E9C-101B-9397-08002B2CF9AE}" pid="13" name="作成者メールアドレス">
    <vt:lpwstr/>
  </property>
  <property fmtid="{D5CDD505-2E9C-101B-9397-08002B2CF9AE}" pid="14" name="文書ID">
    <vt:lpwstr/>
  </property>
  <property fmtid="{D5CDD505-2E9C-101B-9397-08002B2CF9AE}" pid="15" name="配布番号">
    <vt:lpwstr/>
  </property>
  <property fmtid="{D5CDD505-2E9C-101B-9397-08002B2CF9AE}" pid="16" name="配布先">
    <vt:lpwstr/>
  </property>
</Properties>
</file>