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56"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67F"/>
    <a:srgbClr val="F71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15" autoAdjust="0"/>
    <p:restoredTop sz="94775" autoAdjust="0"/>
  </p:normalViewPr>
  <p:slideViewPr>
    <p:cSldViewPr showGuides="1">
      <p:cViewPr varScale="1">
        <p:scale>
          <a:sx n="61" d="100"/>
          <a:sy n="61" d="100"/>
        </p:scale>
        <p:origin x="3029" y="58"/>
      </p:cViewPr>
      <p:guideLst>
        <p:guide orient="horz" pos="2880"/>
        <p:guide pos="2160"/>
      </p:guideLst>
    </p:cSldViewPr>
  </p:slideViewPr>
  <p:outlineViewPr>
    <p:cViewPr>
      <p:scale>
        <a:sx n="33" d="100"/>
        <a:sy n="33" d="100"/>
      </p:scale>
      <p:origin x="0"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50529" cy="497524"/>
          </a:xfrm>
          <a:prstGeom prst="rect">
            <a:avLst/>
          </a:prstGeom>
        </p:spPr>
        <p:txBody>
          <a:bodyPr vert="horz" lIns="91538" tIns="45768" rIns="91538" bIns="4576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4" y="2"/>
            <a:ext cx="2950529" cy="497524"/>
          </a:xfrm>
          <a:prstGeom prst="rect">
            <a:avLst/>
          </a:prstGeom>
        </p:spPr>
        <p:txBody>
          <a:bodyPr vert="horz" lIns="91538" tIns="45768" rIns="91538" bIns="45768" rtlCol="0"/>
          <a:lstStyle>
            <a:lvl1pPr algn="r">
              <a:defRPr sz="1200"/>
            </a:lvl1pPr>
          </a:lstStyle>
          <a:p>
            <a:fld id="{65FEE0A3-6C90-48A8-9DE7-EEB1ED5F128A}" type="datetimeFigureOut">
              <a:rPr kumimoji="1" lang="ja-JP" altLang="en-US" smtClean="0"/>
              <a:t>2019/7/25</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538" tIns="45768" rIns="91538" bIns="45768" rtlCol="0" anchor="ctr"/>
          <a:lstStyle/>
          <a:p>
            <a:endParaRPr lang="ja-JP" altLang="en-US"/>
          </a:p>
        </p:txBody>
      </p:sp>
      <p:sp>
        <p:nvSpPr>
          <p:cNvPr id="5" name="ノート プレースホルダー 4"/>
          <p:cNvSpPr>
            <a:spLocks noGrp="1"/>
          </p:cNvSpPr>
          <p:nvPr>
            <p:ph type="body" sz="quarter" idx="3"/>
          </p:nvPr>
        </p:nvSpPr>
        <p:spPr>
          <a:xfrm>
            <a:off x="680404" y="4782903"/>
            <a:ext cx="5446396" cy="3913425"/>
          </a:xfrm>
          <a:prstGeom prst="rect">
            <a:avLst/>
          </a:prstGeom>
        </p:spPr>
        <p:txBody>
          <a:bodyPr vert="horz" lIns="91538" tIns="45768" rIns="91538" bIns="457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1814"/>
            <a:ext cx="2950529" cy="497524"/>
          </a:xfrm>
          <a:prstGeom prst="rect">
            <a:avLst/>
          </a:prstGeom>
        </p:spPr>
        <p:txBody>
          <a:bodyPr vert="horz" lIns="91538" tIns="45768" rIns="91538" bIns="4576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4" y="9441814"/>
            <a:ext cx="2950529" cy="497524"/>
          </a:xfrm>
          <a:prstGeom prst="rect">
            <a:avLst/>
          </a:prstGeom>
        </p:spPr>
        <p:txBody>
          <a:bodyPr vert="horz" lIns="91538" tIns="45768" rIns="91538" bIns="45768" rtlCol="0" anchor="b"/>
          <a:lstStyle>
            <a:lvl1pPr algn="r">
              <a:defRPr sz="1200"/>
            </a:lvl1pPr>
          </a:lstStyle>
          <a:p>
            <a:fld id="{E183A6F0-3480-4EDC-AB79-8B100AC2DE1E}" type="slidenum">
              <a:rPr kumimoji="1" lang="ja-JP" altLang="en-US" smtClean="0"/>
              <a:t>‹#›</a:t>
            </a:fld>
            <a:endParaRPr kumimoji="1" lang="ja-JP" altLang="en-US"/>
          </a:p>
        </p:txBody>
      </p:sp>
    </p:spTree>
    <p:extLst>
      <p:ext uri="{BB962C8B-B14F-4D97-AF65-F5344CB8AC3E}">
        <p14:creationId xmlns:p14="http://schemas.microsoft.com/office/powerpoint/2010/main" val="25602889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A6F0-3480-4EDC-AB79-8B100AC2DE1E}" type="slidenum">
              <a:rPr kumimoji="1" lang="ja-JP" altLang="en-US" smtClean="0"/>
              <a:t>1</a:t>
            </a:fld>
            <a:endParaRPr kumimoji="1" lang="ja-JP" altLang="en-US"/>
          </a:p>
        </p:txBody>
      </p:sp>
    </p:spTree>
    <p:extLst>
      <p:ext uri="{BB962C8B-B14F-4D97-AF65-F5344CB8AC3E}">
        <p14:creationId xmlns:p14="http://schemas.microsoft.com/office/powerpoint/2010/main" val="3781034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A6F0-3480-4EDC-AB79-8B100AC2DE1E}" type="slidenum">
              <a:rPr kumimoji="1" lang="ja-JP" altLang="en-US" smtClean="0"/>
              <a:t>2</a:t>
            </a:fld>
            <a:endParaRPr kumimoji="1" lang="ja-JP" altLang="en-US"/>
          </a:p>
        </p:txBody>
      </p:sp>
    </p:spTree>
    <p:extLst>
      <p:ext uri="{BB962C8B-B14F-4D97-AF65-F5344CB8AC3E}">
        <p14:creationId xmlns:p14="http://schemas.microsoft.com/office/powerpoint/2010/main" val="344426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30CC761-950D-491A-B085-96052DC3E3D6}"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265648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A76CF1-05D7-4C2A-ABBF-5015FFC3813A}"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365169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7CFF74-5B75-4B51-9118-74C6C39E88EF}"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291940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21CB94-24C4-42A0-BBA8-C73FBA1898A1}"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351818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B03481-7A1B-49F5-B8CC-EBEDAC5F5421}" type="datetime1">
              <a:rPr kumimoji="1" lang="ja-JP" altLang="en-US" smtClean="0"/>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264581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145E22B-1A2A-45D7-9CD9-389B9CAC5C65}"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244129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74FB467-D571-46EB-92F3-94156117B3E9}" type="datetime1">
              <a:rPr kumimoji="1" lang="ja-JP" altLang="en-US" smtClean="0"/>
              <a:t>2019/7/25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1673951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AF54987-6171-4C9F-A5B8-7215CDBDE53D}" type="datetime1">
              <a:rPr kumimoji="1" lang="ja-JP" altLang="en-US" smtClean="0"/>
              <a:t>2019/7/25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1981992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7234AA-56F6-4927-8761-25AAE56CAA64}" type="datetime1">
              <a:rPr kumimoji="1" lang="ja-JP" altLang="en-US" smtClean="0"/>
              <a:t>2019/7/25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158969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C2C5159-0136-40C5-B4BA-6DEE346786A1}"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1392972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397C39-BF41-4D13-BDD2-AC37C7540B18}" type="datetime1">
              <a:rPr kumimoji="1" lang="ja-JP" altLang="en-US" smtClean="0"/>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322442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F95A6CF-3915-4668-B1EC-3A0F90623594}" type="datetime1">
              <a:rPr kumimoji="1" lang="ja-JP" altLang="en-US" smtClean="0"/>
              <a:t>2019/7/25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8BD166-577A-4F82-A0C7-7DF82BFC928F}" type="slidenum">
              <a:rPr kumimoji="1" lang="ja-JP" altLang="en-US" smtClean="0"/>
              <a:t>‹#›</a:t>
            </a:fld>
            <a:endParaRPr kumimoji="1" lang="ja-JP" altLang="en-US"/>
          </a:p>
        </p:txBody>
      </p:sp>
    </p:spTree>
    <p:extLst>
      <p:ext uri="{BB962C8B-B14F-4D97-AF65-F5344CB8AC3E}">
        <p14:creationId xmlns:p14="http://schemas.microsoft.com/office/powerpoint/2010/main" val="4202730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18" Type="http://schemas.openxmlformats.org/officeDocument/2006/relationships/image" Target="../media/image22.jpeg"/><Relationship Id="rId3" Type="http://schemas.openxmlformats.org/officeDocument/2006/relationships/image" Target="../media/image1.png"/><Relationship Id="rId7" Type="http://schemas.openxmlformats.org/officeDocument/2006/relationships/image" Target="../media/image12.png"/><Relationship Id="rId12" Type="http://schemas.openxmlformats.org/officeDocument/2006/relationships/image" Target="../media/image17.jpeg"/><Relationship Id="rId17" Type="http://schemas.openxmlformats.org/officeDocument/2006/relationships/image" Target="../media/image21.jpeg"/><Relationship Id="rId2" Type="http://schemas.openxmlformats.org/officeDocument/2006/relationships/notesSlide" Target="../notesSlides/notesSlide2.xml"/><Relationship Id="rId16" Type="http://schemas.openxmlformats.org/officeDocument/2006/relationships/image" Target="../media/image20.jpeg"/><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5" Type="http://schemas.openxmlformats.org/officeDocument/2006/relationships/image" Target="../media/image19.jpeg"/><Relationship Id="rId10" Type="http://schemas.openxmlformats.org/officeDocument/2006/relationships/image" Target="../media/image15.jpeg"/><Relationship Id="rId19" Type="http://schemas.openxmlformats.org/officeDocument/2006/relationships/image" Target="../media/image23.jpeg"/><Relationship Id="rId4" Type="http://schemas.openxmlformats.org/officeDocument/2006/relationships/image" Target="../media/image9.png"/><Relationship Id="rId9" Type="http://schemas.openxmlformats.org/officeDocument/2006/relationships/image" Target="../media/image14.png"/><Relationship Id="rId1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267916" y="600527"/>
            <a:ext cx="6401444" cy="0"/>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p:cNvSpPr txBox="1"/>
          <p:nvPr/>
        </p:nvSpPr>
        <p:spPr>
          <a:xfrm>
            <a:off x="253579" y="323528"/>
            <a:ext cx="1988840" cy="276999"/>
          </a:xfrm>
          <a:prstGeom prst="rect">
            <a:avLst/>
          </a:prstGeom>
          <a:noFill/>
        </p:spPr>
        <p:txBody>
          <a:bodyPr wrap="square" rtlCol="0">
            <a:spAutoFit/>
          </a:bodyPr>
          <a:lstStyle/>
          <a:p>
            <a:r>
              <a:rPr kumimoji="1" lang="en-US" altLang="ja-JP" sz="1200" dirty="0">
                <a:latin typeface="Meiryo UI" pitchFamily="50" charset="-128"/>
                <a:ea typeface="Meiryo UI" pitchFamily="50" charset="-128"/>
              </a:rPr>
              <a:t>NEWS LETTER</a:t>
            </a:r>
            <a:endParaRPr kumimoji="1" lang="ja-JP" altLang="en-US" sz="1200" dirty="0">
              <a:latin typeface="Meiryo UI" pitchFamily="50" charset="-128"/>
              <a:ea typeface="Meiryo UI" pitchFamily="50" charset="-128"/>
            </a:endParaRPr>
          </a:p>
        </p:txBody>
      </p:sp>
      <p:cxnSp>
        <p:nvCxnSpPr>
          <p:cNvPr id="20" name="直線コネクタ 19"/>
          <p:cNvCxnSpPr/>
          <p:nvPr/>
        </p:nvCxnSpPr>
        <p:spPr>
          <a:xfrm>
            <a:off x="234413" y="1968679"/>
            <a:ext cx="6336704" cy="0"/>
          </a:xfrm>
          <a:prstGeom prst="line">
            <a:avLst/>
          </a:prstGeom>
          <a:ln/>
        </p:spPr>
        <p:style>
          <a:lnRef idx="1">
            <a:schemeClr val="dk1"/>
          </a:lnRef>
          <a:fillRef idx="0">
            <a:schemeClr val="dk1"/>
          </a:fillRef>
          <a:effectRef idx="0">
            <a:schemeClr val="dk1"/>
          </a:effectRef>
          <a:fontRef idx="minor">
            <a:schemeClr val="tx1"/>
          </a:fontRef>
        </p:style>
      </p:cxnSp>
      <p:sp>
        <p:nvSpPr>
          <p:cNvPr id="22" name="フレーム 21"/>
          <p:cNvSpPr/>
          <p:nvPr/>
        </p:nvSpPr>
        <p:spPr>
          <a:xfrm>
            <a:off x="0" y="0"/>
            <a:ext cx="6858000" cy="9144000"/>
          </a:xfrm>
          <a:prstGeom prst="frame">
            <a:avLst>
              <a:gd name="adj1" fmla="val 1013"/>
            </a:avLst>
          </a:prstGeom>
          <a:solidFill>
            <a:srgbClr val="FFF67F">
              <a:alpha val="69804"/>
            </a:srgbClr>
          </a:solidFill>
          <a:ln>
            <a:solidFill>
              <a:srgbClr val="FFF67F">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16" name="図 15"/>
          <p:cNvPicPr/>
          <p:nvPr/>
        </p:nvPicPr>
        <p:blipFill>
          <a:blip r:embed="rId3" cstate="print">
            <a:extLst>
              <a:ext uri="{28A0092B-C50C-407E-A947-70E740481C1C}">
                <a14:useLocalDpi xmlns:a14="http://schemas.microsoft.com/office/drawing/2010/main" val="0"/>
              </a:ext>
            </a:extLst>
          </a:blip>
          <a:stretch>
            <a:fillRect/>
          </a:stretch>
        </p:blipFill>
        <p:spPr>
          <a:xfrm>
            <a:off x="2724785" y="179512"/>
            <a:ext cx="1408430" cy="414655"/>
          </a:xfrm>
          <a:prstGeom prst="rect">
            <a:avLst/>
          </a:prstGeom>
        </p:spPr>
      </p:pic>
      <p:sp>
        <p:nvSpPr>
          <p:cNvPr id="5" name="タイトル 4"/>
          <p:cNvSpPr>
            <a:spLocks noGrp="1"/>
          </p:cNvSpPr>
          <p:nvPr>
            <p:ph type="ctrTitle"/>
          </p:nvPr>
        </p:nvSpPr>
        <p:spPr>
          <a:xfrm>
            <a:off x="90480" y="600527"/>
            <a:ext cx="6696744" cy="1440160"/>
          </a:xfrm>
        </p:spPr>
        <p:txBody>
          <a:bodyPr>
            <a:normAutofit fontScale="90000"/>
          </a:bodyPr>
          <a:lstStyle/>
          <a:p>
            <a:r>
              <a:rPr lang="ja-JP" altLang="en-US" sz="1600" b="1" dirty="0">
                <a:latin typeface="Meiryo UI" pitchFamily="50" charset="-128"/>
                <a:ea typeface="Meiryo UI" pitchFamily="50" charset="-128"/>
              </a:rPr>
              <a:t>渋谷</a:t>
            </a:r>
            <a:r>
              <a:rPr lang="en-US" altLang="ja-JP" sz="1600" b="1" dirty="0" err="1">
                <a:latin typeface="Century Gothic" panose="020B0502020202020204" pitchFamily="34" charset="0"/>
                <a:ea typeface="Meiryo UI" pitchFamily="50" charset="-128"/>
              </a:rPr>
              <a:t>Balletmura</a:t>
            </a:r>
            <a:r>
              <a:rPr lang="ja-JP" altLang="en-US" sz="1600" b="1" dirty="0">
                <a:latin typeface="Meiryo UI" pitchFamily="50" charset="-128"/>
                <a:ea typeface="Meiryo UI" pitchFamily="50" charset="-128"/>
              </a:rPr>
              <a:t>～</a:t>
            </a:r>
            <a:r>
              <a:rPr lang="en-US" altLang="ja-JP" sz="1600" b="1" dirty="0" err="1">
                <a:latin typeface="Century Gothic" panose="020B0502020202020204" pitchFamily="34" charset="0"/>
                <a:ea typeface="Meiryo UI" pitchFamily="50" charset="-128"/>
              </a:rPr>
              <a:t>Bunkamura</a:t>
            </a:r>
            <a:r>
              <a:rPr lang="ja-JP" altLang="en-US" sz="1600" b="1" dirty="0">
                <a:latin typeface="Meiryo UI" pitchFamily="50" charset="-128"/>
                <a:ea typeface="Meiryo UI" pitchFamily="50" charset="-128"/>
              </a:rPr>
              <a:t>バレエウィーク</a:t>
            </a:r>
            <a:r>
              <a:rPr lang="en-US" altLang="ja-JP" sz="1600" b="1" dirty="0">
                <a:latin typeface="Meiryo UI" pitchFamily="50" charset="-128"/>
                <a:ea typeface="Meiryo UI" pitchFamily="50" charset="-128"/>
              </a:rPr>
              <a:t>2019</a:t>
            </a:r>
            <a:r>
              <a:rPr lang="ja-JP" altLang="en-US" sz="1600" b="1" dirty="0">
                <a:latin typeface="Meiryo UI" pitchFamily="50" charset="-128"/>
                <a:ea typeface="Meiryo UI" pitchFamily="50" charset="-128"/>
              </a:rPr>
              <a:t>～</a:t>
            </a:r>
            <a:br>
              <a:rPr lang="en-US" altLang="ja-JP" sz="2700" b="1" dirty="0">
                <a:latin typeface="Meiryo UI" pitchFamily="50" charset="-128"/>
                <a:ea typeface="Meiryo UI" pitchFamily="50" charset="-128"/>
              </a:rPr>
            </a:br>
            <a:r>
              <a:rPr lang="ja-JP" altLang="en-US" sz="2000" b="1" dirty="0">
                <a:latin typeface="Meiryo UI" pitchFamily="50" charset="-128"/>
                <a:ea typeface="Meiryo UI" pitchFamily="50" charset="-128"/>
              </a:rPr>
              <a:t>開催直前！</a:t>
            </a:r>
            <a:r>
              <a:rPr lang="en-US" altLang="ja-JP" sz="2000" b="1" dirty="0">
                <a:latin typeface="Meiryo UI" pitchFamily="50" charset="-128"/>
                <a:ea typeface="Meiryo UI" pitchFamily="50" charset="-128"/>
              </a:rPr>
              <a:t>『</a:t>
            </a:r>
            <a:r>
              <a:rPr lang="ja-JP" altLang="en-US" sz="2000" b="1" dirty="0">
                <a:latin typeface="Meiryo UI" pitchFamily="50" charset="-128"/>
                <a:ea typeface="Meiryo UI" pitchFamily="50" charset="-128"/>
              </a:rPr>
              <a:t>青島広志のバレエ音楽ってステキ！</a:t>
            </a:r>
            <a:r>
              <a:rPr lang="en-US" altLang="ja-JP" sz="2000" b="1" dirty="0">
                <a:latin typeface="Meiryo UI" pitchFamily="50" charset="-128"/>
                <a:ea typeface="Meiryo UI" pitchFamily="50" charset="-128"/>
              </a:rPr>
              <a:t>』</a:t>
            </a:r>
            <a:br>
              <a:rPr lang="en-US" altLang="ja-JP" sz="2000" b="1" dirty="0">
                <a:latin typeface="Meiryo UI" pitchFamily="50" charset="-128"/>
                <a:ea typeface="Meiryo UI" pitchFamily="50" charset="-128"/>
              </a:rPr>
            </a:br>
            <a:r>
              <a:rPr lang="ja-JP" altLang="en-US" sz="2000" b="1" dirty="0">
                <a:latin typeface="Meiryo UI" pitchFamily="50" charset="-128"/>
                <a:ea typeface="Meiryo UI" pitchFamily="50" charset="-128"/>
              </a:rPr>
              <a:t>オーケストラと一緒に演奏＆</a:t>
            </a:r>
            <a:br>
              <a:rPr lang="en-US" altLang="ja-JP" sz="2000" b="1" dirty="0">
                <a:latin typeface="Meiryo UI" pitchFamily="50" charset="-128"/>
                <a:ea typeface="Meiryo UI" pitchFamily="50" charset="-128"/>
              </a:rPr>
            </a:br>
            <a:r>
              <a:rPr lang="ja-JP" altLang="en-US" sz="2000" b="1" dirty="0">
                <a:latin typeface="Meiryo UI" pitchFamily="50" charset="-128"/>
                <a:ea typeface="Meiryo UI" pitchFamily="50" charset="-128"/>
              </a:rPr>
              <a:t>本物のオーケストラの指揮に挑戦できる、参加型コンサート！</a:t>
            </a:r>
            <a:br>
              <a:rPr lang="en-US" altLang="ja-JP" sz="2000" b="1" dirty="0">
                <a:latin typeface="Meiryo UI" pitchFamily="50" charset="-128"/>
                <a:ea typeface="Meiryo UI" pitchFamily="50" charset="-128"/>
              </a:rPr>
            </a:br>
            <a:r>
              <a:rPr lang="ja-JP" altLang="en-US" sz="1600" b="1" dirty="0">
                <a:latin typeface="Meiryo UI" pitchFamily="50" charset="-128"/>
                <a:ea typeface="Meiryo UI" pitchFamily="50" charset="-128"/>
              </a:rPr>
              <a:t>お子様と夏休みのお出かけは</a:t>
            </a:r>
            <a:r>
              <a:rPr lang="en-US" altLang="ja-JP" sz="1600" b="1" dirty="0" err="1">
                <a:latin typeface="Century Gothic" panose="020B0502020202020204" pitchFamily="34" charset="0"/>
                <a:ea typeface="Meiryo UI" pitchFamily="50" charset="-128"/>
              </a:rPr>
              <a:t>Bunkamura</a:t>
            </a:r>
            <a:r>
              <a:rPr lang="ja-JP" altLang="en-US" sz="1600" b="1" dirty="0">
                <a:latin typeface="Meiryo UI" pitchFamily="50" charset="-128"/>
                <a:ea typeface="Meiryo UI" pitchFamily="50" charset="-128"/>
              </a:rPr>
              <a:t>に♪</a:t>
            </a:r>
            <a:endParaRPr kumimoji="1" lang="ja-JP" altLang="en-US" sz="1100" dirty="0">
              <a:latin typeface="Meiryo UI" pitchFamily="50" charset="-128"/>
              <a:ea typeface="Meiryo UI" pitchFamily="50" charset="-128"/>
            </a:endParaRPr>
          </a:p>
        </p:txBody>
      </p:sp>
      <p:sp>
        <p:nvSpPr>
          <p:cNvPr id="31" name="テキスト ボックス 30"/>
          <p:cNvSpPr txBox="1"/>
          <p:nvPr/>
        </p:nvSpPr>
        <p:spPr>
          <a:xfrm>
            <a:off x="4673252" y="179512"/>
            <a:ext cx="1988840" cy="461665"/>
          </a:xfrm>
          <a:prstGeom prst="rect">
            <a:avLst/>
          </a:prstGeom>
          <a:noFill/>
        </p:spPr>
        <p:txBody>
          <a:bodyPr wrap="square" rtlCol="0">
            <a:spAutoFit/>
          </a:bodyPr>
          <a:lstStyle/>
          <a:p>
            <a:pPr algn="r"/>
            <a:r>
              <a:rPr kumimoji="1" lang="en-US" altLang="ja-JP" sz="1200" dirty="0">
                <a:latin typeface="Meiryo UI" pitchFamily="50" charset="-128"/>
                <a:ea typeface="Meiryo UI" pitchFamily="50" charset="-128"/>
              </a:rPr>
              <a:t>2019.7.25</a:t>
            </a:r>
          </a:p>
          <a:p>
            <a:pPr algn="r"/>
            <a:r>
              <a:rPr lang="ja-JP" altLang="en-US" sz="1200" dirty="0">
                <a:latin typeface="Meiryo UI" pitchFamily="50" charset="-128"/>
                <a:ea typeface="Meiryo UI" pitchFamily="50" charset="-128"/>
              </a:rPr>
              <a:t>株式会社東急文化村</a:t>
            </a:r>
            <a:endParaRPr kumimoji="1" lang="ja-JP" altLang="en-US" sz="1200" dirty="0">
              <a:latin typeface="Meiryo UI" pitchFamily="50" charset="-128"/>
              <a:ea typeface="Meiryo UI" pitchFamily="50" charset="-128"/>
            </a:endParaRPr>
          </a:p>
        </p:txBody>
      </p:sp>
      <p:cxnSp>
        <p:nvCxnSpPr>
          <p:cNvPr id="33" name="直線コネクタ 32"/>
          <p:cNvCxnSpPr/>
          <p:nvPr/>
        </p:nvCxnSpPr>
        <p:spPr>
          <a:xfrm>
            <a:off x="192136" y="8532440"/>
            <a:ext cx="6401444" cy="0"/>
          </a:xfrm>
          <a:prstGeom prst="line">
            <a:avLst/>
          </a:prstGeom>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6525344" y="8820472"/>
            <a:ext cx="216024" cy="261610"/>
          </a:xfrm>
          <a:prstGeom prst="rect">
            <a:avLst/>
          </a:prstGeom>
          <a:noFill/>
        </p:spPr>
        <p:txBody>
          <a:bodyPr wrap="square" rtlCol="0">
            <a:spAutoFit/>
          </a:bodyPr>
          <a:lstStyle/>
          <a:p>
            <a:r>
              <a:rPr kumimoji="1" lang="en-US" altLang="ja-JP" sz="105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5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サブタイトル 2"/>
          <p:cNvSpPr txBox="1">
            <a:spLocks/>
          </p:cNvSpPr>
          <p:nvPr/>
        </p:nvSpPr>
        <p:spPr>
          <a:xfrm>
            <a:off x="203323" y="2051720"/>
            <a:ext cx="4853103" cy="166338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lnSpc>
                <a:spcPts val="1200"/>
              </a:lnSpc>
            </a:pPr>
            <a:r>
              <a:rPr lang="ja-JP" altLang="en-US" sz="1000" dirty="0">
                <a:solidFill>
                  <a:prstClr val="black"/>
                </a:solidFill>
                <a:latin typeface="Century Gothic" pitchFamily="34" charset="0"/>
              </a:rPr>
              <a:t>　</a:t>
            </a:r>
            <a:r>
              <a:rPr lang="en-US" altLang="ja-JP" sz="1000" dirty="0" err="1">
                <a:solidFill>
                  <a:prstClr val="black"/>
                </a:solidFill>
                <a:latin typeface="Century Gothic" pitchFamily="34" charset="0"/>
              </a:rPr>
              <a:t>Bunkamura</a:t>
            </a:r>
            <a:r>
              <a:rPr lang="en-US" altLang="ja-JP" sz="1000" dirty="0">
                <a:solidFill>
                  <a:prstClr val="black"/>
                </a:solidFill>
                <a:latin typeface="Meiryo UI" pitchFamily="50" charset="-128"/>
                <a:ea typeface="Meiryo UI" pitchFamily="50" charset="-128"/>
              </a:rPr>
              <a:t>(</a:t>
            </a:r>
            <a:r>
              <a:rPr lang="ja-JP" altLang="en-US" sz="1000" dirty="0">
                <a:solidFill>
                  <a:prstClr val="black"/>
                </a:solidFill>
                <a:latin typeface="Meiryo UI" pitchFamily="50" charset="-128"/>
                <a:ea typeface="Meiryo UI" pitchFamily="50" charset="-128"/>
              </a:rPr>
              <a:t>東京都渋谷区</a:t>
            </a:r>
            <a:r>
              <a:rPr lang="en-US" altLang="ja-JP" sz="1000" dirty="0">
                <a:solidFill>
                  <a:prstClr val="black"/>
                </a:solidFill>
                <a:latin typeface="Meiryo UI" pitchFamily="50" charset="-128"/>
                <a:ea typeface="Meiryo UI" pitchFamily="50" charset="-128"/>
              </a:rPr>
              <a:t>)</a:t>
            </a:r>
            <a:r>
              <a:rPr lang="ja-JP" altLang="en-US" sz="1000" dirty="0">
                <a:solidFill>
                  <a:prstClr val="black"/>
                </a:solidFill>
                <a:latin typeface="Meiryo UI" pitchFamily="50" charset="-128"/>
                <a:ea typeface="Meiryo UI" pitchFamily="50" charset="-128"/>
              </a:rPr>
              <a:t>は、</a:t>
            </a:r>
            <a:r>
              <a:rPr lang="en-US" altLang="ja-JP" sz="1000" dirty="0">
                <a:solidFill>
                  <a:prstClr val="black"/>
                </a:solidFill>
                <a:latin typeface="Meiryo UI" pitchFamily="50" charset="-128"/>
                <a:ea typeface="Meiryo UI" pitchFamily="50" charset="-128"/>
              </a:rPr>
              <a:t>9</a:t>
            </a:r>
            <a:r>
              <a:rPr lang="ja-JP" altLang="en-US" sz="1000" dirty="0">
                <a:solidFill>
                  <a:prstClr val="black"/>
                </a:solidFill>
                <a:latin typeface="Meiryo UI" pitchFamily="50" charset="-128"/>
                <a:ea typeface="Meiryo UI" pitchFamily="50" charset="-128"/>
              </a:rPr>
              <a:t>月に</a:t>
            </a:r>
            <a:r>
              <a:rPr lang="en-US" altLang="ja-JP" sz="1000" dirty="0">
                <a:solidFill>
                  <a:prstClr val="black"/>
                </a:solidFill>
                <a:latin typeface="Meiryo UI" pitchFamily="50" charset="-128"/>
                <a:ea typeface="Meiryo UI" pitchFamily="50" charset="-128"/>
              </a:rPr>
              <a:t>30</a:t>
            </a:r>
            <a:r>
              <a:rPr lang="ja-JP" altLang="en-US" sz="1000" dirty="0">
                <a:solidFill>
                  <a:prstClr val="black"/>
                </a:solidFill>
                <a:latin typeface="Meiryo UI" pitchFamily="50" charset="-128"/>
                <a:ea typeface="Meiryo UI" pitchFamily="50" charset="-128"/>
              </a:rPr>
              <a:t>周年を迎えます。記念すべき</a:t>
            </a:r>
            <a:r>
              <a:rPr lang="en-US" altLang="ja-JP" sz="1000" dirty="0">
                <a:solidFill>
                  <a:prstClr val="black"/>
                </a:solidFill>
                <a:latin typeface="Meiryo UI" pitchFamily="50" charset="-128"/>
                <a:ea typeface="Meiryo UI" pitchFamily="50" charset="-128"/>
              </a:rPr>
              <a:t>30</a:t>
            </a:r>
            <a:r>
              <a:rPr lang="ja-JP" altLang="en-US" sz="1000" dirty="0">
                <a:solidFill>
                  <a:prstClr val="black"/>
                </a:solidFill>
                <a:latin typeface="Meiryo UI" pitchFamily="50" charset="-128"/>
                <a:ea typeface="Meiryo UI" pitchFamily="50" charset="-128"/>
              </a:rPr>
              <a:t>周年イヤーの今年“</a:t>
            </a:r>
            <a:r>
              <a:rPr lang="ja-JP" altLang="en-US" sz="1000" dirty="0">
                <a:solidFill>
                  <a:schemeClr val="tx1"/>
                </a:solidFill>
                <a:latin typeface="Meiryo UI" pitchFamily="50" charset="-128"/>
                <a:ea typeface="Meiryo UI" pitchFamily="50" charset="-128"/>
              </a:rPr>
              <a:t>渋谷</a:t>
            </a:r>
            <a:r>
              <a:rPr lang="en-US" altLang="ja-JP" sz="1000" dirty="0" err="1">
                <a:solidFill>
                  <a:schemeClr val="tx1"/>
                </a:solidFill>
                <a:latin typeface="Century Gothic" pitchFamily="34" charset="0"/>
                <a:ea typeface="Meiryo UI" pitchFamily="50" charset="-128"/>
              </a:rPr>
              <a:t>Balletmura</a:t>
            </a:r>
            <a:r>
              <a:rPr lang="en-US" altLang="ja-JP" sz="600" dirty="0">
                <a:solidFill>
                  <a:schemeClr val="tx1"/>
                </a:solidFill>
                <a:latin typeface="Meiryo UI" pitchFamily="50" charset="-128"/>
                <a:ea typeface="Meiryo UI" pitchFamily="50" charset="-128"/>
              </a:rPr>
              <a:t>(</a:t>
            </a:r>
            <a:r>
              <a:rPr lang="ja-JP" altLang="en-US" sz="600" dirty="0">
                <a:solidFill>
                  <a:schemeClr val="tx1"/>
                </a:solidFill>
                <a:latin typeface="Meiryo UI" pitchFamily="50" charset="-128"/>
                <a:ea typeface="Meiryo UI" pitchFamily="50" charset="-128"/>
              </a:rPr>
              <a:t>シブヤバレエムラ</a:t>
            </a:r>
            <a:r>
              <a:rPr lang="en-US" altLang="ja-JP" sz="600" dirty="0">
                <a:solidFill>
                  <a:schemeClr val="tx1"/>
                </a:solidFill>
                <a:latin typeface="Meiryo UI" pitchFamily="50" charset="-128"/>
                <a:ea typeface="Meiryo UI" pitchFamily="50" charset="-128"/>
              </a:rPr>
              <a:t>)</a:t>
            </a:r>
            <a:r>
              <a:rPr lang="ja-JP" altLang="en-US" sz="1000" dirty="0">
                <a:solidFill>
                  <a:schemeClr val="tx1"/>
                </a:solidFill>
                <a:latin typeface="Meiryo UI" pitchFamily="50" charset="-128"/>
                <a:ea typeface="Meiryo UI" pitchFamily="50" charset="-128"/>
              </a:rPr>
              <a:t>～</a:t>
            </a:r>
            <a:r>
              <a:rPr lang="en-US" altLang="ja-JP" sz="1000" dirty="0" err="1">
                <a:solidFill>
                  <a:schemeClr val="tx1"/>
                </a:solidFill>
                <a:latin typeface="Century Gothic" pitchFamily="34" charset="0"/>
                <a:ea typeface="Meiryo UI" pitchFamily="50" charset="-128"/>
              </a:rPr>
              <a:t>Bunkamura</a:t>
            </a:r>
            <a:r>
              <a:rPr lang="ja-JP" altLang="en-US" sz="1000" dirty="0">
                <a:solidFill>
                  <a:schemeClr val="tx1"/>
                </a:solidFill>
                <a:latin typeface="Meiryo UI" pitchFamily="50" charset="-128"/>
                <a:ea typeface="Meiryo UI" pitchFamily="50" charset="-128"/>
              </a:rPr>
              <a:t>バレエウィーク</a:t>
            </a:r>
            <a:r>
              <a:rPr lang="en-US" altLang="ja-JP" sz="1000" dirty="0">
                <a:solidFill>
                  <a:schemeClr val="tx1"/>
                </a:solidFill>
                <a:latin typeface="Meiryo UI" pitchFamily="50" charset="-128"/>
                <a:ea typeface="Meiryo UI" pitchFamily="50" charset="-128"/>
              </a:rPr>
              <a:t>2019</a:t>
            </a:r>
            <a:r>
              <a:rPr lang="ja-JP" altLang="en-US" sz="1000" dirty="0">
                <a:solidFill>
                  <a:schemeClr val="tx1"/>
                </a:solidFill>
                <a:latin typeface="Meiryo UI" pitchFamily="50" charset="-128"/>
                <a:ea typeface="Meiryo UI" pitchFamily="50" charset="-128"/>
              </a:rPr>
              <a:t>～”を開催することとなりました。渋谷</a:t>
            </a:r>
            <a:r>
              <a:rPr lang="en-US" altLang="ja-JP" sz="1000" dirty="0" err="1">
                <a:solidFill>
                  <a:schemeClr val="tx1"/>
                </a:solidFill>
                <a:latin typeface="Century Gothic" pitchFamily="34" charset="0"/>
                <a:ea typeface="Meiryo UI" pitchFamily="50" charset="-128"/>
              </a:rPr>
              <a:t>Balletmura</a:t>
            </a:r>
            <a:r>
              <a:rPr lang="ja-JP" altLang="en-US" sz="1000" dirty="0">
                <a:solidFill>
                  <a:schemeClr val="tx1"/>
                </a:solidFill>
                <a:latin typeface="Century Gothic" pitchFamily="34" charset="0"/>
                <a:ea typeface="Meiryo UI" pitchFamily="50" charset="-128"/>
              </a:rPr>
              <a:t>では、ガラ・音楽・全幕をはじめ、バレエにまつわる映画や期間限定グルメなどもご用意しております。今回は、お子様やこれまでバレエを見たことのない方にもおすすめの</a:t>
            </a:r>
            <a:r>
              <a:rPr lang="en-US" altLang="ja-JP" sz="1000" dirty="0">
                <a:solidFill>
                  <a:schemeClr val="tx1"/>
                </a:solidFill>
                <a:latin typeface="Century Gothic" pitchFamily="34" charset="0"/>
                <a:ea typeface="Meiryo UI" pitchFamily="50" charset="-128"/>
              </a:rPr>
              <a:t>『</a:t>
            </a:r>
            <a:r>
              <a:rPr lang="ja-JP" altLang="en-US" sz="1000" dirty="0">
                <a:solidFill>
                  <a:schemeClr val="tx1"/>
                </a:solidFill>
                <a:latin typeface="Century Gothic" pitchFamily="34" charset="0"/>
                <a:ea typeface="Meiryo UI" pitchFamily="50" charset="-128"/>
              </a:rPr>
              <a:t>青島広志のバレエ音楽ってステキ！</a:t>
            </a:r>
            <a:r>
              <a:rPr lang="en-US" altLang="ja-JP" sz="1000" dirty="0">
                <a:solidFill>
                  <a:schemeClr val="tx1"/>
                </a:solidFill>
                <a:latin typeface="Century Gothic" pitchFamily="34" charset="0"/>
                <a:ea typeface="Meiryo UI" pitchFamily="50" charset="-128"/>
              </a:rPr>
              <a:t>』</a:t>
            </a:r>
            <a:r>
              <a:rPr lang="ja-JP" altLang="en-US" sz="1000" dirty="0">
                <a:solidFill>
                  <a:schemeClr val="tx1"/>
                </a:solidFill>
                <a:latin typeface="Century Gothic" pitchFamily="34" charset="0"/>
                <a:ea typeface="Meiryo UI" pitchFamily="50" charset="-128"/>
              </a:rPr>
              <a:t>についてご紹介いたします。</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116632" y="8494548"/>
            <a:ext cx="6624736" cy="692497"/>
          </a:xfrm>
          <a:prstGeom prst="rect">
            <a:avLst/>
          </a:prstGeom>
        </p:spPr>
        <p:txBody>
          <a:bodyPr wrap="square">
            <a:spAutoFit/>
          </a:bodyPr>
          <a:lstStyle/>
          <a:p>
            <a:pPr algn="ctr"/>
            <a:r>
              <a:rPr lang="en-US" altLang="ja-JP" sz="1050" dirty="0">
                <a:latin typeface="Meiryo UI" pitchFamily="50" charset="-128"/>
                <a:ea typeface="Meiryo UI" pitchFamily="50" charset="-128"/>
              </a:rPr>
              <a:t>【</a:t>
            </a:r>
            <a:r>
              <a:rPr lang="ja-JP" altLang="en-US" sz="1050" dirty="0">
                <a:latin typeface="Meiryo UI" pitchFamily="50" charset="-128"/>
                <a:ea typeface="Meiryo UI" pitchFamily="50" charset="-128"/>
              </a:rPr>
              <a:t>本件に関するお問合せ</a:t>
            </a:r>
            <a:r>
              <a:rPr lang="en-US" altLang="ja-JP" sz="1050" dirty="0">
                <a:latin typeface="Meiryo UI" pitchFamily="50" charset="-128"/>
                <a:ea typeface="Meiryo UI" pitchFamily="50" charset="-128"/>
              </a:rPr>
              <a:t>】</a:t>
            </a:r>
          </a:p>
          <a:p>
            <a:pPr algn="ctr"/>
            <a:r>
              <a:rPr lang="en-US" altLang="ja-JP" sz="900" dirty="0">
                <a:latin typeface="Century Gothic" pitchFamily="34" charset="0"/>
                <a:ea typeface="Meiryo UI" pitchFamily="50" charset="-128"/>
              </a:rPr>
              <a:t>Bunkamura</a:t>
            </a:r>
            <a:r>
              <a:rPr lang="ja-JP" altLang="en-US" sz="900" dirty="0">
                <a:latin typeface="Meiryo UI" pitchFamily="50" charset="-128"/>
                <a:ea typeface="Meiryo UI" pitchFamily="50" charset="-128"/>
              </a:rPr>
              <a:t>広報事務局</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株式会社</a:t>
            </a:r>
            <a:r>
              <a:rPr lang="en-US" altLang="ja-JP" sz="900" dirty="0">
                <a:latin typeface="Meiryo UI" pitchFamily="50" charset="-128"/>
                <a:ea typeface="Meiryo UI" pitchFamily="50" charset="-128"/>
              </a:rPr>
              <a:t>one</a:t>
            </a:r>
            <a:r>
              <a:rPr lang="ja-JP" altLang="en-US" sz="900" dirty="0">
                <a:latin typeface="Meiryo UI" pitchFamily="50" charset="-128"/>
                <a:ea typeface="Meiryo UI" pitchFamily="50" charset="-128"/>
              </a:rPr>
              <a:t>内</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担当：泉・友野</a:t>
            </a:r>
          </a:p>
          <a:p>
            <a:pPr algn="ctr"/>
            <a:r>
              <a:rPr lang="en-US" altLang="ja-JP" sz="900" dirty="0">
                <a:latin typeface="Meiryo UI" pitchFamily="50" charset="-128"/>
                <a:ea typeface="Meiryo UI" pitchFamily="50" charset="-128"/>
              </a:rPr>
              <a:t>TEL</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03-6826-6560   FAX</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03-6826-6641</a:t>
            </a:r>
            <a:r>
              <a:rPr lang="ja-JP" altLang="en-US" sz="900" dirty="0">
                <a:latin typeface="Meiryo UI" pitchFamily="50" charset="-128"/>
                <a:ea typeface="Meiryo UI" pitchFamily="50" charset="-128"/>
              </a:rPr>
              <a:t>　</a:t>
            </a:r>
            <a:r>
              <a:rPr lang="en-US" altLang="ja-JP" sz="900" dirty="0">
                <a:latin typeface="Meiryo UI" pitchFamily="50" charset="-128"/>
                <a:ea typeface="Meiryo UI" pitchFamily="50" charset="-128"/>
              </a:rPr>
              <a:t> E-mail</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bunkamura@one-inc.co.jp</a:t>
            </a:r>
          </a:p>
          <a:p>
            <a:pPr algn="ctr"/>
            <a:r>
              <a:rPr lang="ja-JP" altLang="en-US" sz="1050" dirty="0">
                <a:latin typeface="Meiryo UI" pitchFamily="50" charset="-128"/>
                <a:ea typeface="Meiryo UI" pitchFamily="50" charset="-128"/>
              </a:rPr>
              <a:t>　</a:t>
            </a:r>
            <a:endParaRPr lang="en-US" altLang="ja-JP" sz="1050" dirty="0">
              <a:solidFill>
                <a:srgbClr val="FF0000"/>
              </a:solidFill>
              <a:latin typeface="Meiryo UI" pitchFamily="50" charset="-128"/>
              <a:ea typeface="Meiryo UI" pitchFamily="50" charset="-128"/>
            </a:endParaRPr>
          </a:p>
        </p:txBody>
      </p:sp>
      <p:sp>
        <p:nvSpPr>
          <p:cNvPr id="40" name="テキスト ボックス 39"/>
          <p:cNvSpPr txBox="1"/>
          <p:nvPr/>
        </p:nvSpPr>
        <p:spPr>
          <a:xfrm>
            <a:off x="-385735" y="8503577"/>
            <a:ext cx="2628154" cy="252441"/>
          </a:xfrm>
          <a:prstGeom prst="rect">
            <a:avLst/>
          </a:prstGeom>
          <a:noFill/>
        </p:spPr>
        <p:txBody>
          <a:bodyPr wrap="square" rtlCol="0">
            <a:spAutoFit/>
          </a:bodyPr>
          <a:lstStyle/>
          <a:p>
            <a:pPr>
              <a:lnSpc>
                <a:spcPts val="1400"/>
              </a:lnSpc>
            </a:pPr>
            <a:endParaRPr lang="en-US" altLang="ja-JP" sz="10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203322" y="2867615"/>
            <a:ext cx="4853103" cy="1200329"/>
          </a:xfrm>
          <a:prstGeom prst="rect">
            <a:avLst/>
          </a:prstGeom>
          <a:noFill/>
        </p:spPr>
        <p:txBody>
          <a:bodyPr wrap="square" rtlCol="0">
            <a:spAutoFit/>
          </a:bodyPr>
          <a:lstStyle/>
          <a:p>
            <a:pPr algn="ctr"/>
            <a:r>
              <a:rPr lang="ja-JP" altLang="en-US" sz="1100" b="1" dirty="0">
                <a:latin typeface="Meiryo UI" pitchFamily="50" charset="-128"/>
                <a:ea typeface="Meiryo UI" pitchFamily="50" charset="-128"/>
              </a:rPr>
              <a:t>＼</a:t>
            </a:r>
            <a:r>
              <a:rPr kumimoji="1" lang="ja-JP" altLang="en-US" sz="1100" b="1" dirty="0">
                <a:latin typeface="Meiryo UI" pitchFamily="50" charset="-128"/>
                <a:ea typeface="Meiryo UI" pitchFamily="50" charset="-128"/>
              </a:rPr>
              <a:t>見て・聴いて・参加して！バレエと音楽、両方楽しむ</a:t>
            </a:r>
            <a:r>
              <a:rPr lang="ja-JP" altLang="en-US" sz="1100" b="1" dirty="0">
                <a:latin typeface="Meiryo UI" pitchFamily="50" charset="-128"/>
                <a:ea typeface="Meiryo UI" pitchFamily="50" charset="-128"/>
              </a:rPr>
              <a:t>♪／</a:t>
            </a:r>
            <a:endParaRPr lang="en-US" altLang="ja-JP" sz="1100" b="1" dirty="0">
              <a:latin typeface="Meiryo UI" pitchFamily="50" charset="-128"/>
              <a:ea typeface="Meiryo UI" pitchFamily="50" charset="-128"/>
            </a:endParaRPr>
          </a:p>
          <a:p>
            <a:pPr algn="ctr"/>
            <a:r>
              <a:rPr lang="ja-JP" altLang="en-US" sz="1100" b="1" dirty="0">
                <a:latin typeface="Meiryo UI" pitchFamily="50" charset="-128"/>
                <a:ea typeface="Meiryo UI" pitchFamily="50" charset="-128"/>
              </a:rPr>
              <a:t>　“青島広志のバレエ音楽ってステキ！”夏休みスペシャルコンサート</a:t>
            </a:r>
            <a:r>
              <a:rPr lang="en-US" altLang="ja-JP" sz="1100" b="1" dirty="0">
                <a:latin typeface="Meiryo UI" pitchFamily="50" charset="-128"/>
                <a:ea typeface="Meiryo UI" pitchFamily="50" charset="-128"/>
              </a:rPr>
              <a:t>2019</a:t>
            </a:r>
          </a:p>
          <a:p>
            <a:r>
              <a:rPr lang="ja-JP" altLang="en-US" sz="1000" dirty="0">
                <a:latin typeface="Meiryo UI" pitchFamily="50" charset="-128"/>
                <a:ea typeface="Meiryo UI" pitchFamily="50" charset="-128"/>
              </a:rPr>
              <a:t>●日程：</a:t>
            </a:r>
            <a:r>
              <a:rPr lang="en-US" altLang="zh-TW" sz="1000" dirty="0">
                <a:latin typeface="Meiryo UI" pitchFamily="50" charset="-128"/>
                <a:ea typeface="Meiryo UI" pitchFamily="50" charset="-128"/>
              </a:rPr>
              <a:t>7</a:t>
            </a:r>
            <a:r>
              <a:rPr lang="zh-TW" altLang="en-US" sz="1000" dirty="0">
                <a:latin typeface="Meiryo UI" pitchFamily="50" charset="-128"/>
                <a:ea typeface="Meiryo UI" pitchFamily="50" charset="-128"/>
              </a:rPr>
              <a:t>月</a:t>
            </a:r>
            <a:r>
              <a:rPr lang="en-US" altLang="zh-TW" sz="1000" dirty="0">
                <a:latin typeface="Meiryo UI" pitchFamily="50" charset="-128"/>
                <a:ea typeface="Meiryo UI" pitchFamily="50" charset="-128"/>
              </a:rPr>
              <a:t>30</a:t>
            </a:r>
            <a:r>
              <a:rPr lang="zh-TW" altLang="en-US" sz="1000" dirty="0">
                <a:latin typeface="Meiryo UI" pitchFamily="50" charset="-128"/>
                <a:ea typeface="Meiryo UI" pitchFamily="50" charset="-128"/>
              </a:rPr>
              <a:t>日</a:t>
            </a:r>
            <a:r>
              <a:rPr lang="en-US" altLang="zh-TW" sz="1000" dirty="0">
                <a:latin typeface="Meiryo UI" pitchFamily="50" charset="-128"/>
                <a:ea typeface="Meiryo UI" pitchFamily="50" charset="-128"/>
              </a:rPr>
              <a:t>(</a:t>
            </a:r>
            <a:r>
              <a:rPr lang="zh-TW" altLang="en-US" sz="1000" dirty="0">
                <a:latin typeface="Meiryo UI" pitchFamily="50" charset="-128"/>
                <a:ea typeface="Meiryo UI" pitchFamily="50" charset="-128"/>
              </a:rPr>
              <a:t>火</a:t>
            </a:r>
            <a:r>
              <a:rPr lang="en-US" altLang="zh-TW" sz="1000" dirty="0">
                <a:latin typeface="Meiryo UI" pitchFamily="50" charset="-128"/>
                <a:ea typeface="Meiryo UI" pitchFamily="50" charset="-128"/>
              </a:rPr>
              <a:t>)11:30</a:t>
            </a:r>
            <a:r>
              <a:rPr lang="zh-TW" altLang="en-US" sz="1000" dirty="0">
                <a:latin typeface="Meiryo UI" pitchFamily="50" charset="-128"/>
                <a:ea typeface="Meiryo UI" pitchFamily="50" charset="-128"/>
              </a:rPr>
              <a:t>／</a:t>
            </a:r>
            <a:r>
              <a:rPr lang="en-US" altLang="zh-TW" sz="1000" dirty="0">
                <a:latin typeface="Meiryo UI" pitchFamily="50" charset="-128"/>
                <a:ea typeface="Meiryo UI" pitchFamily="50" charset="-128"/>
              </a:rPr>
              <a:t>15:30</a:t>
            </a:r>
            <a:r>
              <a:rPr lang="zh-TW" altLang="en-US" sz="1000" dirty="0">
                <a:latin typeface="Meiryo UI" pitchFamily="50" charset="-128"/>
                <a:ea typeface="Meiryo UI" pitchFamily="50" charset="-128"/>
              </a:rPr>
              <a:t>開演</a:t>
            </a:r>
          </a:p>
          <a:p>
            <a:r>
              <a:rPr lang="ja-JP" altLang="en-US" sz="1000" dirty="0">
                <a:latin typeface="Meiryo UI" pitchFamily="50" charset="-128"/>
                <a:ea typeface="Meiryo UI" pitchFamily="50" charset="-128"/>
              </a:rPr>
              <a:t>　　　　　　</a:t>
            </a:r>
            <a:r>
              <a:rPr lang="en-US" altLang="zh-TW" sz="1000" dirty="0">
                <a:latin typeface="Meiryo UI" pitchFamily="50" charset="-128"/>
                <a:ea typeface="Meiryo UI" pitchFamily="50" charset="-128"/>
              </a:rPr>
              <a:t>7</a:t>
            </a:r>
            <a:r>
              <a:rPr lang="ja-JP" altLang="en-US" sz="1000" dirty="0">
                <a:latin typeface="Meiryo UI" pitchFamily="50" charset="-128"/>
                <a:ea typeface="Meiryo UI" pitchFamily="50" charset="-128"/>
              </a:rPr>
              <a:t>月</a:t>
            </a:r>
            <a:r>
              <a:rPr lang="en-US" altLang="zh-TW" sz="1000" dirty="0">
                <a:latin typeface="Meiryo UI" pitchFamily="50" charset="-128"/>
                <a:ea typeface="Meiryo UI" pitchFamily="50" charset="-128"/>
              </a:rPr>
              <a:t>31</a:t>
            </a:r>
            <a:r>
              <a:rPr lang="zh-TW" altLang="en-US" sz="1000" dirty="0">
                <a:latin typeface="Meiryo UI" pitchFamily="50" charset="-128"/>
                <a:ea typeface="Meiryo UI" pitchFamily="50" charset="-128"/>
              </a:rPr>
              <a:t>日</a:t>
            </a:r>
            <a:r>
              <a:rPr lang="en-US" altLang="zh-TW" sz="1000" dirty="0">
                <a:latin typeface="Meiryo UI" pitchFamily="50" charset="-128"/>
                <a:ea typeface="Meiryo UI" pitchFamily="50" charset="-128"/>
              </a:rPr>
              <a:t>(</a:t>
            </a:r>
            <a:r>
              <a:rPr lang="zh-TW" altLang="en-US" sz="1000" dirty="0">
                <a:latin typeface="Meiryo UI" pitchFamily="50" charset="-128"/>
                <a:ea typeface="Meiryo UI" pitchFamily="50" charset="-128"/>
              </a:rPr>
              <a:t>水</a:t>
            </a:r>
            <a:r>
              <a:rPr lang="en-US" altLang="zh-TW" sz="1000" dirty="0">
                <a:latin typeface="Meiryo UI" pitchFamily="50" charset="-128"/>
                <a:ea typeface="Meiryo UI" pitchFamily="50" charset="-128"/>
              </a:rPr>
              <a:t>)13:00</a:t>
            </a:r>
            <a:r>
              <a:rPr lang="zh-TW" altLang="en-US" sz="1000" dirty="0">
                <a:latin typeface="Meiryo UI" pitchFamily="50" charset="-128"/>
                <a:ea typeface="Meiryo UI" pitchFamily="50" charset="-128"/>
              </a:rPr>
              <a:t>開演</a:t>
            </a:r>
            <a:endParaRPr lang="en-US" altLang="ja-JP" sz="1000" dirty="0">
              <a:latin typeface="Meiryo UI" pitchFamily="50" charset="-128"/>
              <a:ea typeface="Meiryo UI" pitchFamily="50" charset="-128"/>
            </a:endParaRPr>
          </a:p>
          <a:p>
            <a:r>
              <a:rPr lang="ja-JP" altLang="en-US" sz="1000" dirty="0">
                <a:latin typeface="Meiryo UI" pitchFamily="50" charset="-128"/>
                <a:ea typeface="Meiryo UI" pitchFamily="50" charset="-128"/>
              </a:rPr>
              <a:t>●会場：</a:t>
            </a:r>
            <a:r>
              <a:rPr lang="en-US" altLang="ja-JP" sz="1000" dirty="0" err="1">
                <a:latin typeface="Century Gothic" pitchFamily="34" charset="0"/>
                <a:ea typeface="Meiryo UI" pitchFamily="50" charset="-128"/>
              </a:rPr>
              <a:t>Bunkamura</a:t>
            </a:r>
            <a:r>
              <a:rPr lang="ja-JP" altLang="en-US" sz="1000" dirty="0">
                <a:latin typeface="Meiryo UI" pitchFamily="50" charset="-128"/>
                <a:ea typeface="Meiryo UI" pitchFamily="50" charset="-128"/>
              </a:rPr>
              <a:t>オーチャードホール</a:t>
            </a:r>
            <a:endParaRPr lang="en-US" altLang="ja-JP" sz="1000" dirty="0">
              <a:latin typeface="Meiryo UI" pitchFamily="50" charset="-128"/>
              <a:ea typeface="Meiryo UI" pitchFamily="50" charset="-128"/>
            </a:endParaRPr>
          </a:p>
          <a:p>
            <a:r>
              <a:rPr lang="ja-JP" altLang="en-US" sz="1000" dirty="0">
                <a:latin typeface="Meiryo UI" pitchFamily="50" charset="-128"/>
                <a:ea typeface="Meiryo UI" pitchFamily="50" charset="-128"/>
              </a:rPr>
              <a:t>●出演：監修：熊川哲也、演出：宮尾俊太郎、指揮とお話：青島広志、助手：栗山廉</a:t>
            </a:r>
          </a:p>
          <a:p>
            <a:r>
              <a:rPr lang="ja-JP" altLang="en-US" sz="1000" dirty="0">
                <a:latin typeface="Meiryo UI" pitchFamily="50" charset="-128"/>
                <a:ea typeface="Meiryo UI" pitchFamily="50" charset="-128"/>
              </a:rPr>
              <a:t>　　　　　　演奏：シアター オーケストラ トーキョー、バレエ：</a:t>
            </a:r>
            <a:r>
              <a:rPr lang="en-US" altLang="ja-JP" sz="1000" dirty="0">
                <a:latin typeface="Meiryo UI" pitchFamily="50" charset="-128"/>
                <a:ea typeface="Meiryo UI" pitchFamily="50" charset="-128"/>
              </a:rPr>
              <a:t>K</a:t>
            </a:r>
            <a:r>
              <a:rPr lang="ja-JP" altLang="en-US" sz="1000" dirty="0">
                <a:latin typeface="Meiryo UI" pitchFamily="50" charset="-128"/>
                <a:ea typeface="Meiryo UI" pitchFamily="50" charset="-128"/>
              </a:rPr>
              <a:t>バレエ カンパニー</a:t>
            </a:r>
            <a:endParaRPr lang="en-US" altLang="ja-JP" sz="1000" dirty="0">
              <a:latin typeface="Meiryo UI" pitchFamily="50" charset="-128"/>
              <a:ea typeface="Meiryo UI" pitchFamily="50" charset="-128"/>
            </a:endParaRPr>
          </a:p>
        </p:txBody>
      </p:sp>
      <p:pic>
        <p:nvPicPr>
          <p:cNvPr id="1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79404" y="2051720"/>
            <a:ext cx="1407865" cy="1992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a:extLst>
              <a:ext uri="{FF2B5EF4-FFF2-40B4-BE49-F238E27FC236}">
                <a16:creationId xmlns:a16="http://schemas.microsoft.com/office/drawing/2014/main" id="{A25E26F8-5F82-43A8-8A4A-CA3040F9C20B}"/>
              </a:ext>
            </a:extLst>
          </p:cNvPr>
          <p:cNvSpPr txBox="1"/>
          <p:nvPr/>
        </p:nvSpPr>
        <p:spPr>
          <a:xfrm>
            <a:off x="1644665" y="564602"/>
            <a:ext cx="1080120" cy="200055"/>
          </a:xfrm>
          <a:prstGeom prst="rect">
            <a:avLst/>
          </a:prstGeom>
          <a:noFill/>
        </p:spPr>
        <p:txBody>
          <a:bodyPr wrap="square" rtlCol="0">
            <a:spAutoFit/>
          </a:bodyPr>
          <a:lstStyle/>
          <a:p>
            <a:pPr algn="dist"/>
            <a:r>
              <a:rPr kumimoji="1" lang="ja-JP" altLang="en-US" sz="700" dirty="0">
                <a:latin typeface="Meiryo UI" panose="020B0604030504040204" pitchFamily="50" charset="-128"/>
                <a:ea typeface="Meiryo UI" panose="020B0604030504040204" pitchFamily="50" charset="-128"/>
              </a:rPr>
              <a:t>バレエムラ</a:t>
            </a:r>
          </a:p>
        </p:txBody>
      </p:sp>
      <p:sp>
        <p:nvSpPr>
          <p:cNvPr id="28" name="サブタイトル 2">
            <a:extLst>
              <a:ext uri="{FF2B5EF4-FFF2-40B4-BE49-F238E27FC236}">
                <a16:creationId xmlns:a16="http://schemas.microsoft.com/office/drawing/2014/main" id="{5BF431D4-BC54-4002-956D-C550531D4BC5}"/>
              </a:ext>
            </a:extLst>
          </p:cNvPr>
          <p:cNvSpPr txBox="1">
            <a:spLocks/>
          </p:cNvSpPr>
          <p:nvPr/>
        </p:nvSpPr>
        <p:spPr>
          <a:xfrm>
            <a:off x="103056" y="4132751"/>
            <a:ext cx="6696744" cy="166338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nSpc>
                <a:spcPts val="1200"/>
              </a:lnSpc>
            </a:pPr>
            <a:r>
              <a:rPr lang="ja-JP" altLang="en-US" sz="1400" b="1" u="sng" dirty="0">
                <a:solidFill>
                  <a:prstClr val="black"/>
                </a:solidFill>
                <a:latin typeface="Meiryo UI" panose="020B0604030504040204" pitchFamily="50" charset="-128"/>
                <a:ea typeface="Meiryo UI" panose="020B0604030504040204" pitchFamily="50" charset="-128"/>
              </a:rPr>
              <a:t>青島広志のバレエ音楽ってステキ！の楽しみ方！</a:t>
            </a:r>
            <a:endParaRPr lang="en-US" altLang="ja-JP" sz="700" b="1" dirty="0">
              <a:solidFill>
                <a:schemeClr val="tx1"/>
              </a:solidFill>
              <a:latin typeface="Meiryo UI" panose="020B0604030504040204" pitchFamily="50" charset="-128"/>
              <a:ea typeface="Meiryo UI" panose="020B0604030504040204" pitchFamily="50" charset="-128"/>
            </a:endParaRPr>
          </a:p>
          <a:p>
            <a:pPr algn="l">
              <a:lnSpc>
                <a:spcPts val="1200"/>
              </a:lnSpc>
            </a:pPr>
            <a:r>
              <a:rPr lang="ja-JP" altLang="en-US" sz="900" b="1" dirty="0">
                <a:solidFill>
                  <a:schemeClr val="tx1"/>
                </a:solidFill>
                <a:latin typeface="Meiryo UI" panose="020B0604030504040204" pitchFamily="50" charset="-128"/>
                <a:ea typeface="Meiryo UI" panose="020B0604030504040204" pitchFamily="50" charset="-128"/>
              </a:rPr>
              <a:t>演奏曲の視聴や「ボレロ」の楽譜はこちら→</a:t>
            </a:r>
            <a:r>
              <a:rPr lang="en-US" altLang="ja-JP" sz="900" b="1" dirty="0">
                <a:solidFill>
                  <a:schemeClr val="tx1"/>
                </a:solidFill>
                <a:latin typeface="Meiryo UI" panose="020B0604030504040204" pitchFamily="50" charset="-128"/>
                <a:ea typeface="Meiryo UI" panose="020B0604030504040204" pitchFamily="50" charset="-128"/>
              </a:rPr>
              <a:t>https://www.bunkamura.co.jp/orchard/lineup/19_aoshima/#program</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a:extLst>
              <a:ext uri="{FF2B5EF4-FFF2-40B4-BE49-F238E27FC236}">
                <a16:creationId xmlns:a16="http://schemas.microsoft.com/office/drawing/2014/main" id="{D6D2C863-1AD0-4A46-A0DD-7CC3320A245A}"/>
              </a:ext>
            </a:extLst>
          </p:cNvPr>
          <p:cNvPicPr>
            <a:picLocks noChangeAspect="1"/>
          </p:cNvPicPr>
          <p:nvPr/>
        </p:nvPicPr>
        <p:blipFill>
          <a:blip r:embed="rId5"/>
          <a:stretch>
            <a:fillRect/>
          </a:stretch>
        </p:blipFill>
        <p:spPr>
          <a:xfrm>
            <a:off x="176180" y="5362116"/>
            <a:ext cx="6525344" cy="1082092"/>
          </a:xfrm>
          <a:prstGeom prst="rect">
            <a:avLst/>
          </a:prstGeom>
        </p:spPr>
      </p:pic>
      <p:sp>
        <p:nvSpPr>
          <p:cNvPr id="17" name="正方形/長方形 16">
            <a:extLst>
              <a:ext uri="{FF2B5EF4-FFF2-40B4-BE49-F238E27FC236}">
                <a16:creationId xmlns:a16="http://schemas.microsoft.com/office/drawing/2014/main" id="{4B3EAADC-F50A-46FF-B8EC-3611CFBEFBBC}"/>
              </a:ext>
            </a:extLst>
          </p:cNvPr>
          <p:cNvSpPr/>
          <p:nvPr/>
        </p:nvSpPr>
        <p:spPr>
          <a:xfrm>
            <a:off x="270550" y="4582222"/>
            <a:ext cx="3024336" cy="707886"/>
          </a:xfrm>
          <a:prstGeom prst="rect">
            <a:avLst/>
          </a:prstGeom>
          <a:ln w="19050">
            <a:solidFill>
              <a:srgbClr val="FFF67F"/>
            </a:solidFill>
            <a:prstDash val="dash"/>
          </a:ln>
        </p:spPr>
        <p:txBody>
          <a:bodyPr wrap="square">
            <a:spAutoFit/>
          </a:bodyPr>
          <a:lstStyle/>
          <a:p>
            <a:pPr>
              <a:lnSpc>
                <a:spcPts val="1200"/>
              </a:lnSpc>
            </a:pPr>
            <a:r>
              <a:rPr lang="ja-JP" altLang="en-US" sz="1000" b="1" dirty="0">
                <a:latin typeface="Century Gothic" panose="020B0502020202020204" pitchFamily="34" charset="0"/>
                <a:ea typeface="Meiryo UI" panose="020B0604030504040204" pitchFamily="50" charset="-128"/>
                <a:cs typeface="Meiryo UI" panose="020B0604030504040204" pitchFamily="50" charset="-128"/>
              </a:rPr>
              <a:t>参加イベント①</a:t>
            </a:r>
            <a:endParaRPr lang="en-US" altLang="ja-JP" sz="1000" b="1" dirty="0">
              <a:latin typeface="Century Gothic" panose="020B0502020202020204" pitchFamily="34" charset="0"/>
              <a:ea typeface="Meiryo UI" panose="020B0604030504040204" pitchFamily="50" charset="-128"/>
              <a:cs typeface="Meiryo UI" panose="020B0604030504040204" pitchFamily="50" charset="-128"/>
            </a:endParaRPr>
          </a:p>
          <a:p>
            <a:pPr>
              <a:lnSpc>
                <a:spcPts val="1200"/>
              </a:lnSpc>
            </a:pPr>
            <a:r>
              <a:rPr lang="ja-JP" altLang="en-US" sz="1000" dirty="0">
                <a:latin typeface="Century Gothic" panose="020B0502020202020204" pitchFamily="34" charset="0"/>
                <a:ea typeface="Meiryo UI" panose="020B0604030504040204" pitchFamily="50" charset="-128"/>
                <a:cs typeface="Meiryo UI" panose="020B0604030504040204" pitchFamily="50" charset="-128"/>
              </a:rPr>
              <a:t>指揮者に挑戦！</a:t>
            </a:r>
            <a:endParaRPr lang="en-US" altLang="ja-JP" sz="1000" dirty="0">
              <a:latin typeface="Century Gothic" panose="020B0502020202020204" pitchFamily="34" charset="0"/>
              <a:ea typeface="Meiryo UI" panose="020B0604030504040204" pitchFamily="50" charset="-128"/>
              <a:cs typeface="Meiryo UI" panose="020B0604030504040204" pitchFamily="50" charset="-128"/>
            </a:endParaRPr>
          </a:p>
          <a:p>
            <a:pPr>
              <a:lnSpc>
                <a:spcPts val="1200"/>
              </a:lnSpc>
            </a:pPr>
            <a:r>
              <a:rPr lang="ja-JP" altLang="en-US" sz="1000" dirty="0">
                <a:latin typeface="Century Gothic" panose="020B0502020202020204" pitchFamily="34" charset="0"/>
                <a:ea typeface="Meiryo UI" panose="020B0604030504040204" pitchFamily="50" charset="-128"/>
                <a:cs typeface="Meiryo UI" panose="020B0604030504040204" pitchFamily="50" charset="-128"/>
              </a:rPr>
              <a:t>当日会場にお越しの方の中から</a:t>
            </a:r>
            <a:endParaRPr lang="en-US" altLang="ja-JP" sz="1000" dirty="0">
              <a:latin typeface="Century Gothic" panose="020B0502020202020204" pitchFamily="34" charset="0"/>
              <a:ea typeface="Meiryo UI" panose="020B0604030504040204" pitchFamily="50" charset="-128"/>
              <a:cs typeface="Meiryo UI" panose="020B0604030504040204" pitchFamily="50" charset="-128"/>
            </a:endParaRPr>
          </a:p>
          <a:p>
            <a:pPr>
              <a:lnSpc>
                <a:spcPts val="1200"/>
              </a:lnSpc>
            </a:pPr>
            <a:r>
              <a:rPr lang="ja-JP" altLang="en-US" sz="1000" dirty="0">
                <a:latin typeface="Century Gothic" panose="020B0502020202020204" pitchFamily="34" charset="0"/>
                <a:ea typeface="Meiryo UI" panose="020B0604030504040204" pitchFamily="50" charset="-128"/>
                <a:cs typeface="Meiryo UI" panose="020B0604030504040204" pitchFamily="50" charset="-128"/>
              </a:rPr>
              <a:t>舞台で本物のオーケストラを指揮できるチャンスが！？</a:t>
            </a:r>
            <a:endParaRPr lang="en-US" altLang="ja-JP" sz="1000" dirty="0">
              <a:latin typeface="Century Gothic" panose="020B0502020202020204" pitchFamily="34" charset="0"/>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F1E28459-D9AD-4D94-9623-AAF57BFDC23F}"/>
              </a:ext>
            </a:extLst>
          </p:cNvPr>
          <p:cNvSpPr/>
          <p:nvPr/>
        </p:nvSpPr>
        <p:spPr>
          <a:xfrm>
            <a:off x="3614126" y="4582222"/>
            <a:ext cx="2898084" cy="707886"/>
          </a:xfrm>
          <a:prstGeom prst="rect">
            <a:avLst/>
          </a:prstGeom>
          <a:ln w="19050">
            <a:solidFill>
              <a:srgbClr val="FFF67F"/>
            </a:solidFill>
            <a:prstDash val="dash"/>
          </a:ln>
        </p:spPr>
        <p:txBody>
          <a:bodyPr wrap="square">
            <a:spAutoFit/>
          </a:bodyPr>
          <a:lstStyle/>
          <a:p>
            <a:pPr>
              <a:lnSpc>
                <a:spcPts val="1200"/>
              </a:lnSpc>
            </a:pPr>
            <a:r>
              <a:rPr lang="ja-JP" altLang="en-US" sz="1000" b="1" dirty="0">
                <a:latin typeface="Century Gothic" panose="020B0502020202020204" pitchFamily="34" charset="0"/>
                <a:ea typeface="Meiryo UI" panose="020B0604030504040204" pitchFamily="50" charset="-128"/>
                <a:cs typeface="Meiryo UI" panose="020B0604030504040204" pitchFamily="50" charset="-128"/>
              </a:rPr>
              <a:t>参加イベント②</a:t>
            </a:r>
            <a:endParaRPr lang="en-US" altLang="ja-JP" sz="1000" b="1" dirty="0">
              <a:latin typeface="Century Gothic" panose="020B0502020202020204" pitchFamily="34" charset="0"/>
              <a:ea typeface="Meiryo UI" panose="020B0604030504040204" pitchFamily="50" charset="-128"/>
              <a:cs typeface="Meiryo UI" panose="020B0604030504040204" pitchFamily="50" charset="-128"/>
            </a:endParaRPr>
          </a:p>
          <a:p>
            <a:pPr>
              <a:lnSpc>
                <a:spcPts val="1200"/>
              </a:lnSpc>
            </a:pPr>
            <a:r>
              <a:rPr lang="ja-JP" altLang="en-US" sz="1000" dirty="0">
                <a:latin typeface="Century Gothic" panose="020B0502020202020204" pitchFamily="34" charset="0"/>
                <a:ea typeface="Meiryo UI" panose="020B0604030504040204" pitchFamily="50" charset="-128"/>
                <a:cs typeface="Meiryo UI" panose="020B0604030504040204" pitchFamily="50" charset="-128"/>
              </a:rPr>
              <a:t>みんなで「ボレロ」を演奏しよう！リコーダー、ピアニカ、</a:t>
            </a:r>
            <a:endParaRPr lang="en-US" altLang="ja-JP" sz="1000" dirty="0">
              <a:latin typeface="Century Gothic" panose="020B0502020202020204" pitchFamily="34" charset="0"/>
              <a:ea typeface="Meiryo UI" panose="020B0604030504040204" pitchFamily="50" charset="-128"/>
              <a:cs typeface="Meiryo UI" panose="020B0604030504040204" pitchFamily="50" charset="-128"/>
            </a:endParaRPr>
          </a:p>
          <a:p>
            <a:pPr>
              <a:lnSpc>
                <a:spcPts val="1200"/>
              </a:lnSpc>
            </a:pPr>
            <a:r>
              <a:rPr lang="ja-JP" altLang="en-US" sz="1000" dirty="0">
                <a:latin typeface="Century Gothic" panose="020B0502020202020204" pitchFamily="34" charset="0"/>
                <a:ea typeface="Meiryo UI" panose="020B0604030504040204" pitchFamily="50" charset="-128"/>
                <a:cs typeface="Meiryo UI" panose="020B0604030504040204" pitchFamily="50" charset="-128"/>
              </a:rPr>
              <a:t>カスタネットなど、おうちにある楽器を持ち寄って集合！オーケストラと一緒に演奏してみよう！</a:t>
            </a:r>
            <a:endParaRPr lang="en-US" altLang="ja-JP" sz="1000" dirty="0">
              <a:latin typeface="Century Gothic" panose="020B0502020202020204" pitchFamily="34" charset="0"/>
              <a:ea typeface="Meiryo UI" panose="020B0604030504040204" pitchFamily="50" charset="-128"/>
              <a:cs typeface="Meiryo UI" panose="020B0604030504040204" pitchFamily="50" charset="-128"/>
            </a:endParaRPr>
          </a:p>
        </p:txBody>
      </p:sp>
      <p:pic>
        <p:nvPicPr>
          <p:cNvPr id="19" name="グラフィックス 18" descr="音符">
            <a:extLst>
              <a:ext uri="{FF2B5EF4-FFF2-40B4-BE49-F238E27FC236}">
                <a16:creationId xmlns:a16="http://schemas.microsoft.com/office/drawing/2014/main" id="{2CAD7BAE-FFC4-4588-8C91-7B1237E0850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056" y="4500706"/>
            <a:ext cx="317798" cy="317798"/>
          </a:xfrm>
          <a:prstGeom prst="rect">
            <a:avLst/>
          </a:prstGeom>
        </p:spPr>
      </p:pic>
      <p:pic>
        <p:nvPicPr>
          <p:cNvPr id="42" name="グラフィックス 41" descr="音符">
            <a:extLst>
              <a:ext uri="{FF2B5EF4-FFF2-40B4-BE49-F238E27FC236}">
                <a16:creationId xmlns:a16="http://schemas.microsoft.com/office/drawing/2014/main" id="{7B89E2D7-C52C-4668-A30A-0C31A890C90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45190" y="4517048"/>
            <a:ext cx="317798" cy="317798"/>
          </a:xfrm>
          <a:prstGeom prst="rect">
            <a:avLst/>
          </a:prstGeom>
        </p:spPr>
      </p:pic>
      <p:sp>
        <p:nvSpPr>
          <p:cNvPr id="23" name="正方形/長方形 22">
            <a:extLst>
              <a:ext uri="{FF2B5EF4-FFF2-40B4-BE49-F238E27FC236}">
                <a16:creationId xmlns:a16="http://schemas.microsoft.com/office/drawing/2014/main" id="{E89EFED7-744F-40E8-B48E-5ACC1F407E48}"/>
              </a:ext>
            </a:extLst>
          </p:cNvPr>
          <p:cNvSpPr/>
          <p:nvPr/>
        </p:nvSpPr>
        <p:spPr>
          <a:xfrm>
            <a:off x="1063447" y="6516216"/>
            <a:ext cx="5448763" cy="1169551"/>
          </a:xfrm>
          <a:prstGeom prst="rect">
            <a:avLst/>
          </a:prstGeom>
        </p:spPr>
        <p:txBody>
          <a:bodyPr wrap="square">
            <a:spAutoFit/>
          </a:bodyPr>
          <a:lstStyle/>
          <a:p>
            <a:pPr algn="just"/>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青島広志　コメント</a:t>
            </a:r>
          </a:p>
          <a:p>
            <a:pPr algn="just">
              <a:spcAft>
                <a:spcPts val="0"/>
              </a:spcAft>
            </a:pP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ご自宅から持ってきていただいた楽器で一緒に演奏してもらう「ボレロ」は、実はどんな楽器でもそれらしく演奏できてしまうメロディです。楽器を忘れた人は手拍子で参加してもらっても大丈夫です。音に自信の</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な</a:t>
            </a: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い人は、ソとドの音を吹くだけでも大丈夫なので、</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是非</a:t>
            </a: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一緒に参加してみてください！</a:t>
            </a:r>
          </a:p>
          <a:p>
            <a:pPr algn="just">
              <a:spcAft>
                <a:spcPts val="0"/>
              </a:spcAft>
            </a:pPr>
            <a:r>
              <a:rPr lang="ja-JP" altLang="ja-JP" sz="1000" kern="100" dirty="0">
                <a:latin typeface="Meiryo UI" panose="020B0604030504040204" pitchFamily="50" charset="-128"/>
                <a:ea typeface="Meiryo UI" panose="020B0604030504040204" pitchFamily="50" charset="-128"/>
                <a:cs typeface="Times New Roman" panose="02020603050405020304" pitchFamily="18" charset="0"/>
              </a:rPr>
              <a:t>また、オーケストラを指揮していただくコーナーでは『白鳥の湖』の中の「四羽の白鳥」を指揮してもらいます。今回はバレエダンサーもオーケストラの音に合わせて踊るので、お客さんの中で実際に踊ったことがある人にもぜひ挑戦していただきたいですね。指揮したい人は、元気よく手をあげてアピールしてください！</a:t>
            </a:r>
          </a:p>
        </p:txBody>
      </p:sp>
      <p:pic>
        <p:nvPicPr>
          <p:cNvPr id="24" name="図 23">
            <a:extLst>
              <a:ext uri="{FF2B5EF4-FFF2-40B4-BE49-F238E27FC236}">
                <a16:creationId xmlns:a16="http://schemas.microsoft.com/office/drawing/2014/main" id="{46CCA93B-0B42-4A73-936D-719BAE51A000}"/>
              </a:ext>
            </a:extLst>
          </p:cNvPr>
          <p:cNvPicPr>
            <a:picLocks noChangeAspect="1"/>
          </p:cNvPicPr>
          <p:nvPr/>
        </p:nvPicPr>
        <p:blipFill>
          <a:blip r:embed="rId8"/>
          <a:stretch>
            <a:fillRect/>
          </a:stretch>
        </p:blipFill>
        <p:spPr>
          <a:xfrm>
            <a:off x="234413" y="6660232"/>
            <a:ext cx="829034" cy="972678"/>
          </a:xfrm>
          <a:prstGeom prst="rect">
            <a:avLst/>
          </a:prstGeom>
        </p:spPr>
      </p:pic>
      <p:sp>
        <p:nvSpPr>
          <p:cNvPr id="52" name="正方形/長方形 51">
            <a:extLst>
              <a:ext uri="{FF2B5EF4-FFF2-40B4-BE49-F238E27FC236}">
                <a16:creationId xmlns:a16="http://schemas.microsoft.com/office/drawing/2014/main" id="{FCC1745C-D80F-4C82-8055-FD629B11C129}"/>
              </a:ext>
            </a:extLst>
          </p:cNvPr>
          <p:cNvSpPr/>
          <p:nvPr/>
        </p:nvSpPr>
        <p:spPr>
          <a:xfrm>
            <a:off x="1020751" y="7719489"/>
            <a:ext cx="5615105" cy="784830"/>
          </a:xfrm>
          <a:prstGeom prst="rect">
            <a:avLst/>
          </a:prstGeom>
        </p:spPr>
        <p:txBody>
          <a:bodyPr wrap="square">
            <a:spAutoFit/>
          </a:bodyPr>
          <a:lstStyle/>
          <a:p>
            <a:pPr>
              <a:spcAft>
                <a:spcPts val="0"/>
              </a:spcAft>
            </a:pP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開運！あおみくじ販売！</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会場ロビーでは、令和元年を記念して、本公演限定＜開運！あおみくじ＞</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回</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200</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を販売いたします。このおみくじは、大吉、中吉、小吉ならぬ熊吉、青吉、栗吉、祥吉、宮吉の全</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種類！</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それぞれ熊川哲也、青島広志、栗山廉、中村祥子、宮尾俊太郎からのここでしか手に入らない特別なお言葉入りです！</a:t>
            </a:r>
            <a:b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さらに、大あたりである熊川哲也のおみくじを引いた方には、“あなたのお名前入り”の熊川哲也のサイン色紙をプレゼント！</a:t>
            </a:r>
            <a:b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どのおみくじがあたるかは、あなたの運次第！この機会に、是非お試しください。</a:t>
            </a:r>
          </a:p>
        </p:txBody>
      </p:sp>
      <p:pic>
        <p:nvPicPr>
          <p:cNvPr id="29" name="グラフィックス 28" descr="金封">
            <a:extLst>
              <a:ext uri="{FF2B5EF4-FFF2-40B4-BE49-F238E27FC236}">
                <a16:creationId xmlns:a16="http://schemas.microsoft.com/office/drawing/2014/main" id="{B0E7D283-2722-4FAB-A1B6-D62E2E21091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874033">
            <a:off x="278617" y="7733534"/>
            <a:ext cx="784830" cy="784830"/>
          </a:xfrm>
          <a:prstGeom prst="rect">
            <a:avLst/>
          </a:prstGeom>
        </p:spPr>
      </p:pic>
      <p:sp>
        <p:nvSpPr>
          <p:cNvPr id="30" name="正方形/長方形 29">
            <a:extLst>
              <a:ext uri="{FF2B5EF4-FFF2-40B4-BE49-F238E27FC236}">
                <a16:creationId xmlns:a16="http://schemas.microsoft.com/office/drawing/2014/main" id="{AE4475D4-453B-4095-8411-B9068636D967}"/>
              </a:ext>
            </a:extLst>
          </p:cNvPr>
          <p:cNvSpPr/>
          <p:nvPr/>
        </p:nvSpPr>
        <p:spPr>
          <a:xfrm>
            <a:off x="260648" y="7741505"/>
            <a:ext cx="6325701" cy="762814"/>
          </a:xfrm>
          <a:prstGeom prst="rect">
            <a:avLst/>
          </a:prstGeom>
          <a:noFill/>
          <a:ln w="12700">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6857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267916" y="755576"/>
            <a:ext cx="6401444" cy="0"/>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p:cNvSpPr txBox="1"/>
          <p:nvPr/>
        </p:nvSpPr>
        <p:spPr>
          <a:xfrm>
            <a:off x="253579" y="478577"/>
            <a:ext cx="1988840" cy="276999"/>
          </a:xfrm>
          <a:prstGeom prst="rect">
            <a:avLst/>
          </a:prstGeom>
          <a:noFill/>
        </p:spPr>
        <p:txBody>
          <a:bodyPr wrap="square" rtlCol="0">
            <a:spAutoFit/>
          </a:bodyPr>
          <a:lstStyle/>
          <a:p>
            <a:r>
              <a:rPr kumimoji="1" lang="en-US" altLang="ja-JP" sz="1200" dirty="0">
                <a:latin typeface="Meiryo UI" pitchFamily="50" charset="-128"/>
                <a:ea typeface="Meiryo UI" pitchFamily="50" charset="-128"/>
              </a:rPr>
              <a:t>NEWS LETTER</a:t>
            </a:r>
            <a:endParaRPr kumimoji="1" lang="ja-JP" altLang="en-US" sz="1200" dirty="0">
              <a:latin typeface="Meiryo UI" pitchFamily="50" charset="-128"/>
              <a:ea typeface="Meiryo UI" pitchFamily="50" charset="-128"/>
            </a:endParaRPr>
          </a:p>
        </p:txBody>
      </p:sp>
      <p:sp>
        <p:nvSpPr>
          <p:cNvPr id="22" name="フレーム 21"/>
          <p:cNvSpPr/>
          <p:nvPr/>
        </p:nvSpPr>
        <p:spPr>
          <a:xfrm>
            <a:off x="0" y="0"/>
            <a:ext cx="6858000" cy="9144000"/>
          </a:xfrm>
          <a:prstGeom prst="frame">
            <a:avLst>
              <a:gd name="adj1" fmla="val 1013"/>
            </a:avLst>
          </a:prstGeom>
          <a:solidFill>
            <a:srgbClr val="FFF67F">
              <a:alpha val="69804"/>
            </a:srgbClr>
          </a:solidFill>
          <a:ln>
            <a:solidFill>
              <a:srgbClr val="FFF67F">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16" name="図 15"/>
          <p:cNvPicPr/>
          <p:nvPr/>
        </p:nvPicPr>
        <p:blipFill>
          <a:blip r:embed="rId3" cstate="print">
            <a:extLst>
              <a:ext uri="{28A0092B-C50C-407E-A947-70E740481C1C}">
                <a14:useLocalDpi xmlns:a14="http://schemas.microsoft.com/office/drawing/2010/main" val="0"/>
              </a:ext>
            </a:extLst>
          </a:blip>
          <a:stretch>
            <a:fillRect/>
          </a:stretch>
        </p:blipFill>
        <p:spPr>
          <a:xfrm>
            <a:off x="2724785" y="251520"/>
            <a:ext cx="1408430" cy="414655"/>
          </a:xfrm>
          <a:prstGeom prst="rect">
            <a:avLst/>
          </a:prstGeom>
        </p:spPr>
      </p:pic>
      <p:sp>
        <p:nvSpPr>
          <p:cNvPr id="31" name="テキスト ボックス 30"/>
          <p:cNvSpPr txBox="1"/>
          <p:nvPr/>
        </p:nvSpPr>
        <p:spPr>
          <a:xfrm>
            <a:off x="4673252" y="221903"/>
            <a:ext cx="1988840" cy="461665"/>
          </a:xfrm>
          <a:prstGeom prst="rect">
            <a:avLst/>
          </a:prstGeom>
          <a:noFill/>
        </p:spPr>
        <p:txBody>
          <a:bodyPr wrap="square" rtlCol="0">
            <a:spAutoFit/>
          </a:bodyPr>
          <a:lstStyle/>
          <a:p>
            <a:pPr algn="r"/>
            <a:r>
              <a:rPr kumimoji="1" lang="en-US" altLang="ja-JP" sz="1200" dirty="0">
                <a:latin typeface="Meiryo UI" pitchFamily="50" charset="-128"/>
                <a:ea typeface="Meiryo UI" pitchFamily="50" charset="-128"/>
              </a:rPr>
              <a:t>2019.7.25</a:t>
            </a:r>
          </a:p>
          <a:p>
            <a:pPr algn="r"/>
            <a:r>
              <a:rPr lang="ja-JP" altLang="en-US" sz="1200" dirty="0">
                <a:latin typeface="Meiryo UI" pitchFamily="50" charset="-128"/>
                <a:ea typeface="Meiryo UI" pitchFamily="50" charset="-128"/>
              </a:rPr>
              <a:t>株式会社東急文化村</a:t>
            </a:r>
            <a:endParaRPr kumimoji="1" lang="ja-JP" altLang="en-US" sz="1200" dirty="0">
              <a:latin typeface="Meiryo UI" pitchFamily="50" charset="-128"/>
              <a:ea typeface="Meiryo UI" pitchFamily="50" charset="-128"/>
            </a:endParaRPr>
          </a:p>
        </p:txBody>
      </p:sp>
      <p:cxnSp>
        <p:nvCxnSpPr>
          <p:cNvPr id="33" name="直線コネクタ 32"/>
          <p:cNvCxnSpPr/>
          <p:nvPr/>
        </p:nvCxnSpPr>
        <p:spPr>
          <a:xfrm>
            <a:off x="192136" y="8316416"/>
            <a:ext cx="6401444" cy="0"/>
          </a:xfrm>
          <a:prstGeom prst="line">
            <a:avLst/>
          </a:prstGeom>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6525344" y="8820472"/>
            <a:ext cx="216024" cy="261610"/>
          </a:xfrm>
          <a:prstGeom prst="rect">
            <a:avLst/>
          </a:prstGeom>
          <a:noFill/>
        </p:spPr>
        <p:txBody>
          <a:bodyPr wrap="square" rtlCol="0">
            <a:spAutoFit/>
          </a:bodyPr>
          <a:lstStyle/>
          <a:p>
            <a:r>
              <a:rPr kumimoji="1" lang="en-US" altLang="ja-JP" sz="105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5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116632" y="8494548"/>
            <a:ext cx="6624736" cy="692497"/>
          </a:xfrm>
          <a:prstGeom prst="rect">
            <a:avLst/>
          </a:prstGeom>
        </p:spPr>
        <p:txBody>
          <a:bodyPr wrap="square">
            <a:spAutoFit/>
          </a:bodyPr>
          <a:lstStyle/>
          <a:p>
            <a:pPr algn="ctr"/>
            <a:r>
              <a:rPr lang="en-US" altLang="ja-JP" sz="1050" dirty="0">
                <a:latin typeface="Meiryo UI" pitchFamily="50" charset="-128"/>
                <a:ea typeface="Meiryo UI" pitchFamily="50" charset="-128"/>
              </a:rPr>
              <a:t>【</a:t>
            </a:r>
            <a:r>
              <a:rPr lang="ja-JP" altLang="en-US" sz="1050" dirty="0">
                <a:latin typeface="Meiryo UI" pitchFamily="50" charset="-128"/>
                <a:ea typeface="Meiryo UI" pitchFamily="50" charset="-128"/>
              </a:rPr>
              <a:t>本件に関するお問合せ</a:t>
            </a:r>
            <a:r>
              <a:rPr lang="en-US" altLang="ja-JP" sz="1050" dirty="0">
                <a:latin typeface="Meiryo UI" pitchFamily="50" charset="-128"/>
                <a:ea typeface="Meiryo UI" pitchFamily="50" charset="-128"/>
              </a:rPr>
              <a:t>】</a:t>
            </a:r>
          </a:p>
          <a:p>
            <a:pPr algn="ctr"/>
            <a:r>
              <a:rPr lang="en-US" altLang="ja-JP" sz="900" dirty="0">
                <a:latin typeface="Century Gothic" pitchFamily="34" charset="0"/>
                <a:ea typeface="Meiryo UI" pitchFamily="50" charset="-128"/>
              </a:rPr>
              <a:t>Bunkamura</a:t>
            </a:r>
            <a:r>
              <a:rPr lang="ja-JP" altLang="en-US" sz="900" dirty="0">
                <a:latin typeface="Meiryo UI" pitchFamily="50" charset="-128"/>
                <a:ea typeface="Meiryo UI" pitchFamily="50" charset="-128"/>
              </a:rPr>
              <a:t>広報事務局</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株式会社</a:t>
            </a:r>
            <a:r>
              <a:rPr lang="en-US" altLang="ja-JP" sz="900" dirty="0">
                <a:latin typeface="Meiryo UI" pitchFamily="50" charset="-128"/>
                <a:ea typeface="Meiryo UI" pitchFamily="50" charset="-128"/>
              </a:rPr>
              <a:t>one</a:t>
            </a:r>
            <a:r>
              <a:rPr lang="ja-JP" altLang="en-US" sz="900" dirty="0">
                <a:latin typeface="Meiryo UI" pitchFamily="50" charset="-128"/>
                <a:ea typeface="Meiryo UI" pitchFamily="50" charset="-128"/>
              </a:rPr>
              <a:t>内</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担当：泉・友野</a:t>
            </a:r>
          </a:p>
          <a:p>
            <a:pPr algn="ctr"/>
            <a:r>
              <a:rPr lang="en-US" altLang="ja-JP" sz="900" dirty="0">
                <a:latin typeface="Meiryo UI" pitchFamily="50" charset="-128"/>
                <a:ea typeface="Meiryo UI" pitchFamily="50" charset="-128"/>
              </a:rPr>
              <a:t>TEL</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03-6826-6560   FAX</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03-6826-6641</a:t>
            </a:r>
            <a:r>
              <a:rPr lang="ja-JP" altLang="en-US" sz="900" dirty="0">
                <a:latin typeface="Meiryo UI" pitchFamily="50" charset="-128"/>
                <a:ea typeface="Meiryo UI" pitchFamily="50" charset="-128"/>
              </a:rPr>
              <a:t>　</a:t>
            </a:r>
            <a:r>
              <a:rPr lang="en-US" altLang="ja-JP" sz="900" dirty="0">
                <a:latin typeface="Meiryo UI" pitchFamily="50" charset="-128"/>
                <a:ea typeface="Meiryo UI" pitchFamily="50" charset="-128"/>
              </a:rPr>
              <a:t> E-mail</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bunkamura@one-inc.co.jp</a:t>
            </a:r>
          </a:p>
          <a:p>
            <a:pPr algn="ctr"/>
            <a:r>
              <a:rPr lang="ja-JP" altLang="en-US" sz="1050" dirty="0">
                <a:latin typeface="Meiryo UI" pitchFamily="50" charset="-128"/>
                <a:ea typeface="Meiryo UI" pitchFamily="50" charset="-128"/>
              </a:rPr>
              <a:t>　</a:t>
            </a:r>
            <a:endParaRPr lang="en-US" altLang="ja-JP" sz="1050" dirty="0">
              <a:solidFill>
                <a:srgbClr val="FF0000"/>
              </a:solidFill>
              <a:latin typeface="Meiryo UI" pitchFamily="50" charset="-128"/>
              <a:ea typeface="Meiryo UI" pitchFamily="50" charset="-128"/>
            </a:endParaRPr>
          </a:p>
        </p:txBody>
      </p:sp>
      <p:sp>
        <p:nvSpPr>
          <p:cNvPr id="54" name="テキスト ボックス 53">
            <a:extLst>
              <a:ext uri="{FF2B5EF4-FFF2-40B4-BE49-F238E27FC236}">
                <a16:creationId xmlns:a16="http://schemas.microsoft.com/office/drawing/2014/main" id="{7C946468-A3CA-41DB-9F54-65845634AEA5}"/>
              </a:ext>
            </a:extLst>
          </p:cNvPr>
          <p:cNvSpPr txBox="1"/>
          <p:nvPr/>
        </p:nvSpPr>
        <p:spPr>
          <a:xfrm>
            <a:off x="692696" y="3026641"/>
            <a:ext cx="5414093" cy="369332"/>
          </a:xfrm>
          <a:prstGeom prst="rect">
            <a:avLst/>
          </a:prstGeom>
          <a:noFill/>
        </p:spPr>
        <p:txBody>
          <a:bodyPr wrap="square" rtlCol="0">
            <a:spAutoFit/>
          </a:bodyPr>
          <a:lstStyle/>
          <a:p>
            <a:pPr algn="ctr"/>
            <a:r>
              <a:rPr kumimoji="1" lang="ja-JP" altLang="en-US" b="1" u="sng" dirty="0">
                <a:solidFill>
                  <a:sysClr val="windowText" lastClr="000000"/>
                </a:solidFill>
                <a:latin typeface="Meiryo UI" pitchFamily="50" charset="-128"/>
                <a:ea typeface="Meiryo UI" pitchFamily="50" charset="-128"/>
              </a:rPr>
              <a:t>渋谷</a:t>
            </a:r>
            <a:r>
              <a:rPr kumimoji="1" lang="en-US" altLang="ja-JP" b="1" u="sng" dirty="0" err="1">
                <a:solidFill>
                  <a:sysClr val="windowText" lastClr="000000"/>
                </a:solidFill>
                <a:latin typeface="Century Gothic" pitchFamily="34" charset="0"/>
                <a:ea typeface="Meiryo UI" pitchFamily="50" charset="-128"/>
              </a:rPr>
              <a:t>Balletmura</a:t>
            </a:r>
            <a:r>
              <a:rPr kumimoji="1" lang="ja-JP" altLang="en-US" b="1" u="sng" dirty="0">
                <a:solidFill>
                  <a:sysClr val="windowText" lastClr="000000"/>
                </a:solidFill>
                <a:latin typeface="Meiryo UI" pitchFamily="50" charset="-128"/>
                <a:ea typeface="Meiryo UI" pitchFamily="50" charset="-128"/>
              </a:rPr>
              <a:t>をさらに楽しむ！</a:t>
            </a:r>
          </a:p>
        </p:txBody>
      </p:sp>
      <p:pic>
        <p:nvPicPr>
          <p:cNvPr id="55" name="Picture 3">
            <a:extLst>
              <a:ext uri="{FF2B5EF4-FFF2-40B4-BE49-F238E27FC236}">
                <a16:creationId xmlns:a16="http://schemas.microsoft.com/office/drawing/2014/main" id="{CD11F73A-0755-4BAC-B056-F99AEB3888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255" y="4406769"/>
            <a:ext cx="1001823" cy="146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テキスト ボックス 55">
            <a:extLst>
              <a:ext uri="{FF2B5EF4-FFF2-40B4-BE49-F238E27FC236}">
                <a16:creationId xmlns:a16="http://schemas.microsoft.com/office/drawing/2014/main" id="{54C8EB8B-048C-4533-9A4C-5869DB574FB0}"/>
              </a:ext>
            </a:extLst>
          </p:cNvPr>
          <p:cNvSpPr txBox="1"/>
          <p:nvPr/>
        </p:nvSpPr>
        <p:spPr>
          <a:xfrm>
            <a:off x="3426573" y="3601923"/>
            <a:ext cx="3098771" cy="754053"/>
          </a:xfrm>
          <a:prstGeom prst="rect">
            <a:avLst/>
          </a:prstGeom>
          <a:noFill/>
        </p:spPr>
        <p:txBody>
          <a:bodyPr wrap="square" rtlCol="0">
            <a:spAutoFit/>
          </a:bodyPr>
          <a:lstStyle/>
          <a:p>
            <a:r>
              <a:rPr kumimoji="1" lang="en-US" altLang="ja-JP" sz="900" b="1" dirty="0">
                <a:latin typeface="Century Gothic" panose="020B0502020202020204" pitchFamily="34" charset="0"/>
                <a:ea typeface="Meiryo UI" pitchFamily="50" charset="-128"/>
              </a:rPr>
              <a:t>Bunkamura </a:t>
            </a:r>
            <a:r>
              <a:rPr kumimoji="1" lang="ja-JP" altLang="en-US" sz="900" b="1" dirty="0">
                <a:latin typeface="Meiryo UI" pitchFamily="50" charset="-128"/>
                <a:ea typeface="Meiryo UI" pitchFamily="50" charset="-128"/>
              </a:rPr>
              <a:t>ザ・ミュージアム</a:t>
            </a:r>
            <a:endParaRPr kumimoji="1" lang="en-US" altLang="ja-JP" sz="900" b="1" dirty="0">
              <a:latin typeface="Meiryo UI" pitchFamily="50" charset="-128"/>
              <a:ea typeface="Meiryo UI" pitchFamily="50" charset="-128"/>
            </a:endParaRPr>
          </a:p>
          <a:p>
            <a:r>
              <a:rPr lang="en-US" altLang="ja-JP" sz="900" b="1" dirty="0">
                <a:latin typeface="Century Gothic" pitchFamily="34" charset="0"/>
                <a:ea typeface="Meiryo UI" pitchFamily="50" charset="-128"/>
              </a:rPr>
              <a:t>Bunkamura</a:t>
            </a:r>
            <a:r>
              <a:rPr lang="en-US" altLang="ja-JP" sz="900" b="1" dirty="0">
                <a:latin typeface="Meiryo UI" pitchFamily="50" charset="-128"/>
                <a:ea typeface="Meiryo UI" pitchFamily="50" charset="-128"/>
              </a:rPr>
              <a:t>30</a:t>
            </a:r>
            <a:r>
              <a:rPr lang="ja-JP" altLang="en-US" sz="900" b="1" dirty="0">
                <a:latin typeface="Meiryo UI" pitchFamily="50" charset="-128"/>
                <a:ea typeface="Meiryo UI" pitchFamily="50" charset="-128"/>
              </a:rPr>
              <a:t>周年記念 </a:t>
            </a:r>
            <a:endParaRPr lang="en-US" altLang="ja-JP" sz="900" b="1" dirty="0">
              <a:latin typeface="Meiryo UI" pitchFamily="50" charset="-128"/>
              <a:ea typeface="Meiryo UI" pitchFamily="50" charset="-128"/>
            </a:endParaRPr>
          </a:p>
          <a:p>
            <a:r>
              <a:rPr lang="en-US" altLang="ja-JP" sz="900" b="1" dirty="0">
                <a:latin typeface="Meiryo UI" pitchFamily="50" charset="-128"/>
                <a:ea typeface="Meiryo UI" pitchFamily="50" charset="-128"/>
              </a:rPr>
              <a:t>『</a:t>
            </a:r>
            <a:r>
              <a:rPr lang="ja-JP" altLang="en-US" sz="900" b="1" dirty="0">
                <a:latin typeface="Meiryo UI" pitchFamily="50" charset="-128"/>
                <a:ea typeface="Meiryo UI" pitchFamily="50" charset="-128"/>
              </a:rPr>
              <a:t>みんなのミュシャ　ミュシャからマンガへ</a:t>
            </a:r>
            <a:r>
              <a:rPr lang="en-US" altLang="ja-JP" sz="900" b="1" dirty="0">
                <a:latin typeface="Meiryo UI" pitchFamily="50" charset="-128"/>
                <a:ea typeface="Meiryo UI" pitchFamily="50" charset="-128"/>
              </a:rPr>
              <a:t>―― </a:t>
            </a:r>
            <a:r>
              <a:rPr lang="ja-JP" altLang="en-US" sz="900" b="1" dirty="0">
                <a:latin typeface="Meiryo UI" pitchFamily="50" charset="-128"/>
                <a:ea typeface="Meiryo UI" pitchFamily="50" charset="-128"/>
              </a:rPr>
              <a:t>線の魔術</a:t>
            </a:r>
            <a:r>
              <a:rPr lang="en-US" altLang="ja-JP" sz="900" b="1" dirty="0">
                <a:latin typeface="Meiryo UI" pitchFamily="50" charset="-128"/>
                <a:ea typeface="Meiryo UI" pitchFamily="50" charset="-128"/>
              </a:rPr>
              <a:t>』</a:t>
            </a:r>
          </a:p>
          <a:p>
            <a:r>
              <a:rPr kumimoji="1" lang="en-US" altLang="ja-JP" sz="900" b="1" dirty="0">
                <a:latin typeface="Meiryo UI" pitchFamily="50" charset="-128"/>
                <a:ea typeface="Meiryo UI" pitchFamily="50" charset="-128"/>
              </a:rPr>
              <a:t>7</a:t>
            </a:r>
            <a:r>
              <a:rPr kumimoji="1" lang="ja-JP" altLang="en-US" sz="900" b="1" dirty="0">
                <a:latin typeface="Meiryo UI" pitchFamily="50" charset="-128"/>
                <a:ea typeface="Meiryo UI" pitchFamily="50" charset="-128"/>
              </a:rPr>
              <a:t>月</a:t>
            </a:r>
            <a:r>
              <a:rPr kumimoji="1" lang="en-US" altLang="ja-JP" sz="900" b="1" dirty="0">
                <a:latin typeface="Meiryo UI" pitchFamily="50" charset="-128"/>
                <a:ea typeface="Meiryo UI" pitchFamily="50" charset="-128"/>
              </a:rPr>
              <a:t>13</a:t>
            </a:r>
            <a:r>
              <a:rPr kumimoji="1" lang="ja-JP" altLang="en-US" sz="900" b="1" dirty="0">
                <a:latin typeface="Meiryo UI" pitchFamily="50" charset="-128"/>
                <a:ea typeface="Meiryo UI" pitchFamily="50" charset="-128"/>
              </a:rPr>
              <a:t>日</a:t>
            </a:r>
            <a:r>
              <a:rPr kumimoji="1" lang="en-US" altLang="ja-JP" sz="900" b="1" dirty="0">
                <a:latin typeface="Meiryo UI" pitchFamily="50" charset="-128"/>
                <a:ea typeface="Meiryo UI" pitchFamily="50" charset="-128"/>
              </a:rPr>
              <a:t>(</a:t>
            </a:r>
            <a:r>
              <a:rPr kumimoji="1" lang="ja-JP" altLang="en-US" sz="900" b="1" dirty="0">
                <a:latin typeface="Meiryo UI" pitchFamily="50" charset="-128"/>
                <a:ea typeface="Meiryo UI" pitchFamily="50" charset="-128"/>
              </a:rPr>
              <a:t>土</a:t>
            </a:r>
            <a:r>
              <a:rPr kumimoji="1" lang="en-US" altLang="ja-JP" sz="900" b="1" dirty="0">
                <a:latin typeface="Meiryo UI" pitchFamily="50" charset="-128"/>
                <a:ea typeface="Meiryo UI" pitchFamily="50" charset="-128"/>
              </a:rPr>
              <a:t>)-9</a:t>
            </a:r>
            <a:r>
              <a:rPr kumimoji="1" lang="ja-JP" altLang="en-US" sz="900" b="1" dirty="0">
                <a:latin typeface="Meiryo UI" pitchFamily="50" charset="-128"/>
                <a:ea typeface="Meiryo UI" pitchFamily="50" charset="-128"/>
              </a:rPr>
              <a:t>月</a:t>
            </a:r>
            <a:r>
              <a:rPr kumimoji="1" lang="en-US" altLang="ja-JP" sz="900" b="1" dirty="0">
                <a:latin typeface="Meiryo UI" pitchFamily="50" charset="-128"/>
                <a:ea typeface="Meiryo UI" pitchFamily="50" charset="-128"/>
              </a:rPr>
              <a:t>29</a:t>
            </a:r>
            <a:r>
              <a:rPr kumimoji="1" lang="ja-JP" altLang="en-US" sz="900" b="1" dirty="0">
                <a:latin typeface="Meiryo UI" pitchFamily="50" charset="-128"/>
                <a:ea typeface="Meiryo UI" pitchFamily="50" charset="-128"/>
              </a:rPr>
              <a:t>日</a:t>
            </a:r>
            <a:r>
              <a:rPr kumimoji="1" lang="en-US" altLang="ja-JP" sz="900" b="1" dirty="0">
                <a:latin typeface="Meiryo UI" pitchFamily="50" charset="-128"/>
                <a:ea typeface="Meiryo UI" pitchFamily="50" charset="-128"/>
              </a:rPr>
              <a:t>(</a:t>
            </a:r>
            <a:r>
              <a:rPr kumimoji="1" lang="ja-JP" altLang="en-US" sz="900" b="1" dirty="0">
                <a:latin typeface="Meiryo UI" pitchFamily="50" charset="-128"/>
                <a:ea typeface="Meiryo UI" pitchFamily="50" charset="-128"/>
              </a:rPr>
              <a:t>日</a:t>
            </a:r>
            <a:r>
              <a:rPr kumimoji="1" lang="en-US" altLang="ja-JP" sz="900" b="1" dirty="0">
                <a:latin typeface="Meiryo UI" pitchFamily="50" charset="-128"/>
                <a:ea typeface="Meiryo UI" pitchFamily="50" charset="-128"/>
              </a:rPr>
              <a:t>)</a:t>
            </a:r>
          </a:p>
          <a:p>
            <a:r>
              <a:rPr kumimoji="1" lang="en-US" altLang="ja-JP" sz="700" dirty="0">
                <a:latin typeface="Meiryo UI" pitchFamily="50" charset="-128"/>
                <a:ea typeface="Meiryo UI" pitchFamily="50" charset="-128"/>
              </a:rPr>
              <a:t>※7</a:t>
            </a:r>
            <a:r>
              <a:rPr kumimoji="1" lang="ja-JP" altLang="en-US" sz="700" dirty="0">
                <a:latin typeface="Meiryo UI" pitchFamily="50" charset="-128"/>
                <a:ea typeface="Meiryo UI" pitchFamily="50" charset="-128"/>
              </a:rPr>
              <a:t>月</a:t>
            </a:r>
            <a:r>
              <a:rPr kumimoji="1" lang="en-US" altLang="ja-JP" sz="700" dirty="0">
                <a:latin typeface="Meiryo UI" pitchFamily="50" charset="-128"/>
                <a:ea typeface="Meiryo UI" pitchFamily="50" charset="-128"/>
              </a:rPr>
              <a:t>30</a:t>
            </a:r>
            <a:r>
              <a:rPr kumimoji="1" lang="ja-JP" altLang="en-US" sz="700" dirty="0">
                <a:latin typeface="Meiryo UI" pitchFamily="50" charset="-128"/>
                <a:ea typeface="Meiryo UI" pitchFamily="50" charset="-128"/>
              </a:rPr>
              <a:t>日</a:t>
            </a:r>
            <a:r>
              <a:rPr kumimoji="1" lang="en-US" altLang="ja-JP" sz="700" dirty="0">
                <a:latin typeface="Meiryo UI" pitchFamily="50" charset="-128"/>
                <a:ea typeface="Meiryo UI" pitchFamily="50" charset="-128"/>
              </a:rPr>
              <a:t>(</a:t>
            </a:r>
            <a:r>
              <a:rPr kumimoji="1" lang="ja-JP" altLang="en-US" sz="700" dirty="0">
                <a:latin typeface="Meiryo UI" pitchFamily="50" charset="-128"/>
                <a:ea typeface="Meiryo UI" pitchFamily="50" charset="-128"/>
              </a:rPr>
              <a:t>火</a:t>
            </a:r>
            <a:r>
              <a:rPr kumimoji="1" lang="en-US" altLang="ja-JP" sz="700" dirty="0">
                <a:latin typeface="Meiryo UI" pitchFamily="50" charset="-128"/>
                <a:ea typeface="Meiryo UI" pitchFamily="50" charset="-128"/>
              </a:rPr>
              <a:t>)､9</a:t>
            </a:r>
            <a:r>
              <a:rPr kumimoji="1" lang="ja-JP" altLang="en-US" sz="700" dirty="0">
                <a:latin typeface="Meiryo UI" pitchFamily="50" charset="-128"/>
                <a:ea typeface="Meiryo UI" pitchFamily="50" charset="-128"/>
              </a:rPr>
              <a:t>月</a:t>
            </a:r>
            <a:r>
              <a:rPr kumimoji="1" lang="en-US" altLang="ja-JP" sz="700" dirty="0">
                <a:latin typeface="Meiryo UI" pitchFamily="50" charset="-128"/>
                <a:ea typeface="Meiryo UI" pitchFamily="50" charset="-128"/>
              </a:rPr>
              <a:t>10</a:t>
            </a:r>
            <a:r>
              <a:rPr kumimoji="1" lang="ja-JP" altLang="en-US" sz="700" dirty="0">
                <a:latin typeface="Meiryo UI" pitchFamily="50" charset="-128"/>
                <a:ea typeface="Meiryo UI" pitchFamily="50" charset="-128"/>
              </a:rPr>
              <a:t>日</a:t>
            </a:r>
            <a:r>
              <a:rPr kumimoji="1" lang="en-US" altLang="ja-JP" sz="700" dirty="0">
                <a:latin typeface="Meiryo UI" pitchFamily="50" charset="-128"/>
                <a:ea typeface="Meiryo UI" pitchFamily="50" charset="-128"/>
              </a:rPr>
              <a:t>(</a:t>
            </a:r>
            <a:r>
              <a:rPr kumimoji="1" lang="ja-JP" altLang="en-US" sz="700" dirty="0">
                <a:latin typeface="Meiryo UI" pitchFamily="50" charset="-128"/>
                <a:ea typeface="Meiryo UI" pitchFamily="50" charset="-128"/>
              </a:rPr>
              <a:t>火</a:t>
            </a:r>
            <a:r>
              <a:rPr kumimoji="1" lang="en-US" altLang="ja-JP" sz="700" dirty="0">
                <a:latin typeface="Meiryo UI" pitchFamily="50" charset="-128"/>
                <a:ea typeface="Meiryo UI" pitchFamily="50" charset="-128"/>
              </a:rPr>
              <a:t>)</a:t>
            </a:r>
            <a:r>
              <a:rPr kumimoji="1" lang="ja-JP" altLang="en-US" sz="700" dirty="0">
                <a:latin typeface="Meiryo UI" pitchFamily="50" charset="-128"/>
                <a:ea typeface="Meiryo UI" pitchFamily="50" charset="-128"/>
              </a:rPr>
              <a:t>のみ休館</a:t>
            </a:r>
            <a:endParaRPr kumimoji="1" lang="en-US" altLang="ja-JP" sz="700" dirty="0">
              <a:latin typeface="Meiryo UI" pitchFamily="50" charset="-128"/>
              <a:ea typeface="Meiryo UI" pitchFamily="50" charset="-128"/>
            </a:endParaRPr>
          </a:p>
        </p:txBody>
      </p:sp>
      <p:sp>
        <p:nvSpPr>
          <p:cNvPr id="57" name="テキスト ボックス 56">
            <a:extLst>
              <a:ext uri="{FF2B5EF4-FFF2-40B4-BE49-F238E27FC236}">
                <a16:creationId xmlns:a16="http://schemas.microsoft.com/office/drawing/2014/main" id="{147B67E2-9343-4F74-B737-D637B612FA73}"/>
              </a:ext>
            </a:extLst>
          </p:cNvPr>
          <p:cNvSpPr txBox="1"/>
          <p:nvPr/>
        </p:nvSpPr>
        <p:spPr>
          <a:xfrm>
            <a:off x="3429000" y="5868144"/>
            <a:ext cx="1412856" cy="369332"/>
          </a:xfrm>
          <a:prstGeom prst="rect">
            <a:avLst/>
          </a:prstGeom>
          <a:noFill/>
        </p:spPr>
        <p:txBody>
          <a:bodyPr wrap="square" rtlCol="0">
            <a:spAutoFit/>
          </a:bodyPr>
          <a:lstStyle/>
          <a:p>
            <a:r>
              <a:rPr kumimoji="1" lang="ja-JP" altLang="en-US" sz="600" dirty="0">
                <a:latin typeface="Calibri" panose="020F0502020204030204" pitchFamily="34" charset="0"/>
                <a:ea typeface="ＭＳ Ｐゴシック" panose="020B0600070205080204" pitchFamily="50" charset="-128"/>
              </a:rPr>
              <a:t>アルフォンス・ミュシャ </a:t>
            </a:r>
            <a:r>
              <a:rPr lang="en-US" altLang="ja-JP" sz="600" dirty="0">
                <a:latin typeface="Calibri" panose="020F0502020204030204" pitchFamily="34" charset="0"/>
                <a:ea typeface="ＭＳ Ｐゴシック" panose="020B0600070205080204" pitchFamily="50" charset="-128"/>
              </a:rPr>
              <a:t>《</a:t>
            </a:r>
            <a:r>
              <a:rPr lang="ja-JP" altLang="en-US" sz="600" dirty="0">
                <a:latin typeface="Calibri" panose="020F0502020204030204" pitchFamily="34" charset="0"/>
                <a:ea typeface="ＭＳ Ｐゴシック" panose="020B0600070205080204" pitchFamily="50" charset="-128"/>
              </a:rPr>
              <a:t>ヒヤシンス姫</a:t>
            </a:r>
            <a:r>
              <a:rPr lang="en-US" altLang="ja-JP" sz="600" dirty="0">
                <a:latin typeface="Calibri" panose="020F0502020204030204" pitchFamily="34" charset="0"/>
                <a:ea typeface="ＭＳ Ｐゴシック" panose="020B0600070205080204" pitchFamily="50" charset="-128"/>
              </a:rPr>
              <a:t>》</a:t>
            </a:r>
          </a:p>
          <a:p>
            <a:r>
              <a:rPr kumimoji="1" lang="en-US" altLang="ja-JP" sz="600" dirty="0">
                <a:latin typeface="Calibri" panose="020F0502020204030204" pitchFamily="34" charset="0"/>
                <a:ea typeface="ＭＳ Ｐゴシック" panose="020B0600070205080204" pitchFamily="50" charset="-128"/>
              </a:rPr>
              <a:t>1911</a:t>
            </a:r>
            <a:r>
              <a:rPr kumimoji="1" lang="ja-JP" altLang="en-US" sz="600" dirty="0">
                <a:latin typeface="Calibri" panose="020F0502020204030204" pitchFamily="34" charset="0"/>
                <a:ea typeface="ＭＳ Ｐゴシック" panose="020B0600070205080204" pitchFamily="50" charset="-128"/>
              </a:rPr>
              <a:t>年　カラーリトグラフ</a:t>
            </a:r>
            <a:endParaRPr kumimoji="1" lang="en-US" altLang="ja-JP" sz="600" dirty="0">
              <a:latin typeface="Calibri" panose="020F0502020204030204" pitchFamily="34" charset="0"/>
              <a:ea typeface="ＭＳ Ｐゴシック" panose="020B0600070205080204" pitchFamily="50" charset="-128"/>
            </a:endParaRPr>
          </a:p>
          <a:p>
            <a:r>
              <a:rPr kumimoji="1" lang="ja-JP" altLang="en-US" sz="600" dirty="0">
                <a:latin typeface="Calibri" panose="020F0502020204030204" pitchFamily="34" charset="0"/>
                <a:ea typeface="ＭＳ Ｐゴシック" panose="020B0600070205080204" pitchFamily="50" charset="-128"/>
              </a:rPr>
              <a:t>ミュシャ財団蔵</a:t>
            </a:r>
            <a:r>
              <a:rPr lang="en-US" altLang="ja-JP" sz="600" dirty="0">
                <a:latin typeface="Calibri" panose="020F0502020204030204" pitchFamily="34" charset="0"/>
                <a:ea typeface="ＭＳ Ｐゴシック" panose="020B0600070205080204" pitchFamily="50" charset="-128"/>
              </a:rPr>
              <a:t> ©</a:t>
            </a:r>
            <a:r>
              <a:rPr lang="en-US" altLang="ja-JP" sz="600" dirty="0" err="1">
                <a:latin typeface="Calibri" panose="020F0502020204030204" pitchFamily="34" charset="0"/>
                <a:ea typeface="ＭＳ Ｐゴシック" panose="020B0600070205080204" pitchFamily="50" charset="-128"/>
              </a:rPr>
              <a:t>Mucha</a:t>
            </a:r>
            <a:r>
              <a:rPr lang="ja-JP" altLang="en-US" sz="600" dirty="0">
                <a:latin typeface="Calibri" panose="020F0502020204030204" pitchFamily="34" charset="0"/>
                <a:ea typeface="ＭＳ Ｐゴシック" panose="020B0600070205080204" pitchFamily="50" charset="-128"/>
              </a:rPr>
              <a:t> </a:t>
            </a:r>
            <a:r>
              <a:rPr lang="en-US" altLang="ja-JP" sz="600" dirty="0">
                <a:latin typeface="Calibri" panose="020F0502020204030204" pitchFamily="34" charset="0"/>
                <a:ea typeface="ＭＳ Ｐゴシック" panose="020B0600070205080204" pitchFamily="50" charset="-128"/>
              </a:rPr>
              <a:t>Trust 2019</a:t>
            </a:r>
            <a:endParaRPr kumimoji="1" lang="ja-JP" altLang="en-US" sz="600" dirty="0">
              <a:latin typeface="Calibri" panose="020F0502020204030204" pitchFamily="34" charset="0"/>
              <a:ea typeface="ＭＳ Ｐゴシック" panose="020B0600070205080204" pitchFamily="50" charset="-128"/>
            </a:endParaRPr>
          </a:p>
        </p:txBody>
      </p:sp>
      <p:sp>
        <p:nvSpPr>
          <p:cNvPr id="64" name="テキスト ボックス 45">
            <a:extLst>
              <a:ext uri="{FF2B5EF4-FFF2-40B4-BE49-F238E27FC236}">
                <a16:creationId xmlns:a16="http://schemas.microsoft.com/office/drawing/2014/main" id="{CA3F3493-A6C3-4FE3-9D94-D56FEFDC23A3}"/>
              </a:ext>
            </a:extLst>
          </p:cNvPr>
          <p:cNvSpPr txBox="1"/>
          <p:nvPr/>
        </p:nvSpPr>
        <p:spPr>
          <a:xfrm>
            <a:off x="44624" y="3435404"/>
            <a:ext cx="1792629" cy="78483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900" b="1" dirty="0" err="1">
                <a:latin typeface="Century Gothic" panose="020B0502020202020204" pitchFamily="34" charset="0"/>
                <a:ea typeface="Meiryo UI" pitchFamily="50" charset="-128"/>
              </a:rPr>
              <a:t>Bunkamura</a:t>
            </a:r>
            <a:r>
              <a:rPr lang="ja-JP" altLang="en-US" sz="900" b="1" dirty="0">
                <a:latin typeface="Meiryo UI" pitchFamily="50" charset="-128"/>
                <a:ea typeface="Meiryo UI" pitchFamily="50" charset="-128"/>
              </a:rPr>
              <a:t>オーチャードホール</a:t>
            </a:r>
            <a:endParaRPr lang="en-US" altLang="ja-JP" sz="900" b="1" dirty="0">
              <a:latin typeface="Meiryo UI" pitchFamily="50" charset="-128"/>
              <a:ea typeface="Meiryo UI" pitchFamily="50" charset="-128"/>
            </a:endParaRPr>
          </a:p>
          <a:p>
            <a:r>
              <a:rPr kumimoji="1" lang="ja-JP" altLang="en-US" sz="900" b="1" dirty="0">
                <a:latin typeface="Meiryo UI" pitchFamily="50" charset="-128"/>
                <a:ea typeface="Meiryo UI" pitchFamily="50" charset="-128"/>
              </a:rPr>
              <a:t>オーチャード・バレエ・ガラ</a:t>
            </a:r>
            <a:endParaRPr kumimoji="1" lang="en-US" altLang="ja-JP" sz="900" b="1" dirty="0">
              <a:latin typeface="Meiryo UI" pitchFamily="50" charset="-128"/>
              <a:ea typeface="Meiryo UI" pitchFamily="50" charset="-128"/>
            </a:endParaRPr>
          </a:p>
          <a:p>
            <a:r>
              <a:rPr lang="ja-JP" altLang="en-US" sz="900" b="1" dirty="0">
                <a:latin typeface="Meiryo UI" pitchFamily="50" charset="-128"/>
                <a:ea typeface="Meiryo UI" pitchFamily="50" charset="-128"/>
              </a:rPr>
              <a:t>～</a:t>
            </a:r>
            <a:r>
              <a:rPr lang="en-US" altLang="ja-JP" sz="900" b="1" dirty="0">
                <a:latin typeface="Meiryo UI" pitchFamily="50" charset="-128"/>
                <a:ea typeface="Meiryo UI" pitchFamily="50" charset="-128"/>
              </a:rPr>
              <a:t>JAPANESE DANCERS</a:t>
            </a:r>
            <a:r>
              <a:rPr lang="ja-JP" altLang="en-US" sz="900" b="1" dirty="0">
                <a:latin typeface="Meiryo UI" pitchFamily="50" charset="-128"/>
                <a:ea typeface="Meiryo UI" pitchFamily="50" charset="-128"/>
              </a:rPr>
              <a:t>～</a:t>
            </a:r>
            <a:endParaRPr lang="en-US" altLang="ja-JP" sz="900" b="1" dirty="0">
              <a:latin typeface="Meiryo UI" pitchFamily="50" charset="-128"/>
              <a:ea typeface="Meiryo UI" pitchFamily="50" charset="-128"/>
            </a:endParaRPr>
          </a:p>
          <a:p>
            <a:r>
              <a:rPr lang="en-US" altLang="ja-JP" sz="900" dirty="0">
                <a:latin typeface="Meiryo UI" pitchFamily="50" charset="-128"/>
                <a:ea typeface="Meiryo UI" pitchFamily="50" charset="-128"/>
              </a:rPr>
              <a:t>7</a:t>
            </a:r>
            <a:r>
              <a:rPr lang="ja-JP" altLang="en-US" sz="900" dirty="0">
                <a:latin typeface="Meiryo UI" pitchFamily="50" charset="-128"/>
                <a:ea typeface="Meiryo UI" pitchFamily="50" charset="-128"/>
              </a:rPr>
              <a:t>月</a:t>
            </a:r>
            <a:r>
              <a:rPr lang="en-US" altLang="ja-JP" sz="900" dirty="0">
                <a:latin typeface="Meiryo UI" pitchFamily="50" charset="-128"/>
                <a:ea typeface="Meiryo UI" pitchFamily="50" charset="-128"/>
              </a:rPr>
              <a:t>27</a:t>
            </a:r>
            <a:r>
              <a:rPr lang="ja-JP" altLang="en-US" sz="900" dirty="0">
                <a:latin typeface="Meiryo UI" pitchFamily="50" charset="-128"/>
                <a:ea typeface="Meiryo UI" pitchFamily="50" charset="-128"/>
              </a:rPr>
              <a:t>日</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土</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a:t>
            </a:r>
            <a:r>
              <a:rPr lang="en-US" altLang="ja-JP" sz="900" dirty="0">
                <a:latin typeface="Meiryo UI" pitchFamily="50" charset="-128"/>
                <a:ea typeface="Meiryo UI" pitchFamily="50" charset="-128"/>
              </a:rPr>
              <a:t>28</a:t>
            </a:r>
            <a:r>
              <a:rPr lang="ja-JP" altLang="en-US" sz="900" dirty="0">
                <a:latin typeface="Meiryo UI" pitchFamily="50" charset="-128"/>
                <a:ea typeface="Meiryo UI" pitchFamily="50" charset="-128"/>
              </a:rPr>
              <a:t>日</a:t>
            </a:r>
            <a:r>
              <a:rPr lang="en-US" altLang="zh-TW" sz="900" dirty="0">
                <a:latin typeface="Meiryo UI" pitchFamily="50" charset="-128"/>
                <a:ea typeface="Meiryo UI" pitchFamily="50" charset="-128"/>
              </a:rPr>
              <a:t>(</a:t>
            </a:r>
            <a:r>
              <a:rPr lang="ja-JP" altLang="en-US" sz="900" dirty="0">
                <a:latin typeface="Meiryo UI" pitchFamily="50" charset="-128"/>
                <a:ea typeface="Meiryo UI" pitchFamily="50" charset="-128"/>
              </a:rPr>
              <a:t>日</a:t>
            </a:r>
            <a:r>
              <a:rPr lang="en-US" altLang="zh-TW" sz="900" dirty="0">
                <a:latin typeface="Meiryo UI" pitchFamily="50" charset="-128"/>
                <a:ea typeface="Meiryo UI" pitchFamily="50" charset="-128"/>
              </a:rPr>
              <a:t>)</a:t>
            </a:r>
          </a:p>
          <a:p>
            <a:r>
              <a:rPr lang="en-US" altLang="zh-TW" sz="900" dirty="0">
                <a:latin typeface="Meiryo UI" pitchFamily="50" charset="-128"/>
                <a:ea typeface="Meiryo UI" pitchFamily="50" charset="-128"/>
              </a:rPr>
              <a:t>13:00</a:t>
            </a:r>
            <a:r>
              <a:rPr lang="zh-TW" altLang="en-US" sz="900" dirty="0">
                <a:latin typeface="Meiryo UI" pitchFamily="50" charset="-128"/>
                <a:ea typeface="Meiryo UI" pitchFamily="50" charset="-128"/>
              </a:rPr>
              <a:t>開演</a:t>
            </a:r>
          </a:p>
        </p:txBody>
      </p:sp>
      <p:pic>
        <p:nvPicPr>
          <p:cNvPr id="66" name="Picture 2">
            <a:extLst>
              <a:ext uri="{FF2B5EF4-FFF2-40B4-BE49-F238E27FC236}">
                <a16:creationId xmlns:a16="http://schemas.microsoft.com/office/drawing/2014/main" id="{27468614-A888-4CE2-8033-3F0F9E2576D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1037" y="4285607"/>
            <a:ext cx="1384211" cy="195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0" name="テキスト ボックス 69">
            <a:extLst>
              <a:ext uri="{FF2B5EF4-FFF2-40B4-BE49-F238E27FC236}">
                <a16:creationId xmlns:a16="http://schemas.microsoft.com/office/drawing/2014/main" id="{FA01DFCE-7EC6-4C0A-BB46-66DE7EFE0479}"/>
              </a:ext>
            </a:extLst>
          </p:cNvPr>
          <p:cNvSpPr txBox="1"/>
          <p:nvPr/>
        </p:nvSpPr>
        <p:spPr>
          <a:xfrm>
            <a:off x="1766708" y="3419872"/>
            <a:ext cx="2083049" cy="784830"/>
          </a:xfrm>
          <a:prstGeom prst="rect">
            <a:avLst/>
          </a:prstGeom>
          <a:noFill/>
        </p:spPr>
        <p:txBody>
          <a:bodyPr wrap="square" rtlCol="0">
            <a:spAutoFit/>
          </a:bodyPr>
          <a:lstStyle/>
          <a:p>
            <a:r>
              <a:rPr lang="en-US" altLang="ja-JP" sz="900" b="1" dirty="0" err="1">
                <a:latin typeface="Century Gothic" panose="020B0502020202020204" pitchFamily="34" charset="0"/>
                <a:ea typeface="Meiryo UI" pitchFamily="50" charset="-128"/>
              </a:rPr>
              <a:t>Bunkamura</a:t>
            </a:r>
            <a:r>
              <a:rPr lang="ja-JP" altLang="en-US" sz="900" b="1" dirty="0">
                <a:latin typeface="Meiryo UI" pitchFamily="50" charset="-128"/>
                <a:ea typeface="Meiryo UI" pitchFamily="50" charset="-128"/>
              </a:rPr>
              <a:t>オーチャードホール</a:t>
            </a:r>
            <a:endParaRPr lang="en-US" altLang="ja-JP" sz="900" b="1" dirty="0">
              <a:latin typeface="Meiryo UI" pitchFamily="50" charset="-128"/>
              <a:ea typeface="Meiryo UI" pitchFamily="50" charset="-128"/>
            </a:endParaRPr>
          </a:p>
          <a:p>
            <a:r>
              <a:rPr lang="en-US" altLang="ja-JP" sz="900" b="1" dirty="0">
                <a:latin typeface="Meiryo UI" pitchFamily="50" charset="-128"/>
                <a:ea typeface="Meiryo UI" pitchFamily="50" charset="-128"/>
              </a:rPr>
              <a:t>K</a:t>
            </a:r>
            <a:r>
              <a:rPr lang="ja-JP" altLang="en-US" sz="900" b="1" dirty="0">
                <a:latin typeface="Meiryo UI" pitchFamily="50" charset="-128"/>
                <a:ea typeface="Meiryo UI" pitchFamily="50" charset="-128"/>
              </a:rPr>
              <a:t>バレエ ユース 第</a:t>
            </a:r>
            <a:r>
              <a:rPr lang="en-US" altLang="ja-JP" sz="900" b="1" dirty="0">
                <a:latin typeface="Meiryo UI" pitchFamily="50" charset="-128"/>
                <a:ea typeface="Meiryo UI" pitchFamily="50" charset="-128"/>
              </a:rPr>
              <a:t>4</a:t>
            </a:r>
            <a:r>
              <a:rPr lang="ja-JP" altLang="en-US" sz="900" b="1" dirty="0">
                <a:latin typeface="Meiryo UI" pitchFamily="50" charset="-128"/>
                <a:ea typeface="Meiryo UI" pitchFamily="50" charset="-128"/>
              </a:rPr>
              <a:t>回公演</a:t>
            </a:r>
            <a:endParaRPr lang="en-US" altLang="ja-JP" sz="900" b="1" dirty="0">
              <a:latin typeface="Meiryo UI" pitchFamily="50" charset="-128"/>
              <a:ea typeface="Meiryo UI" pitchFamily="50" charset="-128"/>
            </a:endParaRPr>
          </a:p>
          <a:p>
            <a:r>
              <a:rPr lang="en-US" altLang="ja-JP" sz="900" b="1" dirty="0">
                <a:latin typeface="Meiryo UI" pitchFamily="50" charset="-128"/>
                <a:ea typeface="Meiryo UI" pitchFamily="50" charset="-128"/>
              </a:rPr>
              <a:t>『</a:t>
            </a:r>
            <a:r>
              <a:rPr lang="ja-JP" altLang="en-US" sz="900" b="1" dirty="0">
                <a:latin typeface="Meiryo UI" pitchFamily="50" charset="-128"/>
                <a:ea typeface="Meiryo UI" pitchFamily="50" charset="-128"/>
              </a:rPr>
              <a:t>くるみ割り人形</a:t>
            </a:r>
            <a:r>
              <a:rPr lang="en-US" altLang="ja-JP" sz="900" b="1" dirty="0">
                <a:latin typeface="Meiryo UI" pitchFamily="50" charset="-128"/>
                <a:ea typeface="Meiryo UI" pitchFamily="50" charset="-128"/>
              </a:rPr>
              <a:t>』</a:t>
            </a:r>
          </a:p>
          <a:p>
            <a:r>
              <a:rPr lang="en-US" altLang="zh-TW" sz="900" dirty="0">
                <a:latin typeface="Meiryo UI" pitchFamily="50" charset="-128"/>
                <a:ea typeface="Meiryo UI" pitchFamily="50" charset="-128"/>
              </a:rPr>
              <a:t>8</a:t>
            </a:r>
            <a:r>
              <a:rPr lang="ja-JP" altLang="en-US" sz="900" dirty="0">
                <a:latin typeface="Meiryo UI" pitchFamily="50" charset="-128"/>
                <a:ea typeface="Meiryo UI" pitchFamily="50" charset="-128"/>
              </a:rPr>
              <a:t>月</a:t>
            </a:r>
            <a:r>
              <a:rPr lang="en-US" altLang="zh-TW" sz="900" dirty="0">
                <a:latin typeface="Meiryo UI" pitchFamily="50" charset="-128"/>
                <a:ea typeface="Meiryo UI" pitchFamily="50" charset="-128"/>
              </a:rPr>
              <a:t>3</a:t>
            </a:r>
            <a:r>
              <a:rPr lang="ja-JP" altLang="en-US" sz="900" dirty="0">
                <a:latin typeface="Meiryo UI" pitchFamily="50" charset="-128"/>
                <a:ea typeface="Meiryo UI" pitchFamily="50" charset="-128"/>
              </a:rPr>
              <a:t>日</a:t>
            </a:r>
            <a:r>
              <a:rPr lang="en-US" altLang="zh-TW" sz="900" dirty="0">
                <a:latin typeface="Meiryo UI" pitchFamily="50" charset="-128"/>
                <a:ea typeface="Meiryo UI" pitchFamily="50" charset="-128"/>
              </a:rPr>
              <a:t>(</a:t>
            </a:r>
            <a:r>
              <a:rPr lang="zh-TW" altLang="en-US" sz="900" dirty="0">
                <a:latin typeface="Meiryo UI" pitchFamily="50" charset="-128"/>
                <a:ea typeface="Meiryo UI" pitchFamily="50" charset="-128"/>
              </a:rPr>
              <a:t>土</a:t>
            </a:r>
            <a:r>
              <a:rPr lang="en-US" altLang="zh-TW" sz="900" dirty="0">
                <a:latin typeface="Meiryo UI" pitchFamily="50" charset="-128"/>
                <a:ea typeface="Meiryo UI" pitchFamily="50" charset="-128"/>
              </a:rPr>
              <a:t>)16:30</a:t>
            </a:r>
            <a:r>
              <a:rPr lang="zh-TW" altLang="en-US" sz="900" dirty="0">
                <a:latin typeface="Meiryo UI" pitchFamily="50" charset="-128"/>
                <a:ea typeface="Meiryo UI" pitchFamily="50" charset="-128"/>
              </a:rPr>
              <a:t>開演</a:t>
            </a:r>
          </a:p>
          <a:p>
            <a:r>
              <a:rPr lang="en-US" altLang="zh-TW" sz="900" dirty="0">
                <a:latin typeface="Meiryo UI" pitchFamily="50" charset="-128"/>
                <a:ea typeface="Meiryo UI" pitchFamily="50" charset="-128"/>
              </a:rPr>
              <a:t>8</a:t>
            </a:r>
            <a:r>
              <a:rPr lang="ja-JP" altLang="en-US" sz="900" dirty="0">
                <a:latin typeface="Meiryo UI" pitchFamily="50" charset="-128"/>
                <a:ea typeface="Meiryo UI" pitchFamily="50" charset="-128"/>
              </a:rPr>
              <a:t>月</a:t>
            </a:r>
            <a:r>
              <a:rPr lang="en-US" altLang="zh-TW" sz="900" dirty="0">
                <a:latin typeface="Meiryo UI" pitchFamily="50" charset="-128"/>
                <a:ea typeface="Meiryo UI" pitchFamily="50" charset="-128"/>
              </a:rPr>
              <a:t>4</a:t>
            </a:r>
            <a:r>
              <a:rPr lang="ja-JP" altLang="en-US" sz="900" dirty="0">
                <a:latin typeface="Meiryo UI" pitchFamily="50" charset="-128"/>
                <a:ea typeface="Meiryo UI" pitchFamily="50" charset="-128"/>
              </a:rPr>
              <a:t>日</a:t>
            </a:r>
            <a:r>
              <a:rPr lang="en-US" altLang="zh-TW" sz="900" dirty="0">
                <a:latin typeface="Meiryo UI" pitchFamily="50" charset="-128"/>
                <a:ea typeface="Meiryo UI" pitchFamily="50" charset="-128"/>
              </a:rPr>
              <a:t>(</a:t>
            </a:r>
            <a:r>
              <a:rPr lang="zh-TW" altLang="en-US" sz="900" dirty="0">
                <a:latin typeface="Meiryo UI" pitchFamily="50" charset="-128"/>
                <a:ea typeface="Meiryo UI" pitchFamily="50" charset="-128"/>
              </a:rPr>
              <a:t>日</a:t>
            </a:r>
            <a:r>
              <a:rPr lang="en-US" altLang="zh-TW" sz="900" dirty="0">
                <a:latin typeface="Meiryo UI" pitchFamily="50" charset="-128"/>
                <a:ea typeface="Meiryo UI" pitchFamily="50" charset="-128"/>
              </a:rPr>
              <a:t>)14:00</a:t>
            </a:r>
            <a:r>
              <a:rPr lang="zh-TW" altLang="en-US" sz="900" dirty="0">
                <a:latin typeface="Meiryo UI" pitchFamily="50" charset="-128"/>
                <a:ea typeface="Meiryo UI" pitchFamily="50" charset="-128"/>
              </a:rPr>
              <a:t>開演</a:t>
            </a:r>
            <a:endParaRPr lang="en-US" altLang="ja-JP" sz="900" dirty="0">
              <a:latin typeface="Meiryo UI" pitchFamily="50" charset="-128"/>
              <a:ea typeface="Meiryo UI" pitchFamily="50" charset="-128"/>
            </a:endParaRPr>
          </a:p>
        </p:txBody>
      </p:sp>
      <p:pic>
        <p:nvPicPr>
          <p:cNvPr id="71" name="Picture 4">
            <a:extLst>
              <a:ext uri="{FF2B5EF4-FFF2-40B4-BE49-F238E27FC236}">
                <a16:creationId xmlns:a16="http://schemas.microsoft.com/office/drawing/2014/main" id="{59846663-1579-4B55-85AA-5BA26543CAC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91517" y="4283968"/>
            <a:ext cx="1398787" cy="195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 name="Picture 4">
            <a:extLst>
              <a:ext uri="{FF2B5EF4-FFF2-40B4-BE49-F238E27FC236}">
                <a16:creationId xmlns:a16="http://schemas.microsoft.com/office/drawing/2014/main" id="{5650CE14-58B8-4C6E-8645-80E280FBD8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66483" y="5010201"/>
            <a:ext cx="1588946" cy="983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テキスト ボックス 72">
            <a:extLst>
              <a:ext uri="{FF2B5EF4-FFF2-40B4-BE49-F238E27FC236}">
                <a16:creationId xmlns:a16="http://schemas.microsoft.com/office/drawing/2014/main" id="{774B76AA-D1BF-413B-A717-3AE44305F0E8}"/>
              </a:ext>
            </a:extLst>
          </p:cNvPr>
          <p:cNvSpPr txBox="1"/>
          <p:nvPr/>
        </p:nvSpPr>
        <p:spPr>
          <a:xfrm>
            <a:off x="5035924" y="4358734"/>
            <a:ext cx="1705444" cy="646331"/>
          </a:xfrm>
          <a:prstGeom prst="rect">
            <a:avLst/>
          </a:prstGeom>
          <a:noFill/>
        </p:spPr>
        <p:txBody>
          <a:bodyPr wrap="square" rtlCol="0">
            <a:spAutoFit/>
          </a:bodyPr>
          <a:lstStyle/>
          <a:p>
            <a:r>
              <a:rPr lang="en-US" altLang="ja-JP" sz="900" b="1" dirty="0">
                <a:latin typeface="Century Gothic" pitchFamily="34" charset="0"/>
                <a:ea typeface="Meiryo UI" pitchFamily="50" charset="-128"/>
              </a:rPr>
              <a:t>Bunkamura</a:t>
            </a:r>
            <a:r>
              <a:rPr lang="ja-JP" altLang="en-US" sz="900" b="1" dirty="0">
                <a:latin typeface="Meiryo UI" pitchFamily="50" charset="-128"/>
                <a:ea typeface="Meiryo UI" pitchFamily="50" charset="-128"/>
              </a:rPr>
              <a:t>　ル・シネマ</a:t>
            </a:r>
            <a:endParaRPr lang="en-US" altLang="ja-JP" sz="900" b="1" dirty="0">
              <a:latin typeface="Meiryo UI" pitchFamily="50" charset="-128"/>
              <a:ea typeface="Meiryo UI" pitchFamily="50" charset="-128"/>
            </a:endParaRPr>
          </a:p>
          <a:p>
            <a:r>
              <a:rPr lang="en-US" altLang="ja-JP" sz="900" b="1" dirty="0">
                <a:latin typeface="Century Gothic" pitchFamily="34" charset="0"/>
                <a:ea typeface="Meiryo UI" pitchFamily="50" charset="-128"/>
              </a:rPr>
              <a:t>Bunkamura</a:t>
            </a:r>
            <a:r>
              <a:rPr lang="en-US" altLang="ja-JP" sz="900" b="1" dirty="0">
                <a:latin typeface="Meiryo UI" pitchFamily="50" charset="-128"/>
                <a:ea typeface="Meiryo UI" pitchFamily="50" charset="-128"/>
              </a:rPr>
              <a:t>30</a:t>
            </a:r>
            <a:r>
              <a:rPr lang="ja-JP" altLang="en-US" sz="900" b="1" dirty="0">
                <a:latin typeface="Meiryo UI" pitchFamily="50" charset="-128"/>
                <a:ea typeface="Meiryo UI" pitchFamily="50" charset="-128"/>
              </a:rPr>
              <a:t>周年記念</a:t>
            </a:r>
            <a:endParaRPr lang="en-US" altLang="ja-JP" sz="900" b="1" dirty="0">
              <a:latin typeface="Meiryo UI" pitchFamily="50" charset="-128"/>
              <a:ea typeface="Meiryo UI" pitchFamily="50" charset="-128"/>
            </a:endParaRPr>
          </a:p>
          <a:p>
            <a:r>
              <a:rPr lang="ja-JP" altLang="en-US" sz="900" b="1" dirty="0">
                <a:latin typeface="Meiryo UI" pitchFamily="50" charset="-128"/>
                <a:ea typeface="Meiryo UI" pitchFamily="50" charset="-128"/>
              </a:rPr>
              <a:t> </a:t>
            </a:r>
            <a:r>
              <a:rPr kumimoji="1" lang="en-US" altLang="ja-JP" sz="900" b="1" dirty="0">
                <a:latin typeface="Meiryo UI" pitchFamily="50" charset="-128"/>
                <a:ea typeface="Meiryo UI" pitchFamily="50" charset="-128"/>
              </a:rPr>
              <a:t>『Girl/</a:t>
            </a:r>
            <a:r>
              <a:rPr kumimoji="1" lang="ja-JP" altLang="en-US" sz="900" b="1" dirty="0">
                <a:latin typeface="Meiryo UI" pitchFamily="50" charset="-128"/>
                <a:ea typeface="Meiryo UI" pitchFamily="50" charset="-128"/>
              </a:rPr>
              <a:t>ガール</a:t>
            </a:r>
            <a:r>
              <a:rPr kumimoji="1" lang="en-US" altLang="ja-JP" sz="900" b="1" dirty="0">
                <a:latin typeface="Meiryo UI" pitchFamily="50" charset="-128"/>
                <a:ea typeface="Meiryo UI" pitchFamily="50" charset="-128"/>
              </a:rPr>
              <a:t>』</a:t>
            </a:r>
            <a:endParaRPr lang="en-US" altLang="ja-JP" sz="900" dirty="0">
              <a:latin typeface="Meiryo UI" pitchFamily="50" charset="-128"/>
              <a:ea typeface="Meiryo UI" pitchFamily="50" charset="-128"/>
            </a:endParaRPr>
          </a:p>
          <a:p>
            <a:r>
              <a:rPr lang="en-US" altLang="ja-JP" sz="900" dirty="0">
                <a:latin typeface="Meiryo UI" pitchFamily="50" charset="-128"/>
                <a:ea typeface="Meiryo UI" pitchFamily="50" charset="-128"/>
              </a:rPr>
              <a:t>8</a:t>
            </a:r>
            <a:r>
              <a:rPr lang="ja-JP" altLang="en-US" sz="900" dirty="0">
                <a:latin typeface="Meiryo UI" pitchFamily="50" charset="-128"/>
                <a:ea typeface="Meiryo UI" pitchFamily="50" charset="-128"/>
              </a:rPr>
              <a:t>月</a:t>
            </a:r>
            <a:r>
              <a:rPr lang="en-US" altLang="ja-JP" sz="900" dirty="0">
                <a:latin typeface="Meiryo UI" pitchFamily="50" charset="-128"/>
                <a:ea typeface="Meiryo UI" pitchFamily="50" charset="-128"/>
              </a:rPr>
              <a:t>8</a:t>
            </a:r>
            <a:r>
              <a:rPr lang="ja-JP" altLang="en-US" sz="900" dirty="0">
                <a:latin typeface="Meiryo UI" pitchFamily="50" charset="-128"/>
                <a:ea typeface="Meiryo UI" pitchFamily="50" charset="-128"/>
              </a:rPr>
              <a:t>日</a:t>
            </a:r>
            <a:r>
              <a:rPr lang="en-US" altLang="ja-JP" sz="900" dirty="0">
                <a:latin typeface="Meiryo UI" pitchFamily="50" charset="-128"/>
                <a:ea typeface="Meiryo UI" pitchFamily="50" charset="-128"/>
              </a:rPr>
              <a:t>(</a:t>
            </a:r>
            <a:r>
              <a:rPr lang="ja-JP" altLang="en-US" sz="900" dirty="0">
                <a:latin typeface="Meiryo UI" pitchFamily="50" charset="-128"/>
                <a:ea typeface="Meiryo UI" pitchFamily="50" charset="-128"/>
              </a:rPr>
              <a:t>木</a:t>
            </a:r>
            <a:r>
              <a:rPr lang="en-US" altLang="ja-JP" sz="900" dirty="0">
                <a:latin typeface="Meiryo UI" pitchFamily="50" charset="-128"/>
                <a:ea typeface="Meiryo UI" pitchFamily="50" charset="-128"/>
              </a:rPr>
              <a:t>)</a:t>
            </a:r>
            <a:r>
              <a:rPr lang="ja-JP" altLang="en-US" sz="900" dirty="0" err="1">
                <a:latin typeface="Meiryo UI" pitchFamily="50" charset="-128"/>
                <a:ea typeface="Meiryo UI" pitchFamily="50" charset="-128"/>
              </a:rPr>
              <a:t>まで</a:t>
            </a:r>
            <a:r>
              <a:rPr lang="ja-JP" altLang="en-US" sz="900" dirty="0">
                <a:latin typeface="Meiryo UI" pitchFamily="50" charset="-128"/>
                <a:ea typeface="Meiryo UI" pitchFamily="50" charset="-128"/>
              </a:rPr>
              <a:t>絶賛上映中　</a:t>
            </a:r>
            <a:endParaRPr kumimoji="1" lang="ja-JP" altLang="en-US" sz="900" dirty="0">
              <a:latin typeface="Meiryo UI" pitchFamily="50" charset="-128"/>
              <a:ea typeface="Meiryo UI" pitchFamily="50" charset="-128"/>
            </a:endParaRPr>
          </a:p>
        </p:txBody>
      </p:sp>
      <p:sp>
        <p:nvSpPr>
          <p:cNvPr id="74" name="テキスト ボックス 73">
            <a:extLst>
              <a:ext uri="{FF2B5EF4-FFF2-40B4-BE49-F238E27FC236}">
                <a16:creationId xmlns:a16="http://schemas.microsoft.com/office/drawing/2014/main" id="{5A1C2E2F-897D-43B2-903B-33CA55ED2968}"/>
              </a:ext>
            </a:extLst>
          </p:cNvPr>
          <p:cNvSpPr txBox="1"/>
          <p:nvPr/>
        </p:nvSpPr>
        <p:spPr>
          <a:xfrm>
            <a:off x="4715903" y="5957626"/>
            <a:ext cx="1971060" cy="200055"/>
          </a:xfrm>
          <a:prstGeom prst="rect">
            <a:avLst/>
          </a:prstGeom>
          <a:noFill/>
        </p:spPr>
        <p:txBody>
          <a:bodyPr wrap="square" rtlCol="0">
            <a:spAutoFit/>
          </a:bodyPr>
          <a:lstStyle/>
          <a:p>
            <a:pPr algn="r"/>
            <a:r>
              <a:rPr lang="en-US" altLang="ja-JP" sz="700" dirty="0">
                <a:latin typeface="Calibri" panose="020F0502020204030204" pitchFamily="34" charset="0"/>
                <a:ea typeface="ＭＳ Ｐゴシック" panose="020B0600070205080204" pitchFamily="50" charset="-128"/>
              </a:rPr>
              <a:t>© </a:t>
            </a:r>
            <a:r>
              <a:rPr lang="en-US" altLang="ja-JP" sz="700" dirty="0" err="1"/>
              <a:t>Menuet</a:t>
            </a:r>
            <a:r>
              <a:rPr lang="en-US" altLang="ja-JP" sz="700" dirty="0"/>
              <a:t> 2018</a:t>
            </a:r>
            <a:endParaRPr kumimoji="1" lang="ja-JP" altLang="en-US" sz="700" dirty="0"/>
          </a:p>
        </p:txBody>
      </p:sp>
      <p:sp>
        <p:nvSpPr>
          <p:cNvPr id="75" name="サブタイトル 2">
            <a:extLst>
              <a:ext uri="{FF2B5EF4-FFF2-40B4-BE49-F238E27FC236}">
                <a16:creationId xmlns:a16="http://schemas.microsoft.com/office/drawing/2014/main" id="{CE2C541F-3A8D-4C90-8F9F-1FCBB576B053}"/>
              </a:ext>
            </a:extLst>
          </p:cNvPr>
          <p:cNvSpPr txBox="1">
            <a:spLocks/>
          </p:cNvSpPr>
          <p:nvPr/>
        </p:nvSpPr>
        <p:spPr>
          <a:xfrm>
            <a:off x="44624" y="827584"/>
            <a:ext cx="6686963" cy="139205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nSpc>
                <a:spcPts val="1200"/>
              </a:lnSpc>
            </a:pPr>
            <a:r>
              <a:rPr lang="ja-JP" altLang="en-US" sz="1600" b="1" u="sng" dirty="0">
                <a:solidFill>
                  <a:prstClr val="black"/>
                </a:solidFill>
                <a:latin typeface="Meiryo UI" panose="020B0604030504040204" pitchFamily="50" charset="-128"/>
                <a:ea typeface="Meiryo UI" panose="020B0604030504040204" pitchFamily="50" charset="-128"/>
              </a:rPr>
              <a:t>＼</a:t>
            </a:r>
            <a:r>
              <a:rPr lang="en-US" altLang="ja-JP" sz="1600" b="1" u="sng" dirty="0" err="1">
                <a:solidFill>
                  <a:prstClr val="black"/>
                </a:solidFill>
                <a:latin typeface="Century Gothic" panose="020B0502020202020204" pitchFamily="34" charset="0"/>
                <a:ea typeface="Meiryo UI" panose="020B0604030504040204" pitchFamily="50" charset="-128"/>
              </a:rPr>
              <a:t>Bunkamura</a:t>
            </a:r>
            <a:r>
              <a:rPr lang="ja-JP" altLang="en-US" sz="1600" b="1" u="sng" dirty="0">
                <a:solidFill>
                  <a:prstClr val="black"/>
                </a:solidFill>
                <a:latin typeface="Meiryo UI" panose="020B0604030504040204" pitchFamily="50" charset="-128"/>
                <a:ea typeface="Meiryo UI" panose="020B0604030504040204" pitchFamily="50" charset="-128"/>
              </a:rPr>
              <a:t>・東急百貨店本店にてバレエ衣裳展示・フォトスポット開始／</a:t>
            </a:r>
            <a:endParaRPr lang="en-US" altLang="ja-JP" sz="1600" b="1" u="sng" dirty="0">
              <a:solidFill>
                <a:prstClr val="black"/>
              </a:solidFill>
              <a:latin typeface="Meiryo UI" panose="020B0604030504040204" pitchFamily="50" charset="-128"/>
              <a:ea typeface="Meiryo UI" panose="020B0604030504040204" pitchFamily="50" charset="-128"/>
            </a:endParaRPr>
          </a:p>
          <a:p>
            <a:pPr algn="l">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＜バレエ衣裳展示＞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バレエ カンパニーのダンサーが実際に舞台で着用したバレエ衣裳の数々が登場！</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err="1">
                <a:solidFill>
                  <a:schemeClr val="tx1"/>
                </a:solidFill>
                <a:latin typeface="Century Gothic" panose="020B0502020202020204" pitchFamily="34" charset="0"/>
                <a:ea typeface="Meiryo UI" panose="020B0604030504040204" pitchFamily="50" charset="-128"/>
                <a:cs typeface="Meiryo UI" panose="020B0604030504040204" pitchFamily="50" charset="-128"/>
              </a:rPr>
              <a:t>Bunkamura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ロビーラウンジ脇</a:t>
            </a:r>
          </a:p>
          <a:p>
            <a:pPr algn="l">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●東急百貨店本店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特設スペース</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＜フォトスポット＞</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●東急百貨店本店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インフォメーション裏</a:t>
            </a:r>
          </a:p>
          <a:p>
            <a:pPr algn="l">
              <a:lnSpc>
                <a:spcPts val="1200"/>
              </a:lnSpc>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コネクタ 79">
            <a:extLst>
              <a:ext uri="{FF2B5EF4-FFF2-40B4-BE49-F238E27FC236}">
                <a16:creationId xmlns:a16="http://schemas.microsoft.com/office/drawing/2014/main" id="{FFCBFFB5-5D7A-4907-8FEC-2A9794EE8FA2}"/>
              </a:ext>
            </a:extLst>
          </p:cNvPr>
          <p:cNvCxnSpPr/>
          <p:nvPr/>
        </p:nvCxnSpPr>
        <p:spPr>
          <a:xfrm>
            <a:off x="267420" y="3035933"/>
            <a:ext cx="6323160" cy="0"/>
          </a:xfrm>
          <a:prstGeom prst="line">
            <a:avLst/>
          </a:prstGeom>
          <a:ln>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id="{6D8EEE26-FB50-4B90-AC7C-79DF733DC3EF}"/>
              </a:ext>
            </a:extLst>
          </p:cNvPr>
          <p:cNvSpPr txBox="1"/>
          <p:nvPr/>
        </p:nvSpPr>
        <p:spPr>
          <a:xfrm>
            <a:off x="288751" y="6234337"/>
            <a:ext cx="5732537" cy="577081"/>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その他、</a:t>
            </a:r>
            <a:r>
              <a:rPr lang="en-US" altLang="ja-JP" sz="1050" dirty="0" err="1">
                <a:latin typeface="Century Gothic" panose="020B0502020202020204" pitchFamily="34" charset="0"/>
                <a:ea typeface="Meiryo UI" panose="020B0604030504040204" pitchFamily="50" charset="-128"/>
              </a:rPr>
              <a:t>Bunkamura</a:t>
            </a:r>
            <a:r>
              <a:rPr lang="ja-JP" altLang="en-US" sz="1050" dirty="0">
                <a:latin typeface="Meiryo UI" panose="020B0604030504040204" pitchFamily="50" charset="-128"/>
                <a:ea typeface="Meiryo UI" panose="020B0604030504040204" pitchFamily="50" charset="-128"/>
              </a:rPr>
              <a:t>、東急百貨店本店にて期間限定グルメやフラワーワークショップなども開催！</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是非この機会に</a:t>
            </a:r>
            <a:r>
              <a:rPr lang="en-US" altLang="ja-JP" sz="1050" dirty="0" err="1">
                <a:latin typeface="Century Gothic" panose="020B0502020202020204" pitchFamily="34" charset="0"/>
                <a:ea typeface="Meiryo UI" panose="020B0604030504040204" pitchFamily="50" charset="-128"/>
              </a:rPr>
              <a:t>Bunkamura</a:t>
            </a:r>
            <a:r>
              <a:rPr lang="ja-JP" altLang="en-US" sz="1050" dirty="0">
                <a:latin typeface="Meiryo UI" panose="020B0604030504040204" pitchFamily="50" charset="-128"/>
                <a:ea typeface="Meiryo UI" panose="020B0604030504040204" pitchFamily="50" charset="-128"/>
              </a:rPr>
              <a:t>に足をお運びください。</a:t>
            </a:r>
            <a:endParaRPr lang="en-US" altLang="ja-JP" sz="1050" dirty="0">
              <a:latin typeface="Meiryo UI" panose="020B0604030504040204" pitchFamily="50" charset="-128"/>
              <a:ea typeface="Meiryo UI" panose="020B0604030504040204" pitchFamily="50" charset="-128"/>
            </a:endParaRPr>
          </a:p>
          <a:p>
            <a:endParaRPr lang="ja-JP" altLang="en-US" sz="1050" dirty="0">
              <a:latin typeface="Meiryo UI" panose="020B0604030504040204" pitchFamily="50" charset="-128"/>
              <a:ea typeface="Meiryo UI" panose="020B0604030504040204" pitchFamily="50" charset="-128"/>
            </a:endParaRPr>
          </a:p>
        </p:txBody>
      </p:sp>
      <p:pic>
        <p:nvPicPr>
          <p:cNvPr id="84" name="図 83">
            <a:extLst>
              <a:ext uri="{FF2B5EF4-FFF2-40B4-BE49-F238E27FC236}">
                <a16:creationId xmlns:a16="http://schemas.microsoft.com/office/drawing/2014/main" id="{C5F34A52-2D68-44A7-A575-5205EE5C536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33340" y="6660232"/>
            <a:ext cx="1259556" cy="944817"/>
          </a:xfrm>
          <a:prstGeom prst="rect">
            <a:avLst/>
          </a:prstGeom>
        </p:spPr>
      </p:pic>
      <p:pic>
        <p:nvPicPr>
          <p:cNvPr id="86" name="Picture 7">
            <a:extLst>
              <a:ext uri="{FF2B5EF4-FFF2-40B4-BE49-F238E27FC236}">
                <a16:creationId xmlns:a16="http://schemas.microsoft.com/office/drawing/2014/main" id="{1A4E49B8-9BAB-469D-A935-FC41E176A7F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77072" y="6657991"/>
            <a:ext cx="889124" cy="870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図 86">
            <a:extLst>
              <a:ext uri="{FF2B5EF4-FFF2-40B4-BE49-F238E27FC236}">
                <a16:creationId xmlns:a16="http://schemas.microsoft.com/office/drawing/2014/main" id="{7B64DBA9-EFA6-4824-83E7-A349EB00336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47525" y="6583404"/>
            <a:ext cx="944817" cy="944817"/>
          </a:xfrm>
          <a:prstGeom prst="rect">
            <a:avLst/>
          </a:prstGeom>
        </p:spPr>
      </p:pic>
      <p:sp>
        <p:nvSpPr>
          <p:cNvPr id="44" name="正方形/長方形 43">
            <a:extLst>
              <a:ext uri="{FF2B5EF4-FFF2-40B4-BE49-F238E27FC236}">
                <a16:creationId xmlns:a16="http://schemas.microsoft.com/office/drawing/2014/main" id="{3279E1C1-C2A4-4568-BF19-5BFBA3C313EB}"/>
              </a:ext>
            </a:extLst>
          </p:cNvPr>
          <p:cNvSpPr/>
          <p:nvPr/>
        </p:nvSpPr>
        <p:spPr>
          <a:xfrm>
            <a:off x="5116479" y="7515036"/>
            <a:ext cx="1768905" cy="369332"/>
          </a:xfrm>
          <a:prstGeom prst="rect">
            <a:avLst/>
          </a:prstGeom>
        </p:spPr>
        <p:txBody>
          <a:bodyPr wrap="square">
            <a:spAutoFit/>
          </a:bodyPr>
          <a:lstStyle/>
          <a:p>
            <a:pPr algn="ctr"/>
            <a:r>
              <a:rPr lang="ja-JP" altLang="en-US" sz="900" b="1" dirty="0">
                <a:latin typeface="Meiryo UI" pitchFamily="50" charset="-128"/>
                <a:ea typeface="Meiryo UI" pitchFamily="50" charset="-128"/>
              </a:rPr>
              <a:t>フラワーショップ　エルベ・シャトラン　</a:t>
            </a:r>
            <a:endParaRPr lang="en-US" altLang="ja-JP" sz="900" b="1" dirty="0">
              <a:latin typeface="Meiryo UI" pitchFamily="50" charset="-128"/>
              <a:ea typeface="Meiryo UI" pitchFamily="50" charset="-128"/>
            </a:endParaRPr>
          </a:p>
          <a:p>
            <a:pPr algn="ctr"/>
            <a:r>
              <a:rPr lang="ja-JP" altLang="en-US" sz="900" b="1" dirty="0">
                <a:latin typeface="Meiryo UI" pitchFamily="50" charset="-128"/>
                <a:ea typeface="Meiryo UI" pitchFamily="50" charset="-128"/>
              </a:rPr>
              <a:t>「バレリーナのプチビジュー」</a:t>
            </a:r>
            <a:endParaRPr lang="en-US" altLang="ja-JP" sz="900" b="1" dirty="0">
              <a:latin typeface="Meiryo UI" pitchFamily="50" charset="-128"/>
              <a:ea typeface="Meiryo UI" pitchFamily="50" charset="-128"/>
            </a:endParaRPr>
          </a:p>
        </p:txBody>
      </p:sp>
      <p:sp>
        <p:nvSpPr>
          <p:cNvPr id="89" name="正方形/長方形 88">
            <a:extLst>
              <a:ext uri="{FF2B5EF4-FFF2-40B4-BE49-F238E27FC236}">
                <a16:creationId xmlns:a16="http://schemas.microsoft.com/office/drawing/2014/main" id="{E9F354EE-BB33-404F-BB9D-2A843D396EFD}"/>
              </a:ext>
            </a:extLst>
          </p:cNvPr>
          <p:cNvSpPr/>
          <p:nvPr/>
        </p:nvSpPr>
        <p:spPr>
          <a:xfrm>
            <a:off x="2880320" y="7515036"/>
            <a:ext cx="3429000" cy="369332"/>
          </a:xfrm>
          <a:prstGeom prst="rect">
            <a:avLst/>
          </a:prstGeom>
        </p:spPr>
        <p:txBody>
          <a:bodyPr>
            <a:spAutoFit/>
          </a:bodyPr>
          <a:lstStyle/>
          <a:p>
            <a:pPr algn="ctr"/>
            <a:r>
              <a:rPr lang="ja-JP" altLang="en-US" sz="900" b="1" dirty="0">
                <a:latin typeface="Meiryo UI" pitchFamily="50" charset="-128"/>
                <a:ea typeface="Meiryo UI" pitchFamily="50" charset="-128"/>
              </a:rPr>
              <a:t>東急百貨店本店にて</a:t>
            </a:r>
            <a:endParaRPr lang="en-US" altLang="ja-JP" sz="900" b="1" dirty="0">
              <a:latin typeface="Meiryo UI" pitchFamily="50" charset="-128"/>
              <a:ea typeface="Meiryo UI" pitchFamily="50" charset="-128"/>
            </a:endParaRPr>
          </a:p>
          <a:p>
            <a:pPr algn="ctr"/>
            <a:r>
              <a:rPr lang="ja-JP" altLang="en-US" sz="900" b="1" dirty="0">
                <a:latin typeface="Meiryo UI" pitchFamily="50" charset="-128"/>
                <a:ea typeface="Meiryo UI" pitchFamily="50" charset="-128"/>
              </a:rPr>
              <a:t>バレエシューズを販売！</a:t>
            </a:r>
            <a:endParaRPr lang="en-US" altLang="ja-JP" sz="900" b="1" dirty="0">
              <a:latin typeface="Meiryo UI" pitchFamily="50" charset="-128"/>
              <a:ea typeface="Meiryo UI" pitchFamily="50" charset="-128"/>
            </a:endParaRPr>
          </a:p>
        </p:txBody>
      </p:sp>
      <p:sp>
        <p:nvSpPr>
          <p:cNvPr id="90" name="正方形/長方形 89">
            <a:extLst>
              <a:ext uri="{FF2B5EF4-FFF2-40B4-BE49-F238E27FC236}">
                <a16:creationId xmlns:a16="http://schemas.microsoft.com/office/drawing/2014/main" id="{ABB5D355-852F-415D-B0EF-A5C41034CFC2}"/>
              </a:ext>
            </a:extLst>
          </p:cNvPr>
          <p:cNvSpPr/>
          <p:nvPr/>
        </p:nvSpPr>
        <p:spPr>
          <a:xfrm>
            <a:off x="288032" y="7609315"/>
            <a:ext cx="3429000" cy="230832"/>
          </a:xfrm>
          <a:prstGeom prst="rect">
            <a:avLst/>
          </a:prstGeom>
        </p:spPr>
        <p:txBody>
          <a:bodyPr>
            <a:spAutoFit/>
          </a:bodyPr>
          <a:lstStyle/>
          <a:p>
            <a:pPr algn="ctr"/>
            <a:r>
              <a:rPr lang="ja-JP" altLang="en-US" sz="900" b="1" dirty="0">
                <a:latin typeface="Meiryo UI" pitchFamily="50" charset="-128"/>
                <a:ea typeface="Meiryo UI" pitchFamily="50" charset="-128"/>
              </a:rPr>
              <a:t>お子様から大人まで楽しめる、バレエにちなんだ限定グルメ！</a:t>
            </a:r>
            <a:endParaRPr lang="en-US" altLang="ja-JP" sz="900" b="1" dirty="0">
              <a:latin typeface="Meiryo UI" pitchFamily="50" charset="-128"/>
              <a:ea typeface="Meiryo UI" pitchFamily="50" charset="-128"/>
            </a:endParaRPr>
          </a:p>
        </p:txBody>
      </p:sp>
      <p:sp>
        <p:nvSpPr>
          <p:cNvPr id="36" name="テキスト ボックス 35"/>
          <p:cNvSpPr txBox="1"/>
          <p:nvPr/>
        </p:nvSpPr>
        <p:spPr>
          <a:xfrm>
            <a:off x="177304" y="8244408"/>
            <a:ext cx="6413276" cy="271869"/>
          </a:xfrm>
          <a:prstGeom prst="rect">
            <a:avLst/>
          </a:prstGeom>
          <a:noFill/>
        </p:spPr>
        <p:txBody>
          <a:bodyPr wrap="square" rtlCol="0">
            <a:spAutoFit/>
          </a:bodyPr>
          <a:lstStyle/>
          <a:p>
            <a:pPr>
              <a:lnSpc>
                <a:spcPts val="1400"/>
              </a:lnSpc>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すべて</a:t>
            </a:r>
            <a:r>
              <a:rPr lang="en-US" altLang="ja-JP" sz="800" dirty="0">
                <a:latin typeface="Meiryo UI" panose="020B0604030504040204" pitchFamily="50" charset="-128"/>
                <a:ea typeface="Meiryo UI" panose="020B0604030504040204" pitchFamily="50" charset="-128"/>
              </a:rPr>
              <a:t>7</a:t>
            </a:r>
            <a:r>
              <a:rPr lang="ja-JP" altLang="en-US" sz="800" dirty="0">
                <a:latin typeface="Meiryo UI" panose="020B0604030504040204" pitchFamily="50" charset="-128"/>
                <a:ea typeface="Meiryo UI" panose="020B0604030504040204" pitchFamily="50" charset="-128"/>
              </a:rPr>
              <a:t>月</a:t>
            </a:r>
            <a:r>
              <a:rPr lang="en-US" altLang="ja-JP" sz="800" dirty="0">
                <a:latin typeface="Meiryo UI" panose="020B0604030504040204" pitchFamily="50" charset="-128"/>
                <a:ea typeface="Meiryo UI" panose="020B0604030504040204" pitchFamily="50" charset="-128"/>
              </a:rPr>
              <a:t>24</a:t>
            </a:r>
            <a:r>
              <a:rPr lang="ja-JP" altLang="en-US" sz="800" dirty="0">
                <a:latin typeface="Meiryo UI" panose="020B0604030504040204" pitchFamily="50" charset="-128"/>
                <a:ea typeface="Meiryo UI" panose="020B0604030504040204" pitchFamily="50" charset="-128"/>
              </a:rPr>
              <a:t>日時点での情報となります。最新情報はホームページをご覧いただくか、下記までお問合せください。</a:t>
            </a:r>
            <a:endParaRPr lang="en-US" altLang="ja-JP" sz="8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267420" y="7865010"/>
            <a:ext cx="6257924" cy="451406"/>
          </a:xfrm>
          <a:prstGeom prst="rect">
            <a:avLst/>
          </a:prstGeom>
          <a:solidFill>
            <a:schemeClr val="accent6">
              <a:lumMod val="20000"/>
              <a:lumOff val="80000"/>
            </a:schemeClr>
          </a:solidFill>
        </p:spPr>
        <p:txBody>
          <a:bodyPr wrap="square" rtlCol="0">
            <a:spAutoFit/>
          </a:bodyPr>
          <a:lstStyle/>
          <a:p>
            <a:pPr algn="ctr">
              <a:lnSpc>
                <a:spcPts val="1400"/>
              </a:lnSpc>
            </a:pPr>
            <a:r>
              <a:rPr lang="ja-JP" altLang="en-US" sz="1200" b="1" dirty="0">
                <a:latin typeface="Meiryo UI" panose="020B0604030504040204" pitchFamily="50" charset="-128"/>
                <a:ea typeface="Meiryo UI" panose="020B0604030504040204" pitchFamily="50" charset="-128"/>
              </a:rPr>
              <a:t>最新情報は渋谷</a:t>
            </a:r>
            <a:r>
              <a:rPr lang="en-US" altLang="ja-JP" sz="1200" b="1" dirty="0" err="1">
                <a:latin typeface="Century Gothic" panose="020B0502020202020204" pitchFamily="34" charset="0"/>
                <a:ea typeface="Meiryo UI" panose="020B0604030504040204" pitchFamily="50" charset="-128"/>
              </a:rPr>
              <a:t>Balletmura</a:t>
            </a:r>
            <a:r>
              <a:rPr lang="ja-JP" altLang="en-US" sz="1200" b="1" dirty="0">
                <a:latin typeface="Meiryo UI" panose="020B0604030504040204" pitchFamily="50" charset="-128"/>
                <a:ea typeface="Meiryo UI" panose="020B0604030504040204" pitchFamily="50" charset="-128"/>
              </a:rPr>
              <a:t>ホームページへ</a:t>
            </a:r>
            <a:r>
              <a:rPr lang="en-US" altLang="ja-JP" sz="1200" b="1" dirty="0">
                <a:latin typeface="Meiryo UI" panose="020B0604030504040204" pitchFamily="50" charset="-128"/>
                <a:ea typeface="Meiryo UI" panose="020B0604030504040204" pitchFamily="50" charset="-128"/>
              </a:rPr>
              <a:t>https://www.bunkamura.co.jp/sp/ballet_week2019/</a:t>
            </a:r>
          </a:p>
        </p:txBody>
      </p:sp>
      <p:pic>
        <p:nvPicPr>
          <p:cNvPr id="3" name="図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8751" y="6664647"/>
            <a:ext cx="822554" cy="931689"/>
          </a:xfrm>
          <a:prstGeom prst="rect">
            <a:avLst/>
          </a:prstGeom>
        </p:spPr>
      </p:pic>
      <p:pic>
        <p:nvPicPr>
          <p:cNvPr id="2" name="図 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550875" y="6664647"/>
            <a:ext cx="1415587" cy="944668"/>
          </a:xfrm>
          <a:prstGeom prst="rect">
            <a:avLst/>
          </a:prstGeom>
        </p:spPr>
      </p:pic>
      <p:pic>
        <p:nvPicPr>
          <p:cNvPr id="4" name="図 3"/>
          <p:cNvPicPr>
            <a:picLocks noChangeAspect="1"/>
          </p:cNvPicPr>
          <p:nvPr/>
        </p:nvPicPr>
        <p:blipFill>
          <a:blip r:embed="rId13" cstate="print">
            <a:extLst>
              <a:ext uri="{BEBA8EAE-BF5A-486C-A8C5-ECC9F3942E4B}">
                <a14:imgProps xmlns:a14="http://schemas.microsoft.com/office/drawing/2010/main">
                  <a14:imgLayer r:embed="rId1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6632" y="2011572"/>
            <a:ext cx="1301669" cy="976252"/>
          </a:xfrm>
          <a:prstGeom prst="rect">
            <a:avLst/>
          </a:prstGeom>
        </p:spPr>
      </p:pic>
      <p:pic>
        <p:nvPicPr>
          <p:cNvPr id="5" name="図 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5400000">
            <a:off x="1363271" y="2137229"/>
            <a:ext cx="972108" cy="729081"/>
          </a:xfrm>
          <a:prstGeom prst="rect">
            <a:avLst/>
          </a:prstGeom>
        </p:spPr>
      </p:pic>
      <p:pic>
        <p:nvPicPr>
          <p:cNvPr id="7" name="図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066757" y="2010078"/>
            <a:ext cx="1311240" cy="983430"/>
          </a:xfrm>
          <a:prstGeom prst="rect">
            <a:avLst/>
          </a:prstGeom>
        </p:spPr>
      </p:pic>
      <p:pic>
        <p:nvPicPr>
          <p:cNvPr id="10" name="図 9"/>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2155725" y="2136861"/>
            <a:ext cx="969173" cy="726880"/>
          </a:xfrm>
          <a:prstGeom prst="rect">
            <a:avLst/>
          </a:prstGeom>
        </p:spPr>
      </p:pic>
      <p:pic>
        <p:nvPicPr>
          <p:cNvPr id="13" name="図 1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440434" y="2006976"/>
            <a:ext cx="1314319" cy="985739"/>
          </a:xfrm>
          <a:prstGeom prst="rect">
            <a:avLst/>
          </a:prstGeom>
        </p:spPr>
      </p:pic>
      <p:pic>
        <p:nvPicPr>
          <p:cNvPr id="9" name="図 8">
            <a:extLst>
              <a:ext uri="{FF2B5EF4-FFF2-40B4-BE49-F238E27FC236}">
                <a16:creationId xmlns:a16="http://schemas.microsoft.com/office/drawing/2014/main" id="{BA36A57B-796A-4EC4-BE23-04B759DE792B}"/>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l="13598" r="17662"/>
          <a:stretch/>
        </p:blipFill>
        <p:spPr>
          <a:xfrm>
            <a:off x="5821176" y="2006975"/>
            <a:ext cx="910411" cy="993307"/>
          </a:xfrm>
          <a:prstGeom prst="rect">
            <a:avLst/>
          </a:prstGeom>
        </p:spPr>
      </p:pic>
    </p:spTree>
    <p:extLst>
      <p:ext uri="{BB962C8B-B14F-4D97-AF65-F5344CB8AC3E}">
        <p14:creationId xmlns:p14="http://schemas.microsoft.com/office/powerpoint/2010/main" val="12358103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7501</TotalTime>
  <Words>521</Words>
  <Application>Microsoft Office PowerPoint</Application>
  <PresentationFormat>画面に合わせる (4:3)</PresentationFormat>
  <Paragraphs>81</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Century Gothic</vt:lpstr>
      <vt:lpstr>Office ​​テーマ</vt:lpstr>
      <vt:lpstr>渋谷Balletmura～Bunkamuraバレエウィーク2019～ 開催直前！『青島広志のバレエ音楽ってステキ！』 オーケストラと一緒に演奏＆ 本物のオーケストラの指揮に挑戦できる、参加型コンサート！ お子様と夏休みのお出かけはBunkamuraに♪</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Kバレエ カンパニー・Bunkamuraオーチャードホール フランチャイズ契約締結のお知らせ</dc:title>
  <dc:creator>泉香那</dc:creator>
  <cp:lastModifiedBy>0382-RPC</cp:lastModifiedBy>
  <cp:revision>330</cp:revision>
  <cp:lastPrinted>2019-07-23T09:50:20Z</cp:lastPrinted>
  <dcterms:created xsi:type="dcterms:W3CDTF">2017-11-26T05:55:15Z</dcterms:created>
  <dcterms:modified xsi:type="dcterms:W3CDTF">2019-07-25T08:04:46Z</dcterms:modified>
</cp:coreProperties>
</file>