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112" y="9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2124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264876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95765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311677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353359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389559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418446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182496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307255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59261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1AF752-BC47-4154-8A71-9F36E8B925A3}" type="datetimeFigureOut">
              <a:rPr kumimoji="1" lang="ja-JP" altLang="en-US" smtClean="0"/>
              <a:t>2018/9/13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415268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501AF752-BC47-4154-8A71-9F36E8B925A3}" type="datetimeFigureOut">
              <a:rPr kumimoji="1" lang="ja-JP" altLang="en-US" smtClean="0"/>
              <a:t>2018/9/13</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64713A52-9193-4990-A169-63711A55BBA7}" type="slidenum">
              <a:rPr kumimoji="1" lang="ja-JP" altLang="en-US" smtClean="0"/>
              <a:t>‹#›</a:t>
            </a:fld>
            <a:endParaRPr kumimoji="1" lang="ja-JP" altLang="en-US"/>
          </a:p>
        </p:txBody>
      </p:sp>
    </p:spTree>
    <p:extLst>
      <p:ext uri="{BB962C8B-B14F-4D97-AF65-F5344CB8AC3E}">
        <p14:creationId xmlns:p14="http://schemas.microsoft.com/office/powerpoint/2010/main" val="2079852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76672" y="1208584"/>
            <a:ext cx="5832648" cy="1200329"/>
          </a:xfrm>
          <a:prstGeom prst="rect">
            <a:avLst/>
          </a:prstGeom>
          <a:noFill/>
        </p:spPr>
        <p:txBody>
          <a:bodyPr wrap="square" rtlCol="0">
            <a:spAutoFit/>
          </a:bodyPr>
          <a:lstStyle/>
          <a:p>
            <a:pPr algn="ctr"/>
            <a:r>
              <a:rPr kumimoji="1" lang="en-US" altLang="ja-JP" sz="2400" b="1" dirty="0">
                <a:solidFill>
                  <a:srgbClr val="FF0000"/>
                </a:solidFill>
                <a:latin typeface="HGP創英角ｺﾞｼｯｸUB" panose="020B0900000000000000" pitchFamily="50" charset="-128"/>
                <a:ea typeface="HGP創英角ｺﾞｼｯｸUB" panose="020B0900000000000000" pitchFamily="50" charset="-128"/>
              </a:rPr>
              <a:t>30</a:t>
            </a:r>
            <a:r>
              <a:rPr kumimoji="1" lang="ja-JP" altLang="en-US" sz="2400" b="1" dirty="0">
                <a:solidFill>
                  <a:srgbClr val="FF0000"/>
                </a:solidFill>
                <a:latin typeface="HGP創英角ｺﾞｼｯｸUB" panose="020B0900000000000000" pitchFamily="50" charset="-128"/>
                <a:ea typeface="HGP創英角ｺﾞｼｯｸUB" panose="020B0900000000000000" pitchFamily="50" charset="-128"/>
              </a:rPr>
              <a:t>年目</a:t>
            </a:r>
            <a:r>
              <a:rPr kumimoji="1" lang="ja-JP" altLang="en-US" sz="2400" dirty="0">
                <a:latin typeface="HGP創英角ｺﾞｼｯｸUB" panose="020B0900000000000000" pitchFamily="50" charset="-128"/>
                <a:ea typeface="HGP創英角ｺﾞｼｯｸUB" panose="020B0900000000000000" pitchFamily="50" charset="-128"/>
              </a:rPr>
              <a:t>の北海道フェア。</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食の魅力が更なる進化。</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ここでしかできない体験を</a:t>
            </a:r>
            <a:r>
              <a:rPr lang="en-US" altLang="ja-JP" sz="2400" dirty="0">
                <a:latin typeface="HGP創英角ｺﾞｼｯｸUB" panose="020B0900000000000000" pitchFamily="50" charset="-128"/>
                <a:ea typeface="HGP創英角ｺﾞｼｯｸUB" panose="020B0900000000000000" pitchFamily="50" charset="-128"/>
              </a:rPr>
              <a:t>!!</a:t>
            </a:r>
          </a:p>
        </p:txBody>
      </p:sp>
      <p:sp>
        <p:nvSpPr>
          <p:cNvPr id="11" name="テキスト ボックス 10"/>
          <p:cNvSpPr txBox="1"/>
          <p:nvPr/>
        </p:nvSpPr>
        <p:spPr>
          <a:xfrm>
            <a:off x="373118" y="2432720"/>
            <a:ext cx="5688632" cy="288032"/>
          </a:xfrm>
          <a:prstGeom prst="rect">
            <a:avLst/>
          </a:prstGeom>
          <a:noFill/>
        </p:spPr>
        <p:txBody>
          <a:bodyPr wrap="square" rtlCol="0">
            <a:spAutoFit/>
          </a:bodyPr>
          <a:lstStyle/>
          <a:p>
            <a:r>
              <a:rPr kumimoji="1" lang="en-US" altLang="ja-JP" sz="1200" dirty="0"/>
              <a:t>【</a:t>
            </a:r>
            <a:r>
              <a:rPr kumimoji="1" lang="ja-JP" altLang="en-US" sz="1200" dirty="0"/>
              <a:t>開催概要</a:t>
            </a:r>
            <a:r>
              <a:rPr kumimoji="1" lang="en-US" altLang="ja-JP" sz="1200" dirty="0"/>
              <a:t>】</a:t>
            </a:r>
          </a:p>
        </p:txBody>
      </p:sp>
      <p:sp>
        <p:nvSpPr>
          <p:cNvPr id="12" name="テキスト ボックス 11"/>
          <p:cNvSpPr txBox="1"/>
          <p:nvPr/>
        </p:nvSpPr>
        <p:spPr>
          <a:xfrm>
            <a:off x="337114" y="2720752"/>
            <a:ext cx="5796644" cy="4139595"/>
          </a:xfrm>
          <a:prstGeom prst="rect">
            <a:avLst/>
          </a:prstGeom>
          <a:noFill/>
        </p:spPr>
        <p:txBody>
          <a:bodyPr wrap="square" rtlCol="0">
            <a:spAutoFit/>
          </a:bodyPr>
          <a:lstStyle/>
          <a:p>
            <a:r>
              <a:rPr lang="ja-JP" altLang="en-US" sz="1100" b="1" dirty="0"/>
              <a:t>タイトル　　</a:t>
            </a:r>
            <a:r>
              <a:rPr lang="ja-JP" altLang="en-US" sz="1100" dirty="0"/>
              <a:t>　　　　第３０回北海道フェア</a:t>
            </a:r>
            <a:r>
              <a:rPr lang="en-US" altLang="ja-JP" sz="1100" dirty="0"/>
              <a:t>in</a:t>
            </a:r>
            <a:r>
              <a:rPr lang="ja-JP" altLang="en-US" sz="1100" dirty="0"/>
              <a:t>代々木～ザ・北海食道～</a:t>
            </a:r>
            <a:endParaRPr lang="en-US" altLang="ja-JP" sz="1100" dirty="0"/>
          </a:p>
          <a:p>
            <a:endParaRPr lang="en-US" altLang="ja-JP" sz="1100" dirty="0"/>
          </a:p>
          <a:p>
            <a:r>
              <a:rPr kumimoji="1" lang="ja-JP" altLang="en-US" sz="1100" b="1" dirty="0"/>
              <a:t>開催日時　</a:t>
            </a:r>
            <a:r>
              <a:rPr kumimoji="1" lang="ja-JP" altLang="en-US" sz="1100" dirty="0"/>
              <a:t>　　　　</a:t>
            </a:r>
            <a:r>
              <a:rPr kumimoji="1" lang="en-US" altLang="ja-JP" sz="1100" dirty="0"/>
              <a:t>2018</a:t>
            </a:r>
            <a:r>
              <a:rPr kumimoji="1" lang="ja-JP" altLang="en-US" sz="1100" dirty="0"/>
              <a:t>年</a:t>
            </a:r>
            <a:r>
              <a:rPr lang="en-US" altLang="ja-JP" sz="1100" dirty="0"/>
              <a:t>10</a:t>
            </a:r>
            <a:r>
              <a:rPr kumimoji="1" lang="ja-JP" altLang="en-US" sz="1100" dirty="0"/>
              <a:t>月</a:t>
            </a:r>
            <a:r>
              <a:rPr lang="en-US" altLang="ja-JP" sz="1100" dirty="0"/>
              <a:t>5</a:t>
            </a:r>
            <a:r>
              <a:rPr kumimoji="1" lang="ja-JP" altLang="en-US" sz="1100" dirty="0"/>
              <a:t>日</a:t>
            </a:r>
            <a:r>
              <a:rPr kumimoji="1" lang="en-US" altLang="ja-JP" sz="1100" dirty="0"/>
              <a:t>(</a:t>
            </a:r>
            <a:r>
              <a:rPr kumimoji="1" lang="ja-JP" altLang="en-US" sz="1100" dirty="0"/>
              <a:t>金</a:t>
            </a:r>
            <a:r>
              <a:rPr kumimoji="1" lang="en-US" altLang="ja-JP" sz="1100" dirty="0"/>
              <a:t>)</a:t>
            </a:r>
            <a:r>
              <a:rPr kumimoji="1" lang="ja-JP" altLang="en-US" sz="1100" dirty="0"/>
              <a:t>～</a:t>
            </a:r>
            <a:r>
              <a:rPr kumimoji="1" lang="en-US" altLang="ja-JP" sz="1100" dirty="0"/>
              <a:t>8</a:t>
            </a:r>
            <a:r>
              <a:rPr kumimoji="1" lang="ja-JP" altLang="en-US" sz="1100" dirty="0"/>
              <a:t>日</a:t>
            </a:r>
            <a:r>
              <a:rPr kumimoji="1" lang="en-US" altLang="ja-JP" sz="1100" dirty="0"/>
              <a:t>(</a:t>
            </a:r>
            <a:r>
              <a:rPr lang="ja-JP" altLang="en-US" sz="1100" dirty="0"/>
              <a:t>月・祝</a:t>
            </a:r>
            <a:r>
              <a:rPr kumimoji="1" lang="en-US" altLang="ja-JP" sz="1100" dirty="0"/>
              <a:t>)</a:t>
            </a:r>
            <a:r>
              <a:rPr kumimoji="1" lang="ja-JP" altLang="en-US" sz="1100" dirty="0"/>
              <a:t>　</a:t>
            </a:r>
            <a:r>
              <a:rPr kumimoji="1" lang="en-US" altLang="ja-JP" sz="1100" dirty="0"/>
              <a:t>4</a:t>
            </a:r>
            <a:r>
              <a:rPr lang="ja-JP" altLang="en-US" sz="1100" dirty="0"/>
              <a:t>日間</a:t>
            </a:r>
            <a:endParaRPr lang="en-US" altLang="ja-JP" sz="1100" dirty="0"/>
          </a:p>
          <a:p>
            <a:r>
              <a:rPr kumimoji="1" lang="ja-JP" altLang="en-US" sz="1100" dirty="0"/>
              <a:t>　　　　　　　　　　　</a:t>
            </a:r>
            <a:r>
              <a:rPr lang="en-US" altLang="zh-TW" sz="1100" dirty="0"/>
              <a:t>10</a:t>
            </a:r>
            <a:r>
              <a:rPr lang="zh-TW" altLang="en-US" sz="1100" dirty="0"/>
              <a:t>：</a:t>
            </a:r>
            <a:r>
              <a:rPr lang="en-US" altLang="zh-TW" sz="1100" dirty="0"/>
              <a:t>00</a:t>
            </a:r>
            <a:r>
              <a:rPr lang="zh-TW" altLang="en-US" sz="1100" dirty="0"/>
              <a:t>～</a:t>
            </a:r>
            <a:r>
              <a:rPr lang="en-US" altLang="zh-TW" sz="1100" dirty="0"/>
              <a:t>19</a:t>
            </a:r>
            <a:r>
              <a:rPr lang="zh-TW" altLang="en-US" sz="1100" dirty="0"/>
              <a:t>：</a:t>
            </a:r>
            <a:r>
              <a:rPr lang="en-US" altLang="zh-TW" sz="1100" dirty="0"/>
              <a:t>00</a:t>
            </a:r>
            <a:r>
              <a:rPr lang="zh-TW" altLang="en-US" sz="1100" dirty="0">
                <a:latin typeface="ＭＳ Ｐゴシック" panose="020B0600070205080204" pitchFamily="50" charset="-128"/>
                <a:ea typeface="ＭＳ Ｐゴシック" panose="020B0600070205080204" pitchFamily="50" charset="-128"/>
              </a:rPr>
              <a:t>（雨天決行</a:t>
            </a:r>
            <a:r>
              <a:rPr lang="en-US" altLang="zh-TW" sz="1100" dirty="0">
                <a:latin typeface="ＭＳ Ｐゴシック" panose="020B0600070205080204" pitchFamily="50" charset="-128"/>
                <a:ea typeface="ＭＳ Ｐゴシック" panose="020B0600070205080204" pitchFamily="50" charset="-128"/>
              </a:rPr>
              <a:t>/</a:t>
            </a:r>
            <a:r>
              <a:rPr lang="zh-TW" altLang="en-US" sz="1100" dirty="0">
                <a:latin typeface="ＭＳ Ｐゴシック" panose="020B0600070205080204" pitchFamily="50" charset="-128"/>
                <a:ea typeface="ＭＳ Ｐゴシック" panose="020B0600070205080204" pitchFamily="50" charset="-128"/>
              </a:rPr>
              <a:t>荒天中止）</a:t>
            </a:r>
            <a:endParaRPr lang="en-US" altLang="zh-TW" sz="1100" dirty="0">
              <a:latin typeface="ＭＳ Ｐゴシック" panose="020B0600070205080204" pitchFamily="50" charset="-128"/>
              <a:ea typeface="ＭＳ Ｐゴシック" panose="020B0600070205080204" pitchFamily="50" charset="-128"/>
            </a:endParaRPr>
          </a:p>
          <a:p>
            <a:r>
              <a:rPr lang="ja-JP" altLang="en-US" sz="1100" dirty="0"/>
              <a:t>　　　　　　　　　　　</a:t>
            </a:r>
            <a:r>
              <a:rPr lang="en-US" altLang="ja-JP" sz="1000" dirty="0"/>
              <a:t>※</a:t>
            </a:r>
            <a:r>
              <a:rPr lang="ja-JP" altLang="en-US" sz="1000" dirty="0"/>
              <a:t>北海道ふるさと会ゾーンは</a:t>
            </a:r>
            <a:r>
              <a:rPr lang="en-US" altLang="ja-JP" sz="1000" dirty="0"/>
              <a:t>18</a:t>
            </a:r>
            <a:r>
              <a:rPr lang="ja-JP" altLang="en-US" sz="1000" dirty="0"/>
              <a:t>：</a:t>
            </a:r>
            <a:r>
              <a:rPr lang="en-US" altLang="ja-JP" sz="1000" dirty="0"/>
              <a:t>00</a:t>
            </a:r>
            <a:r>
              <a:rPr lang="ja-JP" altLang="en-US" sz="1000" dirty="0"/>
              <a:t>まで</a:t>
            </a:r>
            <a:endParaRPr lang="en-US" altLang="ja-JP" sz="1000" dirty="0"/>
          </a:p>
          <a:p>
            <a:r>
              <a:rPr lang="ja-JP" altLang="en-US" sz="1000" dirty="0"/>
              <a:t>　　　　　　　　　　　　</a:t>
            </a:r>
            <a:r>
              <a:rPr lang="en-US" altLang="ja-JP" sz="1000" dirty="0"/>
              <a:t>※</a:t>
            </a:r>
            <a:r>
              <a:rPr lang="ja-JP" altLang="en-US" sz="1000" dirty="0"/>
              <a:t>最終日は</a:t>
            </a:r>
            <a:r>
              <a:rPr lang="en-US" altLang="ja-JP" sz="1000" dirty="0"/>
              <a:t>18</a:t>
            </a:r>
            <a:r>
              <a:rPr lang="ja-JP" altLang="en-US" sz="1000" dirty="0"/>
              <a:t>：</a:t>
            </a:r>
            <a:r>
              <a:rPr lang="en-US" altLang="ja-JP" sz="1000" dirty="0"/>
              <a:t>00</a:t>
            </a:r>
            <a:r>
              <a:rPr lang="ja-JP" altLang="en-US" sz="1000" dirty="0"/>
              <a:t>まで</a:t>
            </a:r>
            <a:endParaRPr lang="en-US" altLang="ja-JP" sz="1000" dirty="0"/>
          </a:p>
          <a:p>
            <a:endParaRPr lang="en-US" altLang="zh-TW" sz="1100" dirty="0"/>
          </a:p>
          <a:p>
            <a:r>
              <a:rPr lang="ja-JP" altLang="en-US" sz="1100" b="1" dirty="0"/>
              <a:t>会　場　　</a:t>
            </a:r>
            <a:r>
              <a:rPr lang="ja-JP" altLang="en-US" sz="1100" dirty="0"/>
              <a:t>　　　　　代々木公園野外ステージ前広場（ＮＨＫ放送センター横）</a:t>
            </a:r>
            <a:endParaRPr lang="en-US" altLang="ja-JP" sz="1100" dirty="0"/>
          </a:p>
          <a:p>
            <a:r>
              <a:rPr lang="ja-JP" altLang="en-US" sz="1100" dirty="0"/>
              <a:t>　　　　　　　　　　　ＪＲ山手線「原宿」駅から徒歩約７分</a:t>
            </a:r>
            <a:endParaRPr lang="en-US" altLang="ja-JP" sz="1100" dirty="0"/>
          </a:p>
          <a:p>
            <a:r>
              <a:rPr lang="ja-JP" altLang="en-US" sz="1100" dirty="0"/>
              <a:t>　　　　　　　　　　　東京メトロ「明治神宮前」駅から徒歩約</a:t>
            </a:r>
            <a:r>
              <a:rPr lang="en-US" altLang="ja-JP" sz="1100" dirty="0"/>
              <a:t>7</a:t>
            </a:r>
            <a:r>
              <a:rPr lang="ja-JP" altLang="en-US" sz="1100" dirty="0"/>
              <a:t>分</a:t>
            </a:r>
            <a:endParaRPr lang="en-US" altLang="ja-JP" sz="1100" dirty="0"/>
          </a:p>
          <a:p>
            <a:endParaRPr lang="en-US" altLang="ja-JP" sz="1100" dirty="0"/>
          </a:p>
          <a:p>
            <a:r>
              <a:rPr lang="ja-JP" altLang="en-US" sz="1100" b="1" dirty="0"/>
              <a:t>出展ブース数</a:t>
            </a:r>
            <a:r>
              <a:rPr lang="ja-JP" altLang="en-US" sz="1100" dirty="0"/>
              <a:t>　　</a:t>
            </a:r>
            <a:r>
              <a:rPr lang="en-US" altLang="ja-JP" sz="1100" dirty="0"/>
              <a:t>94</a:t>
            </a:r>
            <a:r>
              <a:rPr lang="ja-JP" altLang="en-US" sz="1100" dirty="0"/>
              <a:t>ブース</a:t>
            </a:r>
            <a:endParaRPr lang="en-US" altLang="ja-JP" sz="1100" dirty="0"/>
          </a:p>
          <a:p>
            <a:endParaRPr lang="en-US" altLang="ja-JP" sz="1100" dirty="0">
              <a:solidFill>
                <a:srgbClr val="FF0000"/>
              </a:solidFill>
            </a:endParaRPr>
          </a:p>
          <a:p>
            <a:r>
              <a:rPr lang="ja-JP" altLang="en-US" sz="1100" b="1" dirty="0"/>
              <a:t>入場料</a:t>
            </a:r>
            <a:r>
              <a:rPr lang="ja-JP" altLang="en-US" sz="1100" dirty="0"/>
              <a:t>　　　　　　無料</a:t>
            </a:r>
            <a:endParaRPr lang="en-US" altLang="ja-JP" sz="1100" dirty="0"/>
          </a:p>
          <a:p>
            <a:endParaRPr lang="en-US" altLang="ja-JP" sz="1100" dirty="0"/>
          </a:p>
          <a:p>
            <a:r>
              <a:rPr lang="ja-JP" altLang="en-US" sz="1100" b="1" dirty="0"/>
              <a:t>ホームページ</a:t>
            </a:r>
            <a:r>
              <a:rPr lang="ja-JP" altLang="en-US" sz="1100" dirty="0"/>
              <a:t>　　「北海道フェア」で検索　　　　　　　　　　　　　　</a:t>
            </a:r>
            <a:r>
              <a:rPr lang="en-US" altLang="ja-JP" sz="1100" dirty="0"/>
              <a:t>http://www.hokkai-syokudo.jp/</a:t>
            </a:r>
            <a:r>
              <a:rPr lang="ja-JP" altLang="en-US" sz="1100" dirty="0"/>
              <a:t>　</a:t>
            </a:r>
            <a:endParaRPr lang="en-US" altLang="ja-JP" sz="1100" dirty="0"/>
          </a:p>
          <a:p>
            <a:endParaRPr kumimoji="1" lang="en-US" altLang="ja-JP" sz="1100" dirty="0"/>
          </a:p>
          <a:p>
            <a:r>
              <a:rPr lang="ja-JP" altLang="en-US" sz="1100" b="1" dirty="0"/>
              <a:t>主　催</a:t>
            </a:r>
            <a:r>
              <a:rPr lang="ja-JP" altLang="en-US" sz="1100" dirty="0"/>
              <a:t>　　　　　　　北海道フェア</a:t>
            </a:r>
            <a:r>
              <a:rPr lang="en-US" altLang="ja-JP" sz="1100" dirty="0"/>
              <a:t>in</a:t>
            </a:r>
            <a:r>
              <a:rPr lang="ja-JP" altLang="en-US" sz="1100" dirty="0"/>
              <a:t>代々木～ザ・北海食道～実行委員会</a:t>
            </a:r>
            <a:endParaRPr lang="en-US" altLang="ja-JP" sz="1100" dirty="0"/>
          </a:p>
          <a:p>
            <a:endParaRPr lang="en-US" altLang="ja-JP" sz="1100" dirty="0"/>
          </a:p>
          <a:p>
            <a:r>
              <a:rPr lang="ja-JP" altLang="en-US" sz="1100" b="1" dirty="0"/>
              <a:t>後　援　　</a:t>
            </a:r>
            <a:r>
              <a:rPr lang="ja-JP" altLang="en-US" sz="1100" dirty="0"/>
              <a:t>　　　　　北海道　北海道観光振興機構　北海道新聞社　渋谷区観光協会</a:t>
            </a:r>
            <a:endParaRPr lang="en-US" altLang="ja-JP" sz="1100" dirty="0"/>
          </a:p>
          <a:p>
            <a:r>
              <a:rPr lang="ja-JP" altLang="en-US" sz="1100" b="1" dirty="0"/>
              <a:t>　</a:t>
            </a:r>
            <a:endParaRPr lang="en-US" altLang="ja-JP" sz="1100" b="1" dirty="0"/>
          </a:p>
          <a:p>
            <a:r>
              <a:rPr lang="ja-JP" altLang="en-US" sz="1100" b="1" dirty="0"/>
              <a:t>運営・管理　</a:t>
            </a:r>
            <a:r>
              <a:rPr lang="ja-JP" altLang="en-US" sz="1100" dirty="0"/>
              <a:t>　　　ザ・北海食道運営事務局</a:t>
            </a:r>
            <a:r>
              <a:rPr lang="en-US" altLang="ja-JP" sz="1100" dirty="0"/>
              <a:t>(</a:t>
            </a:r>
            <a:r>
              <a:rPr lang="ja-JP" altLang="en-US" sz="1100" dirty="0"/>
              <a:t>株式会社北日本広告社内</a:t>
            </a:r>
            <a:r>
              <a:rPr lang="en-US" altLang="ja-JP" sz="1100" dirty="0"/>
              <a:t>)</a:t>
            </a:r>
          </a:p>
          <a:p>
            <a:endParaRPr kumimoji="1" lang="en-US" altLang="ja-JP" sz="1100" dirty="0"/>
          </a:p>
          <a:p>
            <a:r>
              <a:rPr lang="ja-JP" altLang="en-US" sz="1100" b="1" dirty="0"/>
              <a:t>特別協力　</a:t>
            </a:r>
            <a:r>
              <a:rPr lang="ja-JP" altLang="en-US" sz="1100" dirty="0"/>
              <a:t>　　　　サッポロビール株式会社北海道本社</a:t>
            </a:r>
            <a:endParaRPr kumimoji="1" lang="ja-JP" altLang="en-US" sz="11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185" b="43122"/>
          <a:stretch/>
        </p:blipFill>
        <p:spPr bwMode="auto">
          <a:xfrm>
            <a:off x="2755937" y="5270087"/>
            <a:ext cx="1217581" cy="18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99392" y="9645942"/>
            <a:ext cx="7056784" cy="2600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100" b="1" dirty="0"/>
              <a:t>北海道フェア</a:t>
            </a:r>
            <a:r>
              <a:rPr kumimoji="1" lang="en-US" altLang="ja-JP" sz="1100" b="1" dirty="0"/>
              <a:t>in</a:t>
            </a:r>
            <a:r>
              <a:rPr kumimoji="1" lang="ja-JP" altLang="en-US" sz="1100" b="1" dirty="0"/>
              <a:t>代々木～ザ・北海食道～　　　　</a:t>
            </a:r>
          </a:p>
        </p:txBody>
      </p:sp>
      <p:grpSp>
        <p:nvGrpSpPr>
          <p:cNvPr id="18" name="グループ化 17"/>
          <p:cNvGrpSpPr/>
          <p:nvPr/>
        </p:nvGrpSpPr>
        <p:grpSpPr>
          <a:xfrm>
            <a:off x="548680" y="8615536"/>
            <a:ext cx="5832648" cy="873968"/>
            <a:chOff x="548680" y="8337376"/>
            <a:chExt cx="5832648" cy="873968"/>
          </a:xfrm>
        </p:grpSpPr>
        <p:sp>
          <p:nvSpPr>
            <p:cNvPr id="14" name="角丸四角形 13"/>
            <p:cNvSpPr/>
            <p:nvPr/>
          </p:nvSpPr>
          <p:spPr>
            <a:xfrm>
              <a:off x="548680" y="8337376"/>
              <a:ext cx="5832648" cy="72008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descr="C:\Users\r_oohara\Desktop\北日本広告社　ロ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58" y="8588539"/>
              <a:ext cx="1968500" cy="268288"/>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780928" y="8349570"/>
              <a:ext cx="3528392" cy="861774"/>
            </a:xfrm>
            <a:prstGeom prst="rect">
              <a:avLst/>
            </a:prstGeom>
            <a:noFill/>
          </p:spPr>
          <p:txBody>
            <a:bodyPr wrap="square" rtlCol="0">
              <a:spAutoFit/>
            </a:bodyPr>
            <a:lstStyle/>
            <a:p>
              <a:endParaRPr lang="en-US" altLang="ja-JP" sz="1000" dirty="0"/>
            </a:p>
            <a:p>
              <a:r>
                <a:rPr lang="ja-JP" altLang="en-US" sz="1000" dirty="0"/>
                <a:t>東京支社　東京都港区虎ノ門</a:t>
              </a:r>
              <a:r>
                <a:rPr lang="en-US" altLang="ja-JP" sz="1000" dirty="0"/>
                <a:t>2</a:t>
              </a:r>
              <a:r>
                <a:rPr lang="ja-JP" altLang="en-US" sz="1000" dirty="0"/>
                <a:t>丁目</a:t>
              </a:r>
              <a:r>
                <a:rPr lang="en-US" altLang="ja-JP" sz="1000" dirty="0"/>
                <a:t>2-5</a:t>
              </a:r>
              <a:r>
                <a:rPr lang="ja-JP" altLang="en-US" sz="1000" dirty="0"/>
                <a:t>共同通信会館</a:t>
              </a:r>
              <a:r>
                <a:rPr lang="en-US" altLang="ja-JP" sz="1000" dirty="0"/>
                <a:t>1</a:t>
              </a:r>
              <a:r>
                <a:rPr lang="ja-JP" altLang="en-US" sz="1000" dirty="0"/>
                <a:t>階</a:t>
              </a:r>
              <a:endParaRPr lang="en-US" altLang="ja-JP" sz="1000" dirty="0"/>
            </a:p>
            <a:p>
              <a:r>
                <a:rPr lang="en-US" altLang="ja-JP" sz="1000" dirty="0"/>
                <a:t>TEL</a:t>
              </a:r>
              <a:r>
                <a:rPr lang="ja-JP" altLang="en-US" sz="1000" dirty="0"/>
                <a:t>：</a:t>
              </a:r>
              <a:r>
                <a:rPr lang="en-US" altLang="ja-JP" sz="1000" dirty="0"/>
                <a:t>03-5797-7666</a:t>
              </a:r>
            </a:p>
            <a:p>
              <a:r>
                <a:rPr lang="ja-JP" altLang="en-US" sz="1000" dirty="0"/>
                <a:t>担当：工藤　</a:t>
              </a:r>
              <a:r>
                <a:rPr lang="en-US" altLang="ja-JP" sz="1000" dirty="0"/>
                <a:t>kudo@ad-kitanihon.co.jp</a:t>
              </a:r>
            </a:p>
            <a:p>
              <a:endParaRPr kumimoji="1" lang="ja-JP" altLang="en-US" sz="1000" dirty="0"/>
            </a:p>
          </p:txBody>
        </p:sp>
      </p:grpSp>
      <p:sp>
        <p:nvSpPr>
          <p:cNvPr id="3" name="テキスト ボックス 2"/>
          <p:cNvSpPr txBox="1"/>
          <p:nvPr/>
        </p:nvSpPr>
        <p:spPr>
          <a:xfrm>
            <a:off x="4921457" y="2597641"/>
            <a:ext cx="1812618" cy="246221"/>
          </a:xfrm>
          <a:prstGeom prst="rect">
            <a:avLst/>
          </a:prstGeom>
          <a:noFill/>
        </p:spPr>
        <p:txBody>
          <a:bodyPr wrap="square" rtlCol="0">
            <a:spAutoFit/>
          </a:bodyPr>
          <a:lstStyle/>
          <a:p>
            <a:pPr algn="ctr"/>
            <a:r>
              <a:rPr lang="ja-JP" altLang="en-US" sz="1000" dirty="0"/>
              <a:t>昨年の</a:t>
            </a:r>
            <a:r>
              <a:rPr kumimoji="1" lang="ja-JP" altLang="en-US" sz="1000" dirty="0"/>
              <a:t>会場風景</a:t>
            </a:r>
          </a:p>
        </p:txBody>
      </p:sp>
      <p:pic>
        <p:nvPicPr>
          <p:cNvPr id="5" name="Picture 2" descr="X:\北海道フェアin代々木2017\2017代々木_写真\2017代々木_写真_保存用\_４日目保存写真_jpg\IMG_59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685" b="15423"/>
          <a:stretch/>
        </p:blipFill>
        <p:spPr bwMode="auto">
          <a:xfrm>
            <a:off x="4921457" y="2925901"/>
            <a:ext cx="1728787" cy="18646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116632" y="45169"/>
            <a:ext cx="6552728" cy="961293"/>
            <a:chOff x="116632" y="45169"/>
            <a:chExt cx="6552728" cy="961293"/>
          </a:xfrm>
        </p:grpSpPr>
        <p:pic>
          <p:nvPicPr>
            <p:cNvPr id="6" name="Picture 2" descr="C:\Users\r_oohara\Desktop\30thyoyog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551" y="115339"/>
              <a:ext cx="1588559" cy="66221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041068" y="200472"/>
              <a:ext cx="2628292" cy="577081"/>
            </a:xfrm>
            <a:prstGeom prst="rect">
              <a:avLst/>
            </a:prstGeom>
            <a:noFill/>
          </p:spPr>
          <p:txBody>
            <a:bodyPr wrap="square" rtlCol="0">
              <a:spAutoFit/>
            </a:bodyPr>
            <a:lstStyle/>
            <a:p>
              <a:pPr algn="r"/>
              <a:r>
                <a:rPr kumimoji="1" lang="en-US" altLang="ja-JP" sz="1050" dirty="0"/>
                <a:t>2018</a:t>
              </a:r>
              <a:r>
                <a:rPr kumimoji="1" lang="ja-JP" altLang="en-US" sz="1050" dirty="0"/>
                <a:t>年</a:t>
              </a:r>
              <a:r>
                <a:rPr lang="en-US" altLang="ja-JP" sz="1050" dirty="0"/>
                <a:t>9</a:t>
              </a:r>
              <a:r>
                <a:rPr kumimoji="1" lang="ja-JP" altLang="en-US" sz="1050" dirty="0"/>
                <a:t>月</a:t>
              </a:r>
              <a:r>
                <a:rPr kumimoji="1" lang="en-US" altLang="ja-JP" sz="1050" dirty="0"/>
                <a:t>12</a:t>
              </a:r>
              <a:r>
                <a:rPr kumimoji="1" lang="ja-JP" altLang="en-US" sz="1050" dirty="0"/>
                <a:t>日</a:t>
              </a:r>
              <a:endParaRPr kumimoji="1" lang="en-US" altLang="ja-JP" sz="1050" dirty="0"/>
            </a:p>
            <a:p>
              <a:pPr algn="r"/>
              <a:r>
                <a:rPr lang="ja-JP" altLang="en-US" sz="1050" dirty="0"/>
                <a:t>北海道フェア</a:t>
              </a:r>
              <a:r>
                <a:rPr lang="en-US" altLang="ja-JP" sz="1050" dirty="0"/>
                <a:t>in</a:t>
              </a:r>
              <a:r>
                <a:rPr lang="ja-JP" altLang="en-US" sz="1050" dirty="0"/>
                <a:t>代々木実行委員会</a:t>
              </a:r>
              <a:endParaRPr lang="en-US" altLang="ja-JP" sz="1050" dirty="0"/>
            </a:p>
            <a:p>
              <a:pPr algn="r"/>
              <a:r>
                <a:rPr kumimoji="1" lang="en-US" altLang="ja-JP" sz="1050" dirty="0"/>
                <a:t>(</a:t>
              </a:r>
              <a:r>
                <a:rPr kumimoji="1" lang="ja-JP" altLang="en-US" sz="1050" dirty="0"/>
                <a:t>株式会社北日本広告社</a:t>
              </a:r>
              <a:r>
                <a:rPr kumimoji="1" lang="en-US" altLang="ja-JP" sz="1050" dirty="0"/>
                <a:t>)</a:t>
              </a:r>
              <a:endParaRPr kumimoji="1" lang="ja-JP" altLang="en-US" sz="1050" dirty="0"/>
            </a:p>
          </p:txBody>
        </p:sp>
        <p:sp>
          <p:nvSpPr>
            <p:cNvPr id="17" name="正方形/長方形 16"/>
            <p:cNvSpPr/>
            <p:nvPr/>
          </p:nvSpPr>
          <p:spPr>
            <a:xfrm>
              <a:off x="116632" y="704528"/>
              <a:ext cx="1584176"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P創英角ｺﾞｼｯｸUB" panose="020B0900000000000000" pitchFamily="50" charset="-128"/>
                  <a:ea typeface="HGP創英角ｺﾞｼｯｸUB" panose="020B0900000000000000" pitchFamily="50" charset="-128"/>
                </a:rPr>
                <a:t>プレスリリース</a:t>
              </a:r>
            </a:p>
          </p:txBody>
        </p:sp>
        <p:pic>
          <p:nvPicPr>
            <p:cNvPr id="2" name="Picture 2" descr="C:\Users\r_oohara\Desktop\30t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1964" y="45169"/>
              <a:ext cx="918922" cy="96129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正方形/長方形 9"/>
          <p:cNvSpPr/>
          <p:nvPr/>
        </p:nvSpPr>
        <p:spPr>
          <a:xfrm>
            <a:off x="404664" y="7222201"/>
            <a:ext cx="5976664" cy="954107"/>
          </a:xfrm>
          <a:prstGeom prst="rect">
            <a:avLst/>
          </a:prstGeom>
          <a:ln w="50800" cmpd="dbl">
            <a:solidFill>
              <a:srgbClr val="FF0000"/>
            </a:solidFill>
          </a:ln>
        </p:spPr>
        <p:txBody>
          <a:bodyPr wrap="square">
            <a:spAutoFit/>
          </a:bodyPr>
          <a:lstStyle/>
          <a:p>
            <a:r>
              <a:rPr lang="ja-JP" altLang="en-US" sz="1400" b="1" dirty="0"/>
              <a:t>会場内では９月６日に発生した北海道胆振 東部地震により被災された方々の支援に役立てるため、北海道新聞社ブースに募金箱を設置し、広く来場者の皆様から義援金の受付を行います。お寄せいただいた義援金については、北海道災害義援金募集委員会を通じて、道内の被災された方々へお届けします。</a:t>
            </a:r>
          </a:p>
        </p:txBody>
      </p:sp>
    </p:spTree>
    <p:extLst>
      <p:ext uri="{BB962C8B-B14F-4D97-AF65-F5344CB8AC3E}">
        <p14:creationId xmlns:p14="http://schemas.microsoft.com/office/powerpoint/2010/main" val="427769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392" y="9645942"/>
            <a:ext cx="7056784" cy="2600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100" b="1" dirty="0"/>
              <a:t>北海道フェア</a:t>
            </a:r>
            <a:r>
              <a:rPr kumimoji="1" lang="en-US" altLang="ja-JP" sz="1100" b="1" dirty="0"/>
              <a:t>in</a:t>
            </a:r>
            <a:r>
              <a:rPr kumimoji="1" lang="ja-JP" altLang="en-US" sz="1100" b="1" dirty="0"/>
              <a:t>代々木～ザ・北海食道～　　　　</a:t>
            </a:r>
          </a:p>
        </p:txBody>
      </p:sp>
      <p:sp>
        <p:nvSpPr>
          <p:cNvPr id="3" name="テキスト ボックス 2"/>
          <p:cNvSpPr txBox="1"/>
          <p:nvPr/>
        </p:nvSpPr>
        <p:spPr>
          <a:xfrm>
            <a:off x="260648" y="1136576"/>
            <a:ext cx="6264696" cy="7417415"/>
          </a:xfrm>
          <a:prstGeom prst="rect">
            <a:avLst/>
          </a:prstGeom>
          <a:noFill/>
        </p:spPr>
        <p:txBody>
          <a:bodyPr wrap="square" rtlCol="0">
            <a:spAutoFit/>
          </a:bodyPr>
          <a:lstStyle/>
          <a:p>
            <a:pPr algn="ctr"/>
            <a:r>
              <a:rPr lang="ja-JP" altLang="en-US" b="1" dirty="0"/>
              <a:t>今年はここが違う！！新たな企画で北海道を堪能しよう。</a:t>
            </a:r>
            <a:endParaRPr lang="en-US" altLang="ja-JP" b="1" dirty="0"/>
          </a:p>
          <a:p>
            <a:endParaRPr lang="en-US" altLang="ja-JP" sz="1400" b="1" u="sng" dirty="0"/>
          </a:p>
          <a:p>
            <a:r>
              <a:rPr lang="ja-JP" altLang="en-US" sz="1600" b="1" u="sng" dirty="0"/>
              <a:t>ポイント１</a:t>
            </a:r>
            <a:endParaRPr lang="en-US" altLang="ja-JP" sz="1600" dirty="0"/>
          </a:p>
          <a:p>
            <a:r>
              <a:rPr lang="ja-JP" altLang="en-US" sz="1600" b="1" dirty="0"/>
              <a:t>■お酒のシメならどっち？！　ラーメンｏｒパフェ？</a:t>
            </a:r>
            <a:endParaRPr lang="en-US" altLang="ja-JP" sz="1600" b="1" dirty="0"/>
          </a:p>
          <a:p>
            <a:r>
              <a:rPr lang="ja-JP" altLang="en-US" sz="1200" b="1" dirty="0"/>
              <a:t>新文化</a:t>
            </a:r>
            <a:r>
              <a:rPr lang="en-US" altLang="ja-JP" sz="1200" b="1" dirty="0"/>
              <a:t>!!</a:t>
            </a:r>
            <a:r>
              <a:rPr lang="ja-JP" altLang="en-US" sz="1200" b="1" dirty="0"/>
              <a:t>札幌シメパフェエリア</a:t>
            </a:r>
            <a:endParaRPr lang="en-US" altLang="ja-JP" sz="1200" b="1" dirty="0"/>
          </a:p>
          <a:p>
            <a:r>
              <a:rPr lang="ja-JP" altLang="en-US" sz="1100" dirty="0"/>
              <a:t>札幌では飲んだ後にシメパフェを食べるのが当たり前というくらいに夜に食べるパフェが大流行！</a:t>
            </a:r>
            <a:endParaRPr lang="en-US" altLang="ja-JP" sz="1100" dirty="0"/>
          </a:p>
          <a:p>
            <a:r>
              <a:rPr lang="ja-JP" altLang="en-US" sz="1100" dirty="0"/>
              <a:t>北海道の生乳から作った濃厚なクリームとスタイリッシュなデザインがオシャレです。</a:t>
            </a:r>
            <a:endParaRPr lang="en-US" altLang="ja-JP" sz="1100" dirty="0"/>
          </a:p>
          <a:p>
            <a:r>
              <a:rPr lang="ja-JP" altLang="en-US" sz="1100" dirty="0"/>
              <a:t>東京では「シメパフェ」という言葉すら知らない方の方が多いと思いますが、この機会に新しい体験をしてみませんか。札幌でシメパフェパフェブームを牽引する</a:t>
            </a:r>
            <a:r>
              <a:rPr lang="ja-JP" altLang="en-US" sz="1100" b="1" dirty="0"/>
              <a:t>人気店「佐藤パフェ」</a:t>
            </a:r>
            <a:r>
              <a:rPr lang="ja-JP" altLang="en-US" sz="1100" dirty="0"/>
              <a:t>の他、「</a:t>
            </a:r>
            <a:r>
              <a:rPr lang="en-US" altLang="ja-JP" sz="1100" b="1" dirty="0"/>
              <a:t>KAJITSU_CLUB</a:t>
            </a:r>
            <a:r>
              <a:rPr lang="ja-JP" altLang="en-US" sz="1100" b="1" dirty="0"/>
              <a:t>」、「スイーツバー</a:t>
            </a:r>
            <a:r>
              <a:rPr lang="en-US" altLang="ja-JP" sz="1100" b="1" dirty="0"/>
              <a:t>Melty</a:t>
            </a:r>
            <a:r>
              <a:rPr lang="ja-JP" altLang="en-US" sz="1100" b="1" dirty="0"/>
              <a:t>」</a:t>
            </a:r>
            <a:r>
              <a:rPr lang="ja-JP" altLang="en-US" sz="1100" dirty="0"/>
              <a:t>の人気店</a:t>
            </a:r>
            <a:r>
              <a:rPr lang="en-US" altLang="ja-JP" sz="1100" dirty="0"/>
              <a:t>3</a:t>
            </a:r>
            <a:r>
              <a:rPr lang="ja-JP" altLang="en-US" sz="1100" dirty="0"/>
              <a:t>店が出展します。</a:t>
            </a:r>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r>
              <a:rPr lang="ja-JP" altLang="en-US" sz="1100" b="1" dirty="0"/>
              <a:t>やっぱりこれでしょ</a:t>
            </a:r>
            <a:r>
              <a:rPr lang="en-US" altLang="ja-JP" sz="1100" b="1" dirty="0"/>
              <a:t>!!</a:t>
            </a:r>
            <a:r>
              <a:rPr lang="ja-JP" altLang="en-US" sz="1100" b="1" dirty="0"/>
              <a:t>札幌味噌ラーメン</a:t>
            </a:r>
            <a:endParaRPr lang="en-US" altLang="ja-JP" sz="1100" b="1" dirty="0"/>
          </a:p>
          <a:p>
            <a:r>
              <a:rPr lang="ja-JP" altLang="en-US" sz="1100" dirty="0"/>
              <a:t>喜多方ラーメンフェススタで売上№</a:t>
            </a:r>
            <a:r>
              <a:rPr lang="en-US" altLang="ja-JP" sz="1100" dirty="0"/>
              <a:t>1</a:t>
            </a:r>
            <a:r>
              <a:rPr lang="ja-JP" altLang="en-US" sz="1100" dirty="0"/>
              <a:t>を誇った札幌の名店「俺のラーメンこうた」、アメリカ、ニューヨークで行われた日本全国の名店が競い合うＡＬＬ ＪＡＰＡＮラーメンコンテストで優勝した「</a:t>
            </a:r>
            <a:r>
              <a:rPr lang="en-US" altLang="ja-JP" sz="1100" dirty="0"/>
              <a:t>in </a:t>
            </a:r>
            <a:r>
              <a:rPr lang="en-US" altLang="ja-JP" sz="1100" dirty="0" err="1"/>
              <a:t>ezo</a:t>
            </a:r>
            <a:r>
              <a:rPr lang="ja-JP" altLang="en-US" sz="1100" dirty="0"/>
              <a:t>」、そして札幌ラーメンの老舗「札幌ラーメン武蔵」など、札幌の味噌ラーメンの名店が勢ぞろい！！</a:t>
            </a:r>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r>
              <a:rPr lang="ja-JP" altLang="en-US" sz="1400" b="1" u="sng" dirty="0"/>
              <a:t>ポイント２</a:t>
            </a:r>
            <a:endParaRPr lang="en-US" altLang="ja-JP" sz="1100" dirty="0"/>
          </a:p>
          <a:p>
            <a:r>
              <a:rPr lang="ja-JP" altLang="en-US" sz="1200" b="1" dirty="0"/>
              <a:t>■３０周年記念</a:t>
            </a:r>
            <a:r>
              <a:rPr lang="en-US" altLang="ja-JP" sz="1200" b="1" dirty="0"/>
              <a:t>!!</a:t>
            </a:r>
            <a:r>
              <a:rPr lang="ja-JP" altLang="en-US" sz="1200" b="1" dirty="0"/>
              <a:t>「</a:t>
            </a:r>
            <a:r>
              <a:rPr lang="ja-JP" altLang="en-US" sz="1200" b="1" dirty="0" err="1"/>
              <a:t>なまら</a:t>
            </a:r>
            <a:r>
              <a:rPr lang="ja-JP" altLang="en-US" sz="1200" b="1" dirty="0"/>
              <a:t>絶品限定グルメ」　</a:t>
            </a:r>
            <a:r>
              <a:rPr lang="ja-JP" altLang="en-US" sz="1100" b="1" dirty="0"/>
              <a:t>　</a:t>
            </a:r>
          </a:p>
          <a:p>
            <a:r>
              <a:rPr lang="ja-JP" altLang="en-US" sz="1100" dirty="0"/>
              <a:t>これまで、提供されたことない出展者オリジナルメニューが</a:t>
            </a:r>
            <a:r>
              <a:rPr lang="ja-JP" altLang="en-US" sz="1100" b="1" dirty="0"/>
              <a:t>３０周年を記念</a:t>
            </a:r>
            <a:r>
              <a:rPr lang="ja-JP" altLang="en-US" sz="1100" dirty="0"/>
              <a:t>して、なんと</a:t>
            </a:r>
            <a:r>
              <a:rPr lang="ja-JP" altLang="en-US" sz="1100" b="1" u="sng" dirty="0"/>
              <a:t>３００円</a:t>
            </a:r>
            <a:r>
              <a:rPr lang="ja-JP" altLang="en-US" sz="1100" dirty="0"/>
              <a:t>で販売されます。</a:t>
            </a:r>
            <a:r>
              <a:rPr lang="ja-JP" altLang="en-US" sz="1100" b="1" u="sng" dirty="0"/>
              <a:t>知床らうす</a:t>
            </a:r>
            <a:r>
              <a:rPr lang="en-US" altLang="ja-JP" sz="1100" b="1" u="sng" dirty="0"/>
              <a:t>(</a:t>
            </a:r>
            <a:r>
              <a:rPr lang="ja-JP" altLang="en-US" sz="1100" b="1" u="sng" dirty="0"/>
              <a:t>有</a:t>
            </a:r>
            <a:r>
              <a:rPr lang="en-US" altLang="ja-JP" sz="1100" b="1" u="sng" dirty="0"/>
              <a:t>)</a:t>
            </a:r>
            <a:r>
              <a:rPr lang="ja-JP" altLang="en-US" sz="1100" b="1" u="sng" dirty="0"/>
              <a:t>舟木商店「幻のうにのせカニ</a:t>
            </a:r>
            <a:r>
              <a:rPr lang="ja-JP" altLang="en-US" sz="1100" b="1" u="sng" dirty="0" err="1"/>
              <a:t>ふんど</a:t>
            </a:r>
            <a:r>
              <a:rPr lang="ja-JP" altLang="en-US" sz="1100" b="1" u="sng" dirty="0"/>
              <a:t>し</a:t>
            </a:r>
            <a:r>
              <a:rPr lang="en-US" altLang="ja-JP" sz="1100" b="1" u="sng" dirty="0"/>
              <a:t>(</a:t>
            </a:r>
            <a:r>
              <a:rPr lang="ja-JP" altLang="en-US" sz="1100" b="1" u="sng" dirty="0"/>
              <a:t>お腹の身の部分</a:t>
            </a:r>
            <a:r>
              <a:rPr lang="en-US" altLang="ja-JP" sz="1100" b="1" u="sng" dirty="0"/>
              <a:t>)</a:t>
            </a:r>
            <a:r>
              <a:rPr lang="ja-JP" altLang="en-US" sz="1100" b="1" u="sng" dirty="0"/>
              <a:t>」、ポロカラの「カニカニチーズスティック」、北海道炭焼きイタリアン炭リッチ「カニとウニの贅沢パスタ」</a:t>
            </a:r>
            <a:r>
              <a:rPr lang="ja-JP" altLang="en-US" sz="1100" dirty="0"/>
              <a:t>など見逃せないメニューが目白押しです。</a:t>
            </a:r>
            <a:r>
              <a:rPr lang="ja-JP" altLang="en-US" sz="1100" b="1" dirty="0"/>
              <a:t>各日先着</a:t>
            </a:r>
            <a:r>
              <a:rPr lang="en-US" altLang="ja-JP" sz="1100" b="1" dirty="0"/>
              <a:t>50</a:t>
            </a:r>
            <a:r>
              <a:rPr lang="ja-JP" altLang="en-US" sz="1100" b="1" dirty="0"/>
              <a:t>名様</a:t>
            </a:r>
            <a:r>
              <a:rPr lang="ja-JP" altLang="en-US" sz="1100" dirty="0"/>
              <a:t>。お早めにお越しください。</a:t>
            </a:r>
          </a:p>
          <a:p>
            <a:endParaRPr lang="en-US" altLang="ja-JP" sz="1100" dirty="0"/>
          </a:p>
        </p:txBody>
      </p:sp>
      <p:grpSp>
        <p:nvGrpSpPr>
          <p:cNvPr id="10" name="グループ化 9"/>
          <p:cNvGrpSpPr/>
          <p:nvPr/>
        </p:nvGrpSpPr>
        <p:grpSpPr>
          <a:xfrm>
            <a:off x="116632" y="45169"/>
            <a:ext cx="6552728" cy="961293"/>
            <a:chOff x="116632" y="45169"/>
            <a:chExt cx="6552728" cy="961293"/>
          </a:xfrm>
        </p:grpSpPr>
        <p:pic>
          <p:nvPicPr>
            <p:cNvPr id="11" name="Picture 2" descr="C:\Users\r_oohara\Desktop\30thyoyog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551" y="115339"/>
              <a:ext cx="1588559" cy="662214"/>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4041068" y="200472"/>
              <a:ext cx="2628292" cy="577081"/>
            </a:xfrm>
            <a:prstGeom prst="rect">
              <a:avLst/>
            </a:prstGeom>
            <a:noFill/>
          </p:spPr>
          <p:txBody>
            <a:bodyPr wrap="square" rtlCol="0">
              <a:spAutoFit/>
            </a:bodyPr>
            <a:lstStyle/>
            <a:p>
              <a:pPr algn="r"/>
              <a:r>
                <a:rPr kumimoji="1" lang="en-US" altLang="ja-JP" sz="1050" dirty="0"/>
                <a:t>2018</a:t>
              </a:r>
              <a:r>
                <a:rPr kumimoji="1" lang="ja-JP" altLang="en-US" sz="1050" dirty="0"/>
                <a:t>年</a:t>
              </a:r>
              <a:r>
                <a:rPr lang="en-US" altLang="ja-JP" sz="1050" dirty="0"/>
                <a:t>9</a:t>
              </a:r>
              <a:r>
                <a:rPr kumimoji="1" lang="ja-JP" altLang="en-US" sz="1050" dirty="0"/>
                <a:t>月</a:t>
              </a:r>
              <a:r>
                <a:rPr lang="en-US" altLang="ja-JP" sz="1050" dirty="0"/>
                <a:t>12</a:t>
              </a:r>
              <a:r>
                <a:rPr kumimoji="1" lang="ja-JP" altLang="en-US" sz="1050" dirty="0"/>
                <a:t>日</a:t>
              </a:r>
              <a:endParaRPr kumimoji="1" lang="en-US" altLang="ja-JP" sz="1050" dirty="0"/>
            </a:p>
            <a:p>
              <a:pPr algn="r"/>
              <a:r>
                <a:rPr lang="ja-JP" altLang="en-US" sz="1050" dirty="0"/>
                <a:t>北海道フェア</a:t>
              </a:r>
              <a:r>
                <a:rPr lang="en-US" altLang="ja-JP" sz="1050" dirty="0"/>
                <a:t>in</a:t>
              </a:r>
              <a:r>
                <a:rPr lang="ja-JP" altLang="en-US" sz="1050" dirty="0"/>
                <a:t>代々木実行委員会</a:t>
              </a:r>
              <a:endParaRPr lang="en-US" altLang="ja-JP" sz="1050" dirty="0"/>
            </a:p>
            <a:p>
              <a:pPr algn="r"/>
              <a:r>
                <a:rPr kumimoji="1" lang="en-US" altLang="ja-JP" sz="1050" dirty="0"/>
                <a:t>(</a:t>
              </a:r>
              <a:r>
                <a:rPr kumimoji="1" lang="ja-JP" altLang="en-US" sz="1050" dirty="0"/>
                <a:t>株式会社北日本広告社</a:t>
              </a:r>
              <a:r>
                <a:rPr kumimoji="1" lang="en-US" altLang="ja-JP" sz="1050" dirty="0"/>
                <a:t>)</a:t>
              </a:r>
              <a:endParaRPr kumimoji="1" lang="ja-JP" altLang="en-US" sz="1050" dirty="0"/>
            </a:p>
          </p:txBody>
        </p:sp>
        <p:sp>
          <p:nvSpPr>
            <p:cNvPr id="13" name="正方形/長方形 12"/>
            <p:cNvSpPr/>
            <p:nvPr/>
          </p:nvSpPr>
          <p:spPr>
            <a:xfrm>
              <a:off x="116632" y="704528"/>
              <a:ext cx="1584176"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P創英角ｺﾞｼｯｸUB" panose="020B0900000000000000" pitchFamily="50" charset="-128"/>
                  <a:ea typeface="HGP創英角ｺﾞｼｯｸUB" panose="020B0900000000000000" pitchFamily="50" charset="-128"/>
                </a:rPr>
                <a:t>プレスリリース</a:t>
              </a:r>
            </a:p>
          </p:txBody>
        </p:sp>
        <p:pic>
          <p:nvPicPr>
            <p:cNvPr id="14" name="Picture 2" descr="C:\Users\r_oohara\Desktop\30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964" y="45169"/>
              <a:ext cx="918922" cy="961293"/>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2" descr="C:\Users\r_oohara\Desktop\シメパフェロゴマニュアル-1-1-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987" t="27216" r="30459" b="45933"/>
          <a:stretch/>
        </p:blipFill>
        <p:spPr bwMode="auto">
          <a:xfrm>
            <a:off x="668243" y="3567705"/>
            <a:ext cx="960557" cy="8992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3" descr="X:\【素材統一】レギュラー\舟木商店\シズルタラバ蟹焼き.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283" y="8388569"/>
            <a:ext cx="1800200" cy="11729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robo-data-s\物産チーム共有\北海道フェアin代々木2018\プレスリリース用ph\P1ソフト＆シャイン.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26996" y="3224808"/>
            <a:ext cx="1315165" cy="17535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Drobo-data-s\物産チーム共有\北海道フェアin代々木2018\プレスリリース用ph\P2フルーツパフェススキノ盛り.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63299" y="3224807"/>
            <a:ext cx="1402005" cy="17535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Drobo-data-s\物産チーム共有\北海道フェアin代々木2018\プレスリリース用ph\P3塩キャラメルとピスタチオ.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467156" y="3224808"/>
            <a:ext cx="1169035" cy="1753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robo-data-s\物産チーム共有\【統一画像】\炭リッチ\カニで見えないチーズパスタ.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1544" y="8424971"/>
            <a:ext cx="1714501" cy="11001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robo-data-s\物産チーム共有\【統一画像】\フロンティア\カリカリチーズトリミ.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9501" y="8388569"/>
            <a:ext cx="1560674" cy="117294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robo-data-s\物産チーム共有\【統一画像】\ラーメン武蔵\壷漬けとろ肉味噌らーめん.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4907" y="5817096"/>
            <a:ext cx="1886421" cy="12576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robo-data-s\物産チーム共有\北海道フェアin代々木2018\プレスリリース用ph\k2こうた.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5886" y="5817096"/>
            <a:ext cx="1883916" cy="12576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Drobo-data-s\物産チーム共有\【統一画像】\inEzo\札幌芳醇じゃが白湯味噌らぁめん　スペシャル トッピング　画像.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05097" y="5817096"/>
            <a:ext cx="1676819" cy="125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8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9392" y="9645942"/>
            <a:ext cx="7056784" cy="2600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100" b="1" dirty="0"/>
              <a:t>北海道フェア</a:t>
            </a:r>
            <a:r>
              <a:rPr kumimoji="1" lang="en-US" altLang="ja-JP" sz="1100" b="1" dirty="0"/>
              <a:t>in</a:t>
            </a:r>
            <a:r>
              <a:rPr kumimoji="1" lang="ja-JP" altLang="en-US" sz="1100" b="1" dirty="0"/>
              <a:t>代々木～ザ・北海食道～　　　　</a:t>
            </a:r>
          </a:p>
        </p:txBody>
      </p:sp>
      <p:grpSp>
        <p:nvGrpSpPr>
          <p:cNvPr id="20" name="グループ化 19"/>
          <p:cNvGrpSpPr/>
          <p:nvPr/>
        </p:nvGrpSpPr>
        <p:grpSpPr>
          <a:xfrm>
            <a:off x="116632" y="45169"/>
            <a:ext cx="6552728" cy="961293"/>
            <a:chOff x="116632" y="45169"/>
            <a:chExt cx="6552728" cy="961293"/>
          </a:xfrm>
        </p:grpSpPr>
        <p:pic>
          <p:nvPicPr>
            <p:cNvPr id="21" name="Picture 2" descr="C:\Users\r_oohara\Desktop\30thyoyog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551" y="115339"/>
              <a:ext cx="1588559" cy="662214"/>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4041068" y="200472"/>
              <a:ext cx="2628292" cy="577081"/>
            </a:xfrm>
            <a:prstGeom prst="rect">
              <a:avLst/>
            </a:prstGeom>
            <a:noFill/>
          </p:spPr>
          <p:txBody>
            <a:bodyPr wrap="square" rtlCol="0">
              <a:spAutoFit/>
            </a:bodyPr>
            <a:lstStyle/>
            <a:p>
              <a:pPr algn="r"/>
              <a:r>
                <a:rPr kumimoji="1" lang="en-US" altLang="ja-JP" sz="1050" dirty="0"/>
                <a:t>2018</a:t>
              </a:r>
              <a:r>
                <a:rPr kumimoji="1" lang="ja-JP" altLang="en-US" sz="1050" dirty="0"/>
                <a:t>年</a:t>
              </a:r>
              <a:r>
                <a:rPr lang="en-US" altLang="ja-JP" sz="1050" dirty="0"/>
                <a:t>9</a:t>
              </a:r>
              <a:r>
                <a:rPr kumimoji="1" lang="ja-JP" altLang="en-US" sz="1050" dirty="0"/>
                <a:t>月</a:t>
              </a:r>
              <a:r>
                <a:rPr lang="en-US" altLang="ja-JP" sz="1050" dirty="0"/>
                <a:t>12</a:t>
              </a:r>
              <a:r>
                <a:rPr kumimoji="1" lang="ja-JP" altLang="en-US" sz="1050" dirty="0"/>
                <a:t>日</a:t>
              </a:r>
              <a:endParaRPr kumimoji="1" lang="en-US" altLang="ja-JP" sz="1050" dirty="0"/>
            </a:p>
            <a:p>
              <a:pPr algn="r"/>
              <a:r>
                <a:rPr lang="ja-JP" altLang="en-US" sz="1050" dirty="0"/>
                <a:t>北海道フェア</a:t>
              </a:r>
              <a:r>
                <a:rPr lang="en-US" altLang="ja-JP" sz="1050" dirty="0"/>
                <a:t>in</a:t>
              </a:r>
              <a:r>
                <a:rPr lang="ja-JP" altLang="en-US" sz="1050" dirty="0"/>
                <a:t>代々木実行委員会</a:t>
              </a:r>
              <a:endParaRPr lang="en-US" altLang="ja-JP" sz="1050" dirty="0"/>
            </a:p>
            <a:p>
              <a:pPr algn="r"/>
              <a:r>
                <a:rPr kumimoji="1" lang="en-US" altLang="ja-JP" sz="1050" dirty="0"/>
                <a:t>(</a:t>
              </a:r>
              <a:r>
                <a:rPr kumimoji="1" lang="ja-JP" altLang="en-US" sz="1050" dirty="0"/>
                <a:t>株式会社北日本広告社</a:t>
              </a:r>
              <a:r>
                <a:rPr kumimoji="1" lang="en-US" altLang="ja-JP" sz="1050" dirty="0"/>
                <a:t>)</a:t>
              </a:r>
              <a:endParaRPr kumimoji="1" lang="ja-JP" altLang="en-US" sz="1050" dirty="0"/>
            </a:p>
          </p:txBody>
        </p:sp>
        <p:sp>
          <p:nvSpPr>
            <p:cNvPr id="23" name="正方形/長方形 22"/>
            <p:cNvSpPr/>
            <p:nvPr/>
          </p:nvSpPr>
          <p:spPr>
            <a:xfrm>
              <a:off x="116632" y="704528"/>
              <a:ext cx="1584176"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P創英角ｺﾞｼｯｸUB" panose="020B0900000000000000" pitchFamily="50" charset="-128"/>
                  <a:ea typeface="HGP創英角ｺﾞｼｯｸUB" panose="020B0900000000000000" pitchFamily="50" charset="-128"/>
                </a:rPr>
                <a:t>プレスリリース</a:t>
              </a:r>
            </a:p>
          </p:txBody>
        </p:sp>
        <p:pic>
          <p:nvPicPr>
            <p:cNvPr id="24" name="Picture 2" descr="C:\Users\r_oohara\Desktop\30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964" y="45169"/>
              <a:ext cx="918922" cy="96129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Drobo-data-s\物産チーム共有\北海道フェアin代々木2018\プレスリリース用ph\H39さんまの炭火焼き.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574" y="7740801"/>
            <a:ext cx="2282660" cy="1712442"/>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305207" y="1136576"/>
            <a:ext cx="6264696" cy="2831544"/>
          </a:xfrm>
          <a:prstGeom prst="rect">
            <a:avLst/>
          </a:prstGeom>
          <a:noFill/>
        </p:spPr>
        <p:txBody>
          <a:bodyPr wrap="square" rtlCol="0">
            <a:spAutoFit/>
          </a:bodyPr>
          <a:lstStyle/>
          <a:p>
            <a:r>
              <a:rPr lang="ja-JP" altLang="en-US" sz="1600" b="1" dirty="0"/>
              <a:t>お得な企画で楽しもう</a:t>
            </a:r>
            <a:r>
              <a:rPr lang="en-US" altLang="ja-JP" sz="1600" b="1" dirty="0"/>
              <a:t>!!</a:t>
            </a:r>
            <a:endParaRPr lang="ja-JP" altLang="en-US" sz="1600" b="1" dirty="0"/>
          </a:p>
          <a:p>
            <a:r>
              <a:rPr lang="ja-JP" altLang="en-US" sz="1100" b="1" dirty="0"/>
              <a:t>■雨の日割引</a:t>
            </a:r>
          </a:p>
          <a:p>
            <a:r>
              <a:rPr lang="ja-JP" altLang="en-US" sz="1100" dirty="0"/>
              <a:t>前日午後</a:t>
            </a:r>
            <a:r>
              <a:rPr lang="en-US" altLang="ja-JP" sz="1100" dirty="0"/>
              <a:t>5</a:t>
            </a:r>
            <a:r>
              <a:rPr lang="ja-JP" altLang="en-US" sz="1100" dirty="0"/>
              <a:t>時時点で翌日の降水確率７０％以上なら翌日は</a:t>
            </a:r>
            <a:endParaRPr lang="en-US" altLang="ja-JP" sz="1100" dirty="0"/>
          </a:p>
          <a:p>
            <a:r>
              <a:rPr lang="ja-JP" altLang="en-US" sz="1100" dirty="0"/>
              <a:t>割引価格で購入できる商品も揃えました。</a:t>
            </a:r>
            <a:endParaRPr lang="en-US" altLang="ja-JP" sz="1100" dirty="0"/>
          </a:p>
          <a:p>
            <a:r>
              <a:rPr lang="ja-JP" altLang="en-US" sz="1100" dirty="0"/>
              <a:t>雨天でもお得感満載な企画です</a:t>
            </a:r>
            <a:r>
              <a:rPr lang="ja-JP" altLang="en-US" sz="900" dirty="0"/>
              <a:t>。</a:t>
            </a:r>
            <a:r>
              <a:rPr lang="en-US" altLang="ja-JP" sz="900" dirty="0"/>
              <a:t>※</a:t>
            </a:r>
            <a:r>
              <a:rPr lang="ja-JP" altLang="en-US" sz="900" dirty="0"/>
              <a:t>気象庁の天気予報を参考にします。</a:t>
            </a:r>
            <a:endParaRPr lang="en-US" altLang="ja-JP" sz="900" dirty="0"/>
          </a:p>
          <a:p>
            <a:r>
              <a:rPr lang="ja-JP" altLang="en-US" sz="1100" b="1" u="sng" dirty="0"/>
              <a:t>金獅子精肉店「道産牛の雲丹のせ肉寿司」</a:t>
            </a:r>
            <a:endParaRPr lang="en-US" altLang="ja-JP" sz="1100" b="1" u="sng" dirty="0"/>
          </a:p>
          <a:p>
            <a:r>
              <a:rPr lang="ja-JP" altLang="en-US" sz="1100" b="1" u="sng" dirty="0"/>
              <a:t>通常価格</a:t>
            </a:r>
            <a:r>
              <a:rPr lang="en-US" altLang="ja-JP" sz="1100" b="1" u="sng" dirty="0"/>
              <a:t>1,400</a:t>
            </a:r>
            <a:r>
              <a:rPr lang="ja-JP" altLang="en-US" sz="1100" b="1" u="sng" dirty="0"/>
              <a:t>円のところ</a:t>
            </a:r>
            <a:r>
              <a:rPr lang="en-US" altLang="ja-JP" sz="1100" b="1" u="sng" dirty="0"/>
              <a:t>1,000</a:t>
            </a:r>
            <a:r>
              <a:rPr lang="ja-JP" altLang="en-US" sz="1100" b="1" u="sng" dirty="0"/>
              <a:t>円、</a:t>
            </a:r>
            <a:endParaRPr lang="en-US" altLang="ja-JP" sz="1100" b="1" u="sng" dirty="0"/>
          </a:p>
          <a:p>
            <a:r>
              <a:rPr lang="ja-JP" altLang="en-US" sz="1100" b="1" u="sng" dirty="0"/>
              <a:t>布目「松前漬（</a:t>
            </a:r>
            <a:r>
              <a:rPr lang="en-US" altLang="ja-JP" sz="1100" b="1" u="sng" dirty="0"/>
              <a:t>300g</a:t>
            </a:r>
            <a:r>
              <a:rPr lang="ja-JP" altLang="en-US" sz="1100" b="1" u="sng" dirty="0"/>
              <a:t>）」</a:t>
            </a:r>
            <a:endParaRPr lang="en-US" altLang="ja-JP" sz="1100" b="1" u="sng" dirty="0"/>
          </a:p>
          <a:p>
            <a:r>
              <a:rPr lang="ja-JP" altLang="en-US" sz="1100" b="1" u="sng" dirty="0"/>
              <a:t>通常価格</a:t>
            </a:r>
            <a:r>
              <a:rPr lang="en-US" altLang="ja-JP" sz="1100" b="1" u="sng" dirty="0"/>
              <a:t>1,296</a:t>
            </a:r>
            <a:r>
              <a:rPr lang="ja-JP" altLang="en-US" sz="1100" b="1" u="sng" dirty="0"/>
              <a:t>円のところ</a:t>
            </a:r>
            <a:r>
              <a:rPr lang="en-US" altLang="ja-JP" sz="1100" b="1" u="sng" dirty="0"/>
              <a:t>1,080</a:t>
            </a:r>
            <a:r>
              <a:rPr lang="ja-JP" altLang="en-US" sz="1100" b="1" u="sng" dirty="0"/>
              <a:t>円</a:t>
            </a:r>
            <a:r>
              <a:rPr lang="ja-JP" altLang="en-US" sz="1100" dirty="0"/>
              <a:t>になど様々なお得を提供します。</a:t>
            </a:r>
            <a:endParaRPr lang="en-US" altLang="ja-JP" sz="1100" dirty="0"/>
          </a:p>
          <a:p>
            <a:endParaRPr lang="ja-JP" altLang="en-US" sz="800" dirty="0"/>
          </a:p>
          <a:p>
            <a:r>
              <a:rPr lang="ja-JP" altLang="en-US" sz="1100" b="1" dirty="0"/>
              <a:t>■インスタグラム投稿でプレゼントをもらおう！</a:t>
            </a:r>
            <a:endParaRPr lang="en-US" altLang="ja-JP" sz="1100" b="1" dirty="0"/>
          </a:p>
          <a:p>
            <a:r>
              <a:rPr lang="ja-JP" altLang="en-US" sz="1100" dirty="0"/>
              <a:t>インスタグラムに指定のハッシュタグをつけて商品写真やご自身の写真、また今回は会場内に顔出しパネルがございますので、パネルから顔を出した写真を投稿いただいた方の中から抽選で素敵な景品をプレゼントいたします。</a:t>
            </a:r>
            <a:endParaRPr lang="en-US" altLang="ja-JP" sz="1100" dirty="0"/>
          </a:p>
          <a:p>
            <a:endParaRPr lang="en-US" altLang="ja-JP" sz="1100" dirty="0"/>
          </a:p>
          <a:p>
            <a:endParaRPr lang="en-US" altLang="ja-JP" sz="1100" dirty="0"/>
          </a:p>
        </p:txBody>
      </p:sp>
      <p:pic>
        <p:nvPicPr>
          <p:cNvPr id="1033" name="Picture 9" descr="\\Drobo-data-s\物産チーム共有\【統一画像】\みよしの\ぎょうざイメージ画像（タレ有）小.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505" y="4592960"/>
            <a:ext cx="1541919" cy="23220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robo-data-s\物産チーム共有\【統一画像】\金獅子精肉店\金獅子肉寿司雲丹のせ (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7112" y="1403734"/>
            <a:ext cx="2088232" cy="138994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robo-data-s\物産チーム共有\【統一画像】\小樽ポセイ丼\P1000640-1inc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4292" y="7740801"/>
            <a:ext cx="2569004" cy="1712441"/>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332656" y="3656856"/>
            <a:ext cx="6264696" cy="1400383"/>
          </a:xfrm>
          <a:prstGeom prst="rect">
            <a:avLst/>
          </a:prstGeom>
          <a:noFill/>
        </p:spPr>
        <p:txBody>
          <a:bodyPr wrap="square" rtlCol="0">
            <a:spAutoFit/>
          </a:bodyPr>
          <a:lstStyle/>
          <a:p>
            <a:r>
              <a:rPr lang="ja-JP" altLang="en-US" sz="1600" b="1" dirty="0"/>
              <a:t>老舗企業、初出展はコスパが高い</a:t>
            </a:r>
            <a:r>
              <a:rPr lang="en-US" altLang="ja-JP" sz="1600" b="1" dirty="0"/>
              <a:t>!!</a:t>
            </a:r>
            <a:endParaRPr lang="ja-JP" altLang="en-US" sz="1600" b="1" dirty="0"/>
          </a:p>
          <a:p>
            <a:r>
              <a:rPr lang="ja-JP" altLang="en-US" sz="1100" b="1" dirty="0"/>
              <a:t>　■札幌で知らない人はいない</a:t>
            </a:r>
            <a:r>
              <a:rPr lang="en-US" altLang="ja-JP" sz="1100" b="1" dirty="0"/>
              <a:t>!!</a:t>
            </a:r>
          </a:p>
          <a:p>
            <a:r>
              <a:rPr lang="ja-JP" altLang="en-US" sz="1100" b="1" dirty="0"/>
              <a:t>　　</a:t>
            </a:r>
            <a:r>
              <a:rPr lang="ja-JP" altLang="en-US" sz="1100" b="1" dirty="0" err="1"/>
              <a:t>ぎょうざと</a:t>
            </a:r>
            <a:r>
              <a:rPr lang="ja-JP" altLang="en-US" sz="1100" b="1" dirty="0"/>
              <a:t>言えば「みよしの」</a:t>
            </a:r>
            <a:endParaRPr lang="en-US" altLang="ja-JP" sz="1100" b="1" dirty="0"/>
          </a:p>
          <a:p>
            <a:r>
              <a:rPr lang="ja-JP" altLang="en-US" sz="1100" b="1" dirty="0"/>
              <a:t>　　</a:t>
            </a:r>
            <a:r>
              <a:rPr lang="ja-JP" altLang="en-US" sz="1400" b="1" u="sng" dirty="0"/>
              <a:t>みよしの</a:t>
            </a:r>
            <a:r>
              <a:rPr lang="ja-JP" altLang="en-US" sz="1400" b="1" u="sng" dirty="0" err="1"/>
              <a:t>ぎょうざ</a:t>
            </a:r>
            <a:r>
              <a:rPr lang="en-US" altLang="ja-JP" sz="1400" b="1" u="sng" dirty="0"/>
              <a:t>300</a:t>
            </a:r>
            <a:r>
              <a:rPr lang="ja-JP" altLang="en-US" sz="1400" b="1" u="sng" dirty="0"/>
              <a:t>円</a:t>
            </a:r>
            <a:endParaRPr lang="en-US" altLang="ja-JP" sz="1400" b="1" u="sng" dirty="0"/>
          </a:p>
          <a:p>
            <a:endParaRPr lang="en-US" altLang="ja-JP" sz="1100" b="1" dirty="0"/>
          </a:p>
          <a:p>
            <a:endParaRPr lang="en-US" altLang="ja-JP" sz="1100" b="1" dirty="0"/>
          </a:p>
          <a:p>
            <a:endParaRPr lang="en-US" altLang="ja-JP" sz="1100" b="1" dirty="0"/>
          </a:p>
        </p:txBody>
      </p:sp>
      <p:sp>
        <p:nvSpPr>
          <p:cNvPr id="11" name="正方形/長方形 10"/>
          <p:cNvSpPr/>
          <p:nvPr/>
        </p:nvSpPr>
        <p:spPr>
          <a:xfrm>
            <a:off x="3140968" y="3921368"/>
            <a:ext cx="3429000" cy="815608"/>
          </a:xfrm>
          <a:prstGeom prst="rect">
            <a:avLst/>
          </a:prstGeom>
        </p:spPr>
        <p:txBody>
          <a:bodyPr>
            <a:spAutoFit/>
          </a:bodyPr>
          <a:lstStyle/>
          <a:p>
            <a:r>
              <a:rPr lang="ja-JP" altLang="en-US" sz="1100" b="1" dirty="0"/>
              <a:t>■道民のコロッケと言えば</a:t>
            </a:r>
            <a:endParaRPr lang="en-US" altLang="ja-JP" sz="1100" b="1" dirty="0"/>
          </a:p>
          <a:p>
            <a:r>
              <a:rPr lang="ja-JP" altLang="en-US" sz="1100" b="1" dirty="0"/>
              <a:t>　「サンマルコ」</a:t>
            </a:r>
            <a:endParaRPr lang="en-US" altLang="ja-JP" sz="1100" b="1" dirty="0"/>
          </a:p>
          <a:p>
            <a:r>
              <a:rPr lang="ja-JP" altLang="en-US" sz="1100" b="1" dirty="0"/>
              <a:t>（店舗名は</a:t>
            </a:r>
            <a:r>
              <a:rPr lang="en-US" altLang="ja-JP" sz="1100" b="1" dirty="0"/>
              <a:t>Made in </a:t>
            </a:r>
            <a:r>
              <a:rPr lang="ja-JP" altLang="en-US" sz="1100" b="1" dirty="0"/>
              <a:t>北海道）</a:t>
            </a:r>
            <a:endParaRPr lang="en-US" altLang="ja-JP" sz="1100" b="1" dirty="0"/>
          </a:p>
          <a:p>
            <a:r>
              <a:rPr lang="ja-JP" altLang="en-US" sz="1400" b="1" u="sng" dirty="0"/>
              <a:t>ホクコロカニクリームコロッケ</a:t>
            </a:r>
            <a:r>
              <a:rPr lang="en-US" altLang="ja-JP" sz="1400" b="1" u="sng" dirty="0"/>
              <a:t>400</a:t>
            </a:r>
            <a:r>
              <a:rPr lang="ja-JP" altLang="en-US" sz="1400" b="1" u="sng" dirty="0"/>
              <a:t>円</a:t>
            </a:r>
            <a:endParaRPr lang="en-US" altLang="ja-JP" sz="1400" b="1" u="sng" dirty="0"/>
          </a:p>
        </p:txBody>
      </p:sp>
      <p:pic>
        <p:nvPicPr>
          <p:cNvPr id="1036" name="Picture 12" descr="\\Drobo-data-s\物産チーム共有\北海道フェアin代々木2018\プレスリリース用ph\H48プレミアムカニクリーム.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4292" y="4900514"/>
            <a:ext cx="2591128" cy="1727605"/>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404664" y="6936412"/>
            <a:ext cx="3119628" cy="1184940"/>
          </a:xfrm>
          <a:prstGeom prst="rect">
            <a:avLst/>
          </a:prstGeom>
          <a:noFill/>
        </p:spPr>
        <p:txBody>
          <a:bodyPr wrap="square" rtlCol="0">
            <a:spAutoFit/>
          </a:bodyPr>
          <a:lstStyle/>
          <a:p>
            <a:r>
              <a:rPr lang="ja-JP" altLang="en-US" sz="1100" b="1" dirty="0"/>
              <a:t>■脂乗りバツグン</a:t>
            </a:r>
            <a:r>
              <a:rPr lang="ja-JP" altLang="en-US" sz="1100" b="1" dirty="0" err="1"/>
              <a:t>のさんまといえ</a:t>
            </a:r>
            <a:r>
              <a:rPr lang="ja-JP" altLang="en-US" sz="1100" b="1" dirty="0"/>
              <a:t>ば、</a:t>
            </a:r>
            <a:endParaRPr lang="en-US" altLang="ja-JP" sz="1100" b="1" dirty="0"/>
          </a:p>
          <a:p>
            <a:r>
              <a:rPr lang="ja-JP" altLang="en-US" sz="1100" b="1" dirty="0"/>
              <a:t>　　根室湾中部漁業協同組合「根室のさんま」</a:t>
            </a:r>
            <a:endParaRPr lang="en-US" altLang="ja-JP" sz="1100" b="1" dirty="0"/>
          </a:p>
          <a:p>
            <a:r>
              <a:rPr lang="ja-JP" altLang="en-US" sz="1600" b="1" dirty="0"/>
              <a:t>　　</a:t>
            </a:r>
            <a:r>
              <a:rPr lang="ja-JP" altLang="en-US" sz="1600" b="1" u="sng" dirty="0"/>
              <a:t>焼きさん</a:t>
            </a:r>
            <a:r>
              <a:rPr lang="ja-JP" altLang="en-US" sz="1600" b="1" u="sng" dirty="0" err="1"/>
              <a:t>ま</a:t>
            </a:r>
            <a:r>
              <a:rPr lang="en-US" altLang="ja-JP" sz="1600" b="1" u="sng" dirty="0"/>
              <a:t>350</a:t>
            </a:r>
            <a:r>
              <a:rPr lang="ja-JP" altLang="en-US" sz="1600" b="1" u="sng" dirty="0"/>
              <a:t>円</a:t>
            </a:r>
            <a:endParaRPr lang="en-US" altLang="ja-JP" sz="1600" b="1" u="sng" dirty="0"/>
          </a:p>
          <a:p>
            <a:endParaRPr lang="en-US" altLang="ja-JP" sz="1100" b="1" dirty="0"/>
          </a:p>
          <a:p>
            <a:endParaRPr lang="en-US" altLang="ja-JP" sz="1100" b="1" dirty="0"/>
          </a:p>
          <a:p>
            <a:endParaRPr lang="en-US" altLang="ja-JP" sz="1100" b="1" dirty="0"/>
          </a:p>
        </p:txBody>
      </p:sp>
      <p:sp>
        <p:nvSpPr>
          <p:cNvPr id="37" name="テキスト ボックス 36"/>
          <p:cNvSpPr txBox="1"/>
          <p:nvPr/>
        </p:nvSpPr>
        <p:spPr>
          <a:xfrm>
            <a:off x="3465004" y="6866259"/>
            <a:ext cx="3119628" cy="1354217"/>
          </a:xfrm>
          <a:prstGeom prst="rect">
            <a:avLst/>
          </a:prstGeom>
          <a:noFill/>
        </p:spPr>
        <p:txBody>
          <a:bodyPr wrap="square" rtlCol="0">
            <a:spAutoFit/>
          </a:bodyPr>
          <a:lstStyle/>
          <a:p>
            <a:r>
              <a:rPr lang="ja-JP" altLang="en-US" sz="1100" b="1" dirty="0"/>
              <a:t>■地元新聞社が主催する「これ食べたい大賞」</a:t>
            </a:r>
            <a:endParaRPr lang="en-US" altLang="ja-JP" sz="1100" b="1" dirty="0"/>
          </a:p>
          <a:p>
            <a:r>
              <a:rPr lang="ja-JP" altLang="en-US" sz="1100" b="1" dirty="0"/>
              <a:t>　　</a:t>
            </a:r>
            <a:r>
              <a:rPr lang="en-US" altLang="ja-JP" sz="1100" b="1" dirty="0"/>
              <a:t>2</a:t>
            </a:r>
            <a:r>
              <a:rPr lang="ja-JP" altLang="en-US" sz="1100" b="1" dirty="0"/>
              <a:t>年連続受賞の小樽の名店</a:t>
            </a:r>
            <a:endParaRPr lang="en-US" altLang="ja-JP" sz="1100" b="1" dirty="0"/>
          </a:p>
          <a:p>
            <a:r>
              <a:rPr lang="ja-JP" altLang="en-US" sz="1100" b="1" dirty="0"/>
              <a:t>　　　小樽の海鮮丼・炉端焼き　小樽ポセイ丼</a:t>
            </a:r>
            <a:endParaRPr lang="en-US" altLang="ja-JP" sz="1100" b="1" dirty="0"/>
          </a:p>
          <a:p>
            <a:r>
              <a:rPr lang="ja-JP" altLang="en-US" sz="1600" b="1" dirty="0"/>
              <a:t>　　</a:t>
            </a:r>
            <a:r>
              <a:rPr lang="ja-JP" altLang="en-US" sz="1600" b="1" u="sng" dirty="0"/>
              <a:t>蝦夷あわび焼き</a:t>
            </a:r>
            <a:r>
              <a:rPr lang="en-US" altLang="ja-JP" sz="1600" b="1" u="sng" dirty="0"/>
              <a:t>700</a:t>
            </a:r>
            <a:r>
              <a:rPr lang="ja-JP" altLang="en-US" sz="1600" b="1" u="sng" dirty="0"/>
              <a:t>円～</a:t>
            </a:r>
            <a:endParaRPr lang="en-US" altLang="ja-JP" sz="1600" b="1" u="sng" dirty="0"/>
          </a:p>
          <a:p>
            <a:endParaRPr lang="en-US" altLang="ja-JP" sz="1100" b="1" dirty="0"/>
          </a:p>
          <a:p>
            <a:endParaRPr lang="en-US" altLang="ja-JP" sz="1100" b="1" dirty="0"/>
          </a:p>
          <a:p>
            <a:endParaRPr lang="en-US" altLang="ja-JP" sz="1100" b="1" dirty="0"/>
          </a:p>
        </p:txBody>
      </p:sp>
    </p:spTree>
    <p:extLst>
      <p:ext uri="{BB962C8B-B14F-4D97-AF65-F5344CB8AC3E}">
        <p14:creationId xmlns:p14="http://schemas.microsoft.com/office/powerpoint/2010/main" val="21857369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2080</TotalTime>
  <Words>402</Words>
  <Application>Microsoft Office PowerPoint</Application>
  <PresentationFormat>A4 210 x 297 mm</PresentationFormat>
  <Paragraphs>112</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HGP創英角ｺﾞｼｯｸUB</vt:lpstr>
      <vt:lpstr>ＭＳ Ｐゴシック</vt:lpstr>
      <vt:lpstr>新細明體</vt:lpstr>
      <vt:lpstr>Arial</vt:lpstr>
      <vt:lpstr>Calibri</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r_oohara</dc:creator>
  <cp:lastModifiedBy>0281-LPC</cp:lastModifiedBy>
  <cp:revision>76</cp:revision>
  <cp:lastPrinted>2018-07-26T02:35:27Z</cp:lastPrinted>
  <dcterms:created xsi:type="dcterms:W3CDTF">2017-07-13T01:14:04Z</dcterms:created>
  <dcterms:modified xsi:type="dcterms:W3CDTF">2018-09-13T02:16:43Z</dcterms:modified>
</cp:coreProperties>
</file>